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79" r:id="rId4"/>
    <p:sldId id="259" r:id="rId5"/>
    <p:sldId id="263" r:id="rId6"/>
    <p:sldId id="278" r:id="rId7"/>
    <p:sldId id="261" r:id="rId8"/>
    <p:sldId id="262" r:id="rId9"/>
    <p:sldId id="275" r:id="rId10"/>
    <p:sldId id="284" r:id="rId11"/>
    <p:sldId id="264" r:id="rId12"/>
    <p:sldId id="268" r:id="rId13"/>
    <p:sldId id="282" r:id="rId14"/>
    <p:sldId id="276" r:id="rId15"/>
    <p:sldId id="270" r:id="rId16"/>
    <p:sldId id="265" r:id="rId17"/>
    <p:sldId id="281" r:id="rId18"/>
    <p:sldId id="277" r:id="rId19"/>
    <p:sldId id="283" r:id="rId20"/>
    <p:sldId id="271" r:id="rId21"/>
    <p:sldId id="273" r:id="rId22"/>
    <p:sldId id="28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5FD3"/>
    <a:srgbClr val="1A4FB8"/>
    <a:srgbClr val="198CB4"/>
    <a:srgbClr val="7E44A9"/>
    <a:srgbClr val="60713D"/>
    <a:srgbClr val="AFC6E9"/>
    <a:srgbClr val="C6AFE9"/>
    <a:srgbClr val="6D7E23"/>
    <a:srgbClr val="DFC665"/>
    <a:srgbClr val="FFB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473" autoAdjust="0"/>
  </p:normalViewPr>
  <p:slideViewPr>
    <p:cSldViewPr>
      <p:cViewPr varScale="1">
        <p:scale>
          <a:sx n="108" d="100"/>
          <a:sy n="108" d="100"/>
        </p:scale>
        <p:origin x="170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75C03-99AB-48B1-8175-7C67C3E78CAD}" type="datetimeFigureOut">
              <a:rPr lang="ru-RU" smtClean="0"/>
              <a:t>08.08.2016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1ECCC-97C7-48F1-A8D6-685D75D2F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735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2F874F-2727-4A8D-8C3D-6E917F9E9F1E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Процессы роста и развития осуществляются благодаря чувствительности клеток к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морфогенам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 растений одним из таких веществ является ауксин.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корне он является основным регулятором дифференцировки сосудистой ткани, инициации боковых корней, кроме того он необходим для поддержания меристем.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Существование этих эффектов объясняется наличием градиента концентрации ауксина в тканях,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дозозависимыми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механизмами действия и различиями в исходном состоянии клеток..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Межклеточное перемещение ауксина осуществляется за счет активного транспорта и посредством диффузии. 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8426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Продольная часть кончика корня представлена как прямоугольный массив клеток (25 * 14 клеток) с подразделением на внутренние слои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стель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эндодермис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два внешних слоя (эпидермис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кортекс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В каждой клетке происходят процессы диффузии, PIN-опосредованного полярного транспорта и деградации. Набор PIN белков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экспрессирующихся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клетке [I, J] определяется в соответствии с локализацией клетки в массиве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концентрацей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ауксина в ней. Полярность всех PIN белков внутри клетки также определяется в зависимости от концентрации ауксина в ней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ансамбль клеток имитировал дифференцировку и поддержание клеток меристемы, в модели были заложены следующие ограничения. Во-первых, домены экспрессии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были ограничены по слоям: во внутренних слоях (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3 - 12) имитирующих сосудистую ткань могут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экспрессироваться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только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7; во 2 и 13 рядах, соответствующих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кортексу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экспрессируются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 а в крайних рядах (эпидермис)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Во-вторых, источником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ауксина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ткани был поток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Kalpha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клетки сосудистой системы на верхней границе клеточного ансамбля.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следующем шаге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Скорость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Kalpha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пороги переключения полярности клеток определялись таким образом, чтобы максимальная концентрация ауксина возникла в пятом ряду клеток (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5).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Затем пороги ауксин-регулируемой экспрессии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-белков корректировались так, чтобы все типы клеток (различающихся по набору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экспрессирующихся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PIN и их полярности) появились в полученном стационарном решении.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результате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заданным правилам в модели могут наблюдаться 11 клеточных типов (4 во внешних слоях и 7 во внутренних) различающихся по набору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экспрессирующихся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их полярности (рис. 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1ECCC-97C7-48F1-A8D6-685D75D2F44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92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численного расчета модели мы получили стационарное решение, в котором формировался максимум концентрации ауксина в пятой клетке от кончика корня, а также градиенты концентрации в обоих направлениях. Кроме того, паттерн распределения ауксина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самоорганизовывался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одновременно с паттерном распределения PIN белков.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Получившийся паттерн распределения ауксина и домены экспрессии белков транспортеров семейства PIN хорошо согласовывались с данными эксперимента полученным для дикого типа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численного расчета свидетельствуют, что генетические программы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дозозависимыми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правилами (рис. 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регулируют экспрессию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транспортеров и их полярность, и описанные в исходной гипотезе предположения оказываются достаточными для формирования паттернов распределения ауксина 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белков в меристеме корня.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1ECCC-97C7-48F1-A8D6-685D75D2F44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61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Дополнительно Независимая проверка модели была проведена на</a:t>
            </a:r>
            <a:r>
              <a:rPr lang="ru-RU" baseline="0" dirty="0" smtClean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трансгенной</a:t>
            </a:r>
            <a:r>
              <a:rPr lang="ru-RU" dirty="0" smtClean="0"/>
              <a:t> линии 35</a:t>
            </a:r>
            <a:r>
              <a:rPr lang="en-US" dirty="0" smtClean="0"/>
              <a:t>S::PIN1</a:t>
            </a:r>
            <a:r>
              <a:rPr lang="ru-RU" dirty="0" smtClean="0"/>
              <a:t>. Также для этой линии были проведены эксперименты по </a:t>
            </a:r>
            <a:r>
              <a:rPr lang="ru-RU" dirty="0" err="1" smtClean="0"/>
              <a:t>иммунолокализации</a:t>
            </a:r>
            <a:r>
              <a:rPr lang="ru-RU" dirty="0" smtClean="0"/>
              <a:t> </a:t>
            </a:r>
            <a:r>
              <a:rPr lang="en-US" dirty="0" smtClean="0"/>
              <a:t>PIN</a:t>
            </a:r>
            <a:r>
              <a:rPr lang="ru-RU" dirty="0" smtClean="0"/>
              <a:t> белков.</a:t>
            </a:r>
            <a:endParaRPr lang="en-US" dirty="0" smtClean="0"/>
          </a:p>
          <a:p>
            <a:r>
              <a:rPr lang="ru-RU" dirty="0" smtClean="0"/>
              <a:t>Для</a:t>
            </a:r>
            <a:r>
              <a:rPr lang="ru-RU" baseline="0" dirty="0" smtClean="0"/>
              <a:t> того чтобы смоделировать такую линию в модели было внесено изменение относительно экспрессии </a:t>
            </a:r>
            <a:r>
              <a:rPr lang="en-US" baseline="0" dirty="0" smtClean="0"/>
              <a:t>PIN1</a:t>
            </a:r>
            <a:r>
              <a:rPr lang="ru-RU" baseline="0" dirty="0" smtClean="0"/>
              <a:t>, а именно </a:t>
            </a:r>
            <a:r>
              <a:rPr lang="en-US" baseline="0" dirty="0" smtClean="0"/>
              <a:t>PIN1 </a:t>
            </a:r>
            <a:r>
              <a:rPr lang="ru-RU" baseline="0" dirty="0" smtClean="0"/>
              <a:t>в этой модели </a:t>
            </a:r>
            <a:r>
              <a:rPr lang="ru-RU" baseline="0" dirty="0" err="1" smtClean="0"/>
              <a:t>экспрессировался</a:t>
            </a:r>
            <a:r>
              <a:rPr lang="ru-RU" baseline="0" dirty="0" smtClean="0"/>
              <a:t> при любых концентрациях ауксина и во всех тканях</a:t>
            </a:r>
          </a:p>
          <a:p>
            <a:r>
              <a:rPr lang="ru-RU" baseline="0" dirty="0" smtClean="0"/>
              <a:t>В результате мы получили нормальное распределение ауксина с максимумом в 5 клетке от кончика корня, но несколько сниженное по сравнению с диким типом. Эти изменения в распределении ауксина привели к изменениям в экспрессии </a:t>
            </a:r>
            <a:r>
              <a:rPr lang="en-US" baseline="0" dirty="0" smtClean="0"/>
              <a:t>PIN </a:t>
            </a:r>
            <a:r>
              <a:rPr lang="ru-RU" baseline="0" dirty="0" smtClean="0"/>
              <a:t>белков.</a:t>
            </a:r>
            <a:endParaRPr lang="en-US" baseline="0" dirty="0" smtClean="0"/>
          </a:p>
          <a:p>
            <a:r>
              <a:rPr lang="ru-RU" baseline="0" dirty="0" smtClean="0"/>
              <a:t>Наиболее интересным было проанализировать экспрессию и полярную локализацию </a:t>
            </a:r>
            <a:r>
              <a:rPr lang="en-US" baseline="0" dirty="0" smtClean="0"/>
              <a:t>PIN1</a:t>
            </a:r>
            <a:r>
              <a:rPr lang="ru-RU" baseline="0" dirty="0" smtClean="0"/>
              <a:t>, т к это является доказательством того что ауксин </a:t>
            </a:r>
            <a:r>
              <a:rPr lang="ru-RU" baseline="0" dirty="0" err="1" smtClean="0"/>
              <a:t>дозо</a:t>
            </a:r>
            <a:r>
              <a:rPr lang="ru-RU" baseline="0" dirty="0" smtClean="0"/>
              <a:t>-зависимо регулирует не только </a:t>
            </a:r>
            <a:r>
              <a:rPr lang="ru-RU" baseline="0" dirty="0" err="1" smtClean="0"/>
              <a:t>экспрессиию</a:t>
            </a:r>
            <a:r>
              <a:rPr lang="ru-RU" baseline="0" dirty="0" smtClean="0"/>
              <a:t> </a:t>
            </a:r>
            <a:r>
              <a:rPr lang="en-US" baseline="0" dirty="0" smtClean="0"/>
              <a:t>PIN</a:t>
            </a:r>
            <a:r>
              <a:rPr lang="ru-RU" baseline="0" dirty="0" smtClean="0"/>
              <a:t>, но и  полярность клеток.</a:t>
            </a:r>
          </a:p>
          <a:p>
            <a:r>
              <a:rPr lang="ru-RU" baseline="0" dirty="0" smtClean="0"/>
              <a:t>Так в эпидермисе и </a:t>
            </a:r>
            <a:r>
              <a:rPr lang="ru-RU" baseline="0" dirty="0" err="1" smtClean="0"/>
              <a:t>кортексе</a:t>
            </a:r>
            <a:r>
              <a:rPr lang="ru-RU" baseline="0" dirty="0" smtClean="0"/>
              <a:t> </a:t>
            </a:r>
            <a:r>
              <a:rPr lang="en-US" baseline="0" dirty="0" smtClean="0"/>
              <a:t>PIN1 </a:t>
            </a:r>
            <a:r>
              <a:rPr lang="ru-RU" baseline="0" dirty="0" smtClean="0"/>
              <a:t>локализуется </a:t>
            </a:r>
            <a:r>
              <a:rPr lang="ru-RU" baseline="0" dirty="0" err="1" smtClean="0"/>
              <a:t>апикально</a:t>
            </a:r>
            <a:r>
              <a:rPr lang="ru-RU" baseline="0" dirty="0" smtClean="0"/>
              <a:t>, в корневом чехлике – не полярно, а в остальных тканях базально. 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1ECCC-97C7-48F1-A8D6-685D75D2F44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015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1ECCC-97C7-48F1-A8D6-685D75D2F44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29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1ECCC-97C7-48F1-A8D6-685D75D2F44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81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Активный</a:t>
            </a:r>
            <a:r>
              <a:rPr lang="ru-RU" baseline="0" dirty="0" smtClean="0"/>
              <a:t> транспорт ауксина в кончике корня осуществляется </a:t>
            </a:r>
            <a:r>
              <a:rPr lang="en-US" baseline="0" dirty="0" smtClean="0"/>
              <a:t>PIN</a:t>
            </a:r>
            <a:r>
              <a:rPr lang="ru-RU" baseline="0" dirty="0" smtClean="0"/>
              <a:t> белками.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Известно, что семейство генов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кодирует ассиметрично расположенные трансмембранные белки, которые транспортируют ауксин из клетки, и тем самым создают направление его потоков.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именно, акропетальный поток ауксина в сосудистой системе создается вследствие базальной локализации белков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Формированию базипетального потока способствует апикальная локализация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в двух внешних слоях корня.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за перераспределение ауксина в корневом чехлике отвечаю белки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 паттерны экспрессии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меристеме корня формируют градиент концентрации ауксина.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1ECCC-97C7-48F1-A8D6-685D75D2F44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402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 известно, что существует обратная связь от ауксина на экспрессию своих транспортеров.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Основываясь на этих данных,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опоставив профили экспрессии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распределения ауксина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предположили, что разные дозы ауксина активируют разные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белки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 именно,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экспрессируется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тканях с низким уровнем эндогенного ауксина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того мы предполагаем, что разные дозы ауксина могут по-разному влиять на полярность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клеток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Действительно,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колумелле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где наблюдается высокий уровень ауксина,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белки локализуются не полярно. Напротив, в эпидермисе – области с низким уровнем ауксина,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локализуется строго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апикально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промежуточный уровень ауксина в сосудистой системе опосредует базальную локализацию. 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1ECCC-97C7-48F1-A8D6-685D75D2F44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32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1ECCC-97C7-48F1-A8D6-685D75D2F44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089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Предложенная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гипотеза исследовалась в экспериментах и метод математического моделирования.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экспериментах использовались растения дикого типа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haliana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обработанные разными концентрациями НУК и </a:t>
            </a:r>
            <a:r>
              <a:rPr lang="ru-RU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трансгенные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растения </a:t>
            </a:r>
            <a:r>
              <a:rPr lang="ru-RU" i="1" dirty="0" smtClean="0"/>
              <a:t>yuc-1D у</a:t>
            </a:r>
            <a:r>
              <a:rPr lang="ru-RU" i="1" baseline="0" dirty="0" smtClean="0"/>
              <a:t> которых повышен эндогенный уровень ауксина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Экспрессия PIN1, PIN2, PIN3, PIN4, PIN7 была изучена с помощью специфических антител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трансгенных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линий PIN::PIN-GFP в сотрудничестве с группой Клауса Пальме (Университет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Фрайбурга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Германия).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Казанцевым Федором была создана 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математическая модель (клеточный автомат) состоящая из массива ячеек, которые описывают клетки на продольном срезе меристемы корня. </a:t>
            </a:r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1ECCC-97C7-48F1-A8D6-685D75D2F44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373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первом этапе работы был проведен качественный анализ 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3D изображений корней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дикого типа и составлено подробное описание характера экспрессии каждого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тканях кончика корня.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представлен пример 3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сканирования корня с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иммунолокализацией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белка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PIN1.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изображения были проанализированы в программе iRoCs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Toolbox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что позволило описать детали полярной локализации белка в каждом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типе тканей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Анализ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изображения проводился в программе ZEN.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основе полученных данных были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составленны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карты паттернов экспрессии для каждого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выявлены случаи вариабельности доменов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диком типе,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1ECCC-97C7-48F1-A8D6-685D75D2F44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821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Следующим этапом было сравнение паттернов экспрессии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белков в контроле и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трансгенных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растениях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yuc1-D (в которых повышен эндогенный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уровенеь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ауксина)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были выявлены значительные изменения экспрессии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PIN7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белков в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yuc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сравнению с контролем.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Домен экспрессии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был увеличен и уровень его экспрессии повышен, Экспрессия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PIN7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 значительно снижена.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определения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дозо-зависмых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эффектов ауксина, был проведен эксперимент по 24 часовой обработке растений дикого типа и линий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PIN::PIN-GFP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разными концентрациями ауксина.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Количественный анализ экспрессии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после обработки разными дозами НУК проводился в программе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ImageJ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измерялись средняя и максимальная интенсивности свечения белков.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Количественные данные полученные при обработке изображений, анализировались в программе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Exсel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Достоверность различий значений обработанных ауксином образцов от контроля определялась по t-тесту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было выявлено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 для разных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наибольшая активация экспрессии наблюдалась при различных дозах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ауксина. Так, например, максимальная индукция экспрессии PIN2 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наблюдается при концентрации ауксина равной 0,01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мкМ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/л,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при 0,05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мкМ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/л,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при 0,1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мкМ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/л, 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при 0,5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мкМ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обработке высокой концентрацией ауксина (1μ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NAA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наблюдались морфологические изменение в корне, что приводило к укорочению доменов экспрессии всех исследуемых белков по сравнению с контролем, однако их относительный уровень экспрессии значимо не отличался от контроля.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1ECCC-97C7-48F1-A8D6-685D75D2F44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210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определения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дозо-зависмых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эффектов ауксина, был проведен эксперимент по 24 часовой обработке растений дикого типа и линий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PIN::PIN-GFP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разными концентрациями ауксина.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Количественный анализ экспрессии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после обработки разными дозами НУК проводился в программе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ImageJ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измерялись средняя и максимальная интенсивности свечения белков.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Количественные данные полученные при обработке изображений, анализировались в программе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Exсel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Достоверность различий значений обработанных ауксином образцов от контроля определялась по t-тесту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было выявлено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 для разных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наибольшая активация экспрессии наблюдалась при различных дозах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ауксина. Так, например, максимальная индукция экспрессии PIN2 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наблюдается при концентрации ауксина равной 0,01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мкМ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/л,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при 0,05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мкМ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/л,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при 0,1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мкМ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/л, 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при 0,5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мкМ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обработке высокой концентрацией ауксина (1μ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NAA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наблюдались морфологические изменение в корне, что приводило к укорочению доменов экспрессии всех исследуемых белков по сравнению с контролем, однако их относительный уровень экспрессии значимо не отличался от контроля.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1ECCC-97C7-48F1-A8D6-685D75D2F44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51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6.tiff"/><Relationship Id="rId5" Type="http://schemas.openxmlformats.org/officeDocument/2006/relationships/image" Target="../media/image11.png"/><Relationship Id="rId15" Type="http://schemas.openxmlformats.org/officeDocument/2006/relationships/image" Target="../media/image20.tiff"/><Relationship Id="rId10" Type="http://schemas.openxmlformats.org/officeDocument/2006/relationships/image" Target="../media/image15.tiff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2927" y="2209800"/>
            <a:ext cx="93783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002060"/>
                </a:solidFill>
              </a:rPr>
              <a:t>Компьютерный анализ особенностей экспрессии транспортеров ауксина семейства PIN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 </a:t>
            </a:r>
            <a:r>
              <a:rPr lang="ru-RU" sz="3200" b="1" dirty="0">
                <a:solidFill>
                  <a:srgbClr val="002060"/>
                </a:solidFill>
              </a:rPr>
              <a:t>корне </a:t>
            </a:r>
            <a:r>
              <a:rPr lang="ru-RU" sz="3200" b="1" i="1" dirty="0" smtClean="0">
                <a:solidFill>
                  <a:srgbClr val="002060"/>
                </a:solidFill>
              </a:rPr>
              <a:t>A</a:t>
            </a:r>
            <a:r>
              <a:rPr lang="en-US" sz="3200" b="1" i="1" dirty="0" err="1" smtClean="0">
                <a:solidFill>
                  <a:srgbClr val="002060"/>
                </a:solidFill>
              </a:rPr>
              <a:t>rabidopsis</a:t>
            </a:r>
            <a:r>
              <a:rPr lang="ru-RU" sz="3200" b="1" i="1" dirty="0">
                <a:solidFill>
                  <a:srgbClr val="002060"/>
                </a:solidFill>
              </a:rPr>
              <a:t> </a:t>
            </a:r>
            <a:r>
              <a:rPr lang="ru-RU" sz="3200" b="1" i="1" dirty="0" err="1">
                <a:solidFill>
                  <a:srgbClr val="002060"/>
                </a:solidFill>
              </a:rPr>
              <a:t>thaliana</a:t>
            </a:r>
            <a:r>
              <a:rPr lang="ru-RU" sz="3200" b="1" i="1" dirty="0">
                <a:solidFill>
                  <a:srgbClr val="002060"/>
                </a:solidFill>
              </a:rPr>
              <a:t> L</a:t>
            </a:r>
            <a:r>
              <a:rPr lang="ru-RU" sz="3200" b="1" dirty="0">
                <a:solidFill>
                  <a:srgbClr val="002060"/>
                </a:solidFill>
              </a:rPr>
              <a:t>.»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0249" y="348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Институт цитологии и генетики СО РАН, Новосибирск</a:t>
            </a:r>
            <a:endParaRPr lang="en-US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2358" y="5562600"/>
            <a:ext cx="769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03.01.09 математическая биология,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биоинформатика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системной биологии Коврижных В.В.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к.б.н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Миронова В.В.</a:t>
            </a:r>
          </a:p>
        </p:txBody>
      </p:sp>
    </p:spTree>
    <p:extLst>
      <p:ext uri="{BB962C8B-B14F-4D97-AF65-F5344CB8AC3E}">
        <p14:creationId xmlns:p14="http://schemas.microsoft.com/office/powerpoint/2010/main" val="123258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658" y="-82632"/>
            <a:ext cx="9144000" cy="1143000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Изменения паттернов экспрессии</a:t>
            </a:r>
            <a:r>
              <a:rPr lang="en-US" sz="3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PIN</a:t>
            </a:r>
            <a:r>
              <a:rPr lang="ru-RU" sz="3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эндогенном и экзогенном увеличении уровня ауксина</a:t>
            </a:r>
            <a:endParaRPr lang="ru-RU" sz="30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9036" t="8161" b="57853"/>
          <a:stretch/>
        </p:blipFill>
        <p:spPr>
          <a:xfrm>
            <a:off x="345663" y="4211537"/>
            <a:ext cx="3879273" cy="190629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886200" y="1600200"/>
          <a:ext cx="5107175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778"/>
                <a:gridCol w="826022"/>
                <a:gridCol w="838200"/>
                <a:gridCol w="762000"/>
                <a:gridCol w="914400"/>
                <a:gridCol w="763775"/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[</a:t>
                      </a:r>
                      <a:r>
                        <a:rPr lang="ru-RU" dirty="0" smtClean="0"/>
                        <a:t>НУК</a:t>
                      </a:r>
                      <a:r>
                        <a:rPr lang="en-US" dirty="0" smtClean="0"/>
                        <a:t>]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PIN1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PIN2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PIN3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PIN4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PIN7</a:t>
                      </a:r>
                      <a:endParaRPr lang="ru-RU" dirty="0"/>
                    </a:p>
                  </a:txBody>
                  <a:tcPr/>
                </a:tc>
              </a:tr>
              <a:tr h="469850">
                <a:tc>
                  <a:txBody>
                    <a:bodyPr/>
                    <a:lstStyle/>
                    <a:p>
                      <a:r>
                        <a:rPr lang="ru-RU" dirty="0" smtClean="0"/>
                        <a:t>0.01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мкМ</a:t>
                      </a:r>
                      <a:r>
                        <a:rPr lang="ru-RU" baseline="0" dirty="0" smtClean="0"/>
                        <a:t>/л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1.4**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1.5**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9850">
                <a:tc>
                  <a:txBody>
                    <a:bodyPr/>
                    <a:lstStyle/>
                    <a:p>
                      <a:r>
                        <a:rPr lang="ru-RU" dirty="0" smtClean="0"/>
                        <a:t>0.05 </a:t>
                      </a:r>
                      <a:r>
                        <a:rPr lang="ru-RU" dirty="0" err="1" smtClean="0"/>
                        <a:t>мкМ</a:t>
                      </a:r>
                      <a:r>
                        <a:rPr lang="ru-RU" dirty="0" smtClean="0"/>
                        <a:t>/л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69850">
                <a:tc>
                  <a:txBody>
                    <a:bodyPr/>
                    <a:lstStyle/>
                    <a:p>
                      <a:r>
                        <a:rPr lang="ru-RU" dirty="0" smtClean="0"/>
                        <a:t>0.1 </a:t>
                      </a:r>
                      <a:r>
                        <a:rPr lang="ru-RU" dirty="0" err="1" smtClean="0"/>
                        <a:t>мкМ</a:t>
                      </a:r>
                      <a:r>
                        <a:rPr lang="ru-RU" dirty="0" smtClean="0"/>
                        <a:t>/л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2.1***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1.4*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1.9*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9850">
                <a:tc>
                  <a:txBody>
                    <a:bodyPr/>
                    <a:lstStyle/>
                    <a:p>
                      <a:r>
                        <a:rPr lang="ru-RU" dirty="0" smtClean="0"/>
                        <a:t>0.5 </a:t>
                      </a:r>
                      <a:r>
                        <a:rPr lang="ru-RU" dirty="0" err="1" smtClean="0"/>
                        <a:t>мкМ</a:t>
                      </a:r>
                      <a:r>
                        <a:rPr lang="ru-RU" dirty="0" smtClean="0"/>
                        <a:t>/л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2.2**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1.4*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9850">
                <a:tc>
                  <a:txBody>
                    <a:bodyPr/>
                    <a:lstStyle/>
                    <a:p>
                      <a:r>
                        <a:rPr lang="ru-RU" dirty="0" smtClean="0"/>
                        <a:t>1 </a:t>
                      </a:r>
                      <a:r>
                        <a:rPr lang="ru-RU" dirty="0" err="1" smtClean="0"/>
                        <a:t>мкМ</a:t>
                      </a:r>
                      <a:r>
                        <a:rPr lang="ru-RU" dirty="0" smtClean="0"/>
                        <a:t>/л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-19658" y="781472"/>
            <a:ext cx="3802682" cy="5531581"/>
            <a:chOff x="-42267" y="1060368"/>
            <a:chExt cx="3802682" cy="55315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3708" r="53857" b="43456"/>
            <a:stretch/>
          </p:blipFill>
          <p:spPr>
            <a:xfrm>
              <a:off x="268184" y="1060368"/>
              <a:ext cx="3492231" cy="3429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-882134" y="2910212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контроль</a:t>
              </a:r>
              <a:endParaRPr lang="ru-RU" dirty="0"/>
            </a:p>
          </p:txBody>
        </p:sp>
        <p:sp>
          <p:nvSpPr>
            <p:cNvPr id="190" name="TextBox 189"/>
            <p:cNvSpPr txBox="1"/>
            <p:nvPr/>
          </p:nvSpPr>
          <p:spPr>
            <a:xfrm rot="16200000">
              <a:off x="-924401" y="5340483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y</a:t>
              </a:r>
              <a:r>
                <a:rPr lang="en-US" i="1" dirty="0" smtClean="0"/>
                <a:t>uc1-D</a:t>
              </a:r>
              <a:endParaRPr lang="ru-RU" i="1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6962356" y="5551763"/>
            <a:ext cx="2141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value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&lt;0.05,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test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608" y="6117836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y</a:t>
            </a:r>
            <a:r>
              <a:rPr lang="en-US" i="1" dirty="0" smtClean="0"/>
              <a:t>uc1-D</a:t>
            </a:r>
            <a:r>
              <a:rPr lang="en-US" dirty="0" smtClean="0"/>
              <a:t> – </a:t>
            </a:r>
            <a:r>
              <a:rPr lang="ru-RU" dirty="0" err="1" smtClean="0"/>
              <a:t>трансгенные</a:t>
            </a:r>
            <a:r>
              <a:rPr lang="ru-RU" dirty="0" smtClean="0"/>
              <a:t> растения со </a:t>
            </a:r>
            <a:r>
              <a:rPr lang="ru-RU" dirty="0" err="1" smtClean="0"/>
              <a:t>сверхэкспрессией</a:t>
            </a:r>
            <a:r>
              <a:rPr lang="ru-RU" dirty="0" smtClean="0"/>
              <a:t> </a:t>
            </a:r>
          </a:p>
          <a:p>
            <a:r>
              <a:rPr lang="ru-RU" dirty="0" smtClean="0"/>
              <a:t>гена участвующего в биосинтезе ауксина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191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-30218"/>
            <a:ext cx="9200542" cy="1143000"/>
          </a:xfrm>
        </p:spPr>
        <p:txBody>
          <a:bodyPr>
            <a:noAutofit/>
          </a:bodyPr>
          <a:lstStyle/>
          <a:p>
            <a:r>
              <a:rPr lang="ru-RU" sz="30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Сравнение экспериментальных данных с предложенной гипотезой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43461" t="6150"/>
          <a:stretch/>
        </p:blipFill>
        <p:spPr>
          <a:xfrm>
            <a:off x="1514371" y="1190599"/>
            <a:ext cx="5496029" cy="5285453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76200" y="1172177"/>
            <a:ext cx="2286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371600" y="3604391"/>
            <a:ext cx="2286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2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1"/>
          <p:cNvSpPr>
            <a:spLocks noGrp="1"/>
          </p:cNvSpPr>
          <p:nvPr>
            <p:ph type="title"/>
          </p:nvPr>
        </p:nvSpPr>
        <p:spPr>
          <a:xfrm>
            <a:off x="0" y="88281"/>
            <a:ext cx="9144000" cy="1143000"/>
          </a:xfrm>
        </p:spPr>
        <p:txBody>
          <a:bodyPr>
            <a:noAutofit/>
          </a:bodyPr>
          <a:lstStyle/>
          <a:p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Математическая модель регуляции уровня ауксина и экспрессии </a:t>
            </a:r>
            <a:r>
              <a:rPr lang="en-US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</a:t>
            </a: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белков и их полярности в клеточном </a:t>
            </a:r>
            <a:r>
              <a:rPr lang="ru-RU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ансамбле</a:t>
            </a:r>
            <a:endParaRPr lang="ru-RU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96" name="Группа 13"/>
          <p:cNvGrpSpPr/>
          <p:nvPr/>
        </p:nvGrpSpPr>
        <p:grpSpPr>
          <a:xfrm>
            <a:off x="7231297" y="970882"/>
            <a:ext cx="1842538" cy="1923700"/>
            <a:chOff x="869583" y="5764210"/>
            <a:chExt cx="2016013" cy="2088577"/>
          </a:xfrm>
        </p:grpSpPr>
        <p:grpSp>
          <p:nvGrpSpPr>
            <p:cNvPr id="597" name="Группа 99"/>
            <p:cNvGrpSpPr/>
            <p:nvPr/>
          </p:nvGrpSpPr>
          <p:grpSpPr>
            <a:xfrm>
              <a:off x="1789256" y="6349544"/>
              <a:ext cx="754496" cy="1503243"/>
              <a:chOff x="1213698" y="6465829"/>
              <a:chExt cx="631262" cy="1503243"/>
            </a:xfrm>
          </p:grpSpPr>
          <p:grpSp>
            <p:nvGrpSpPr>
              <p:cNvPr id="602" name="Группа 94"/>
              <p:cNvGrpSpPr/>
              <p:nvPr/>
            </p:nvGrpSpPr>
            <p:grpSpPr>
              <a:xfrm>
                <a:off x="1213698" y="6465829"/>
                <a:ext cx="586725" cy="391589"/>
                <a:chOff x="7623319" y="5220661"/>
                <a:chExt cx="586725" cy="391589"/>
              </a:xfrm>
            </p:grpSpPr>
            <p:sp>
              <p:nvSpPr>
                <p:cNvPr id="615" name="Прямоугольник 166"/>
                <p:cNvSpPr/>
                <p:nvPr/>
              </p:nvSpPr>
              <p:spPr>
                <a:xfrm>
                  <a:off x="7623319" y="5372299"/>
                  <a:ext cx="120480" cy="143999"/>
                </a:xfrm>
                <a:prstGeom prst="rect">
                  <a:avLst/>
                </a:prstGeom>
                <a:solidFill>
                  <a:srgbClr val="003BB0">
                    <a:alpha val="8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/>
                </a:p>
              </p:txBody>
            </p:sp>
            <p:sp>
              <p:nvSpPr>
                <p:cNvPr id="616" name="TextBox 615"/>
                <p:cNvSpPr txBox="1"/>
                <p:nvPr/>
              </p:nvSpPr>
              <p:spPr>
                <a:xfrm>
                  <a:off x="7689883" y="5220661"/>
                  <a:ext cx="520161" cy="3915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40000"/>
                    </a:lnSpc>
                  </a:pPr>
                  <a:r>
                    <a:rPr lang="en-US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PIN1</a:t>
                  </a:r>
                  <a:endPara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03" name="Группа 95"/>
              <p:cNvGrpSpPr/>
              <p:nvPr/>
            </p:nvGrpSpPr>
            <p:grpSpPr>
              <a:xfrm>
                <a:off x="1213700" y="6732021"/>
                <a:ext cx="592163" cy="427719"/>
                <a:chOff x="7170113" y="5669215"/>
                <a:chExt cx="592163" cy="427719"/>
              </a:xfrm>
            </p:grpSpPr>
            <p:sp>
              <p:nvSpPr>
                <p:cNvPr id="613" name="Прямоугольник 26"/>
                <p:cNvSpPr/>
                <p:nvPr/>
              </p:nvSpPr>
              <p:spPr>
                <a:xfrm>
                  <a:off x="7170113" y="5832656"/>
                  <a:ext cx="120480" cy="144000"/>
                </a:xfrm>
                <a:prstGeom prst="rect">
                  <a:avLst/>
                </a:prstGeom>
                <a:solidFill>
                  <a:srgbClr val="C0000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/>
                </a:p>
              </p:txBody>
            </p:sp>
            <p:sp>
              <p:nvSpPr>
                <p:cNvPr id="614" name="TextBox 613"/>
                <p:cNvSpPr txBox="1"/>
                <p:nvPr/>
              </p:nvSpPr>
              <p:spPr>
                <a:xfrm>
                  <a:off x="7236676" y="5669215"/>
                  <a:ext cx="525600" cy="427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40000"/>
                    </a:lnSpc>
                  </a:pPr>
                  <a:r>
                    <a:rPr lang="en-US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PIN2</a:t>
                  </a:r>
                  <a:endPara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04" name="Группа 96"/>
              <p:cNvGrpSpPr/>
              <p:nvPr/>
            </p:nvGrpSpPr>
            <p:grpSpPr>
              <a:xfrm>
                <a:off x="1213699" y="7000316"/>
                <a:ext cx="631261" cy="427719"/>
                <a:chOff x="6738127" y="6117510"/>
                <a:chExt cx="631261" cy="427719"/>
              </a:xfrm>
            </p:grpSpPr>
            <p:sp>
              <p:nvSpPr>
                <p:cNvPr id="611" name="Прямоугольник 167"/>
                <p:cNvSpPr/>
                <p:nvPr/>
              </p:nvSpPr>
              <p:spPr>
                <a:xfrm>
                  <a:off x="6738127" y="6296500"/>
                  <a:ext cx="120480" cy="144000"/>
                </a:xfrm>
                <a:prstGeom prst="rect">
                  <a:avLst/>
                </a:prstGeom>
                <a:solidFill>
                  <a:schemeClr val="accent3">
                    <a:lumMod val="50000"/>
                    <a:alpha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/>
                </a:p>
              </p:txBody>
            </p:sp>
            <p:sp>
              <p:nvSpPr>
                <p:cNvPr id="612" name="TextBox 611"/>
                <p:cNvSpPr txBox="1"/>
                <p:nvPr/>
              </p:nvSpPr>
              <p:spPr>
                <a:xfrm>
                  <a:off x="6804690" y="6117510"/>
                  <a:ext cx="564698" cy="427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40000"/>
                    </a:lnSpc>
                  </a:pPr>
                  <a:r>
                    <a:rPr lang="en-US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PIN3</a:t>
                  </a:r>
                  <a:endPara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05" name="Группа 97"/>
              <p:cNvGrpSpPr/>
              <p:nvPr/>
            </p:nvGrpSpPr>
            <p:grpSpPr>
              <a:xfrm>
                <a:off x="1222139" y="7266259"/>
                <a:ext cx="593262" cy="427719"/>
                <a:chOff x="6326985" y="6563453"/>
                <a:chExt cx="593262" cy="427719"/>
              </a:xfrm>
            </p:grpSpPr>
            <p:sp>
              <p:nvSpPr>
                <p:cNvPr id="609" name="Прямоугольник 168"/>
                <p:cNvSpPr/>
                <p:nvPr/>
              </p:nvSpPr>
              <p:spPr>
                <a:xfrm>
                  <a:off x="6326985" y="6738541"/>
                  <a:ext cx="120480" cy="144000"/>
                </a:xfrm>
                <a:prstGeom prst="rect">
                  <a:avLst/>
                </a:prstGeom>
                <a:solidFill>
                  <a:srgbClr val="7030A0">
                    <a:alpha val="9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/>
                </a:p>
              </p:txBody>
            </p:sp>
            <p:sp>
              <p:nvSpPr>
                <p:cNvPr id="610" name="TextBox 609"/>
                <p:cNvSpPr txBox="1"/>
                <p:nvPr/>
              </p:nvSpPr>
              <p:spPr>
                <a:xfrm>
                  <a:off x="6394647" y="6563453"/>
                  <a:ext cx="525600" cy="427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40000"/>
                    </a:lnSpc>
                  </a:pPr>
                  <a:r>
                    <a:rPr lang="en-US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PIN4</a:t>
                  </a:r>
                  <a:endPara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06" name="Группа 98"/>
              <p:cNvGrpSpPr/>
              <p:nvPr/>
            </p:nvGrpSpPr>
            <p:grpSpPr>
              <a:xfrm>
                <a:off x="1220023" y="7541353"/>
                <a:ext cx="593181" cy="427719"/>
                <a:chOff x="5892430" y="7019638"/>
                <a:chExt cx="593181" cy="427719"/>
              </a:xfrm>
            </p:grpSpPr>
            <p:sp>
              <p:nvSpPr>
                <p:cNvPr id="607" name="Прямоугольник 169"/>
                <p:cNvSpPr/>
                <p:nvPr/>
              </p:nvSpPr>
              <p:spPr>
                <a:xfrm>
                  <a:off x="5892430" y="7180079"/>
                  <a:ext cx="120480" cy="144000"/>
                </a:xfrm>
                <a:prstGeom prst="rect">
                  <a:avLst/>
                </a:prstGeom>
                <a:solidFill>
                  <a:srgbClr val="007FAC">
                    <a:alpha val="9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/>
                </a:p>
              </p:txBody>
            </p:sp>
            <p:sp>
              <p:nvSpPr>
                <p:cNvPr id="608" name="TextBox 607"/>
                <p:cNvSpPr txBox="1"/>
                <p:nvPr/>
              </p:nvSpPr>
              <p:spPr>
                <a:xfrm>
                  <a:off x="5960011" y="7019638"/>
                  <a:ext cx="525600" cy="427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40000"/>
                    </a:lnSpc>
                  </a:pPr>
                  <a:r>
                    <a:rPr lang="en-US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PIN7</a:t>
                  </a:r>
                  <a:endPara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598" name="Прямая со стрелкой 646"/>
            <p:cNvCxnSpPr/>
            <p:nvPr/>
          </p:nvCxnSpPr>
          <p:spPr>
            <a:xfrm flipV="1">
              <a:off x="1595212" y="5793995"/>
              <a:ext cx="0" cy="21180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Прямая со стрелкой 647"/>
            <p:cNvCxnSpPr/>
            <p:nvPr/>
          </p:nvCxnSpPr>
          <p:spPr>
            <a:xfrm flipV="1">
              <a:off x="894553" y="6030442"/>
              <a:ext cx="0" cy="21180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0" name="TextBox 599"/>
            <p:cNvSpPr txBox="1"/>
            <p:nvPr/>
          </p:nvSpPr>
          <p:spPr>
            <a:xfrm>
              <a:off x="1595212" y="5764210"/>
              <a:ext cx="1095216" cy="334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диффузия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1" name="TextBox 600"/>
            <p:cNvSpPr txBox="1"/>
            <p:nvPr/>
          </p:nvSpPr>
          <p:spPr>
            <a:xfrm>
              <a:off x="869583" y="6015388"/>
              <a:ext cx="2016013" cy="334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  <a:r>
                <a:rPr lang="ru-RU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олярный транспорт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66322"/>
            <a:ext cx="9335158" cy="499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2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255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Стационарное решение математической модели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11469"/>
            <a:ext cx="8232060" cy="49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9265" y="-174104"/>
            <a:ext cx="9563060" cy="1143000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Сравнение результатов </a:t>
            </a:r>
            <a:r>
              <a:rPr lang="en-US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vivo/ in </a:t>
            </a:r>
            <a:r>
              <a:rPr lang="en-US" sz="3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silico</a:t>
            </a:r>
            <a:r>
              <a:rPr lang="en-US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экспериментов</a:t>
            </a:r>
            <a:endParaRPr lang="ru-RU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64" y="936000"/>
            <a:ext cx="729637" cy="280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62" y="936000"/>
            <a:ext cx="725085" cy="28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44" y="936000"/>
            <a:ext cx="720813" cy="280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56" y="936000"/>
            <a:ext cx="723055" cy="28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76" y="3996000"/>
            <a:ext cx="718631" cy="280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15" y="3996000"/>
            <a:ext cx="725085" cy="280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826" y="3996000"/>
            <a:ext cx="714971" cy="280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82" y="3996000"/>
            <a:ext cx="727943" cy="280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-280605" y="2342937"/>
            <a:ext cx="102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Ауксин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2040874" y="2151305"/>
            <a:ext cx="102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PIN1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281985" y="2220314"/>
            <a:ext cx="102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PIN2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53952" y="5051599"/>
            <a:ext cx="102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PIN3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2106282" y="5051599"/>
            <a:ext cx="102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PIN4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4347940" y="5051599"/>
            <a:ext cx="102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PIN7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4186" y="608397"/>
            <a:ext cx="2918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vivo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silico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4"/>
          <a:stretch/>
        </p:blipFill>
        <p:spPr>
          <a:xfrm>
            <a:off x="3702231" y="3996000"/>
            <a:ext cx="792875" cy="2808000"/>
          </a:xfrm>
          <a:prstGeom prst="rect">
            <a:avLst/>
          </a:prstGeom>
        </p:spPr>
      </p:pic>
      <p:pic>
        <p:nvPicPr>
          <p:cNvPr id="26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84" y="936000"/>
            <a:ext cx="705829" cy="2808000"/>
          </a:xfrm>
          <a:prstGeom prst="rect">
            <a:avLst/>
          </a:prstGeom>
        </p:spPr>
      </p:pic>
      <p:pic>
        <p:nvPicPr>
          <p:cNvPr id="27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25" y="3996000"/>
            <a:ext cx="723371" cy="2808000"/>
          </a:xfrm>
          <a:prstGeom prst="rect">
            <a:avLst/>
          </a:prstGeom>
        </p:spPr>
      </p:pic>
      <p:pic>
        <p:nvPicPr>
          <p:cNvPr id="28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5" y="936000"/>
            <a:ext cx="728248" cy="280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88876" y="628886"/>
            <a:ext cx="2918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vivo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silico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35190" y="600830"/>
            <a:ext cx="2918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vivo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silico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8879" y="3708651"/>
            <a:ext cx="2918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vivo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silico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02402" y="3694944"/>
            <a:ext cx="2918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vivo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silico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86856" y="3704557"/>
            <a:ext cx="2918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vivo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silico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394934" y="828941"/>
            <a:ext cx="0" cy="5904715"/>
          </a:xfrm>
          <a:prstGeom prst="line">
            <a:avLst/>
          </a:prstGeom>
          <a:ln cmpd="sng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676015" y="828941"/>
            <a:ext cx="0" cy="5904715"/>
          </a:xfrm>
          <a:prstGeom prst="line">
            <a:avLst/>
          </a:prstGeom>
          <a:ln cmpd="sng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29749" y="3756680"/>
            <a:ext cx="6728641" cy="1936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6958390" y="5561327"/>
            <a:ext cx="2819400" cy="1292662"/>
            <a:chOff x="6958390" y="5561327"/>
            <a:chExt cx="2819400" cy="1292662"/>
          </a:xfrm>
        </p:grpSpPr>
        <p:sp>
          <p:nvSpPr>
            <p:cNvPr id="25" name="TextBox 24"/>
            <p:cNvSpPr txBox="1"/>
            <p:nvPr/>
          </p:nvSpPr>
          <p:spPr>
            <a:xfrm>
              <a:off x="7643149" y="5930659"/>
              <a:ext cx="15008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cs typeface="Times New Roman" panose="02020603050405020304" pitchFamily="18" charset="0"/>
                </a:rPr>
                <a:t>Базальная</a:t>
              </a:r>
            </a:p>
            <a:p>
              <a:r>
                <a:rPr lang="ru-RU" dirty="0" smtClean="0">
                  <a:cs typeface="Times New Roman" panose="02020603050405020304" pitchFamily="18" charset="0"/>
                </a:rPr>
                <a:t>Апикальная</a:t>
              </a:r>
            </a:p>
            <a:p>
              <a:r>
                <a:rPr lang="ru-RU" dirty="0" smtClean="0">
                  <a:cs typeface="Times New Roman" panose="02020603050405020304" pitchFamily="18" charset="0"/>
                </a:rPr>
                <a:t>Не полярная</a:t>
              </a:r>
              <a:endParaRPr lang="en-US" dirty="0" smtClean="0">
                <a:cs typeface="Times New Roman" panose="02020603050405020304" pitchFamily="18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7073322" y="6074251"/>
              <a:ext cx="510253" cy="659405"/>
              <a:chOff x="7643147" y="3040345"/>
              <a:chExt cx="510253" cy="659405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643149" y="3040345"/>
                <a:ext cx="510251" cy="16005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9000">
                    <a:srgbClr val="18315A"/>
                  </a:gs>
                  <a:gs pos="35000">
                    <a:srgbClr val="2D70D9"/>
                  </a:gs>
                  <a:gs pos="63000">
                    <a:srgbClr val="1E4B9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643148" y="3292423"/>
                <a:ext cx="510251" cy="16005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9000">
                    <a:srgbClr val="786B33"/>
                  </a:gs>
                  <a:gs pos="35000">
                    <a:srgbClr val="DECD87"/>
                  </a:gs>
                  <a:gs pos="63000">
                    <a:srgbClr val="B7A760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643147" y="3539695"/>
                <a:ext cx="510251" cy="16005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9000">
                    <a:srgbClr val="48373E"/>
                  </a:gs>
                  <a:gs pos="35000">
                    <a:srgbClr val="AE969F"/>
                  </a:gs>
                  <a:gs pos="63000">
                    <a:srgbClr val="6C535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6958390" y="5561327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Полярность клетки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5250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962"/>
          <a:stretch/>
        </p:blipFill>
        <p:spPr>
          <a:xfrm>
            <a:off x="-40301" y="811391"/>
            <a:ext cx="6145734" cy="6094923"/>
          </a:xfrm>
          <a:prstGeom prst="rect">
            <a:avLst/>
          </a:prstGeom>
        </p:spPr>
      </p:pic>
      <p:pic>
        <p:nvPicPr>
          <p:cNvPr id="151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961" y="3822192"/>
            <a:ext cx="5726" cy="90632"/>
          </a:xfrm>
          <a:prstGeom prst="rect">
            <a:avLst/>
          </a:prstGeom>
        </p:spPr>
      </p:pic>
      <p:cxnSp>
        <p:nvCxnSpPr>
          <p:cNvPr id="152" name="Straight Connector 26"/>
          <p:cNvCxnSpPr/>
          <p:nvPr/>
        </p:nvCxnSpPr>
        <p:spPr>
          <a:xfrm>
            <a:off x="3821976" y="4486173"/>
            <a:ext cx="0" cy="4095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259705" y="844597"/>
            <a:ext cx="2836417" cy="5269592"/>
            <a:chOff x="6236650" y="870732"/>
            <a:chExt cx="2837219" cy="54172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592" y="1288979"/>
              <a:ext cx="1169152" cy="4536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468" y="1328953"/>
              <a:ext cx="1164723" cy="4536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483163" y="870732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PIN1</a:t>
              </a:r>
              <a:endParaRPr lang="ru-RU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36650" y="5813362"/>
              <a:ext cx="2837219" cy="474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in </a:t>
              </a:r>
              <a:r>
                <a:rPr lang="en-US" sz="2400" i="1" dirty="0" smtClean="0"/>
                <a:t>silico      in vivo</a:t>
              </a:r>
              <a:endParaRPr lang="ru-RU" sz="2400" i="1" dirty="0"/>
            </a:p>
          </p:txBody>
        </p:sp>
      </p:grp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-228600" y="-111104"/>
            <a:ext cx="9563060" cy="1143000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Сравнение результатов </a:t>
            </a:r>
            <a:r>
              <a:rPr lang="en-US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vivo/ in </a:t>
            </a:r>
            <a:r>
              <a:rPr lang="en-US" sz="3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silico</a:t>
            </a:r>
            <a:r>
              <a:rPr lang="en-US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экспериментов</a:t>
            </a:r>
            <a:br>
              <a:rPr lang="ru-RU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35</a:t>
            </a:r>
            <a:r>
              <a:rPr lang="en-US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S::PIN1</a:t>
            </a:r>
            <a:endParaRPr lang="ru-RU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5212719" y="2881880"/>
            <a:ext cx="1632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35</a:t>
            </a:r>
            <a:r>
              <a:rPr lang="en-US" sz="2400" dirty="0" smtClean="0"/>
              <a:t>S::PIN1</a:t>
            </a:r>
            <a:endParaRPr lang="ru-RU" sz="2400" dirty="0"/>
          </a:p>
        </p:txBody>
      </p:sp>
      <p:grpSp>
        <p:nvGrpSpPr>
          <p:cNvPr id="13" name="Группа 2"/>
          <p:cNvGrpSpPr/>
          <p:nvPr/>
        </p:nvGrpSpPr>
        <p:grpSpPr>
          <a:xfrm>
            <a:off x="7132898" y="6032508"/>
            <a:ext cx="2011102" cy="861774"/>
            <a:chOff x="7073322" y="5975469"/>
            <a:chExt cx="2011102" cy="861774"/>
          </a:xfrm>
        </p:grpSpPr>
        <p:sp>
          <p:nvSpPr>
            <p:cNvPr id="14" name="TextBox 13"/>
            <p:cNvSpPr txBox="1"/>
            <p:nvPr/>
          </p:nvSpPr>
          <p:spPr>
            <a:xfrm>
              <a:off x="7583573" y="5975469"/>
              <a:ext cx="150085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cs typeface="Times New Roman" panose="02020603050405020304" pitchFamily="18" charset="0"/>
                </a:rPr>
                <a:t>Базальная</a:t>
              </a:r>
            </a:p>
            <a:p>
              <a:r>
                <a:rPr lang="ru-RU" sz="1600" dirty="0" smtClean="0">
                  <a:cs typeface="Times New Roman" panose="02020603050405020304" pitchFamily="18" charset="0"/>
                </a:rPr>
                <a:t>Апикальная</a:t>
              </a:r>
            </a:p>
            <a:p>
              <a:r>
                <a:rPr lang="ru-RU" sz="1600" dirty="0" smtClean="0">
                  <a:cs typeface="Times New Roman" panose="02020603050405020304" pitchFamily="18" charset="0"/>
                </a:rPr>
                <a:t>Не полярная</a:t>
              </a:r>
              <a:endParaRPr lang="en-US" sz="1600" dirty="0" smtClean="0"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073322" y="6074251"/>
              <a:ext cx="510253" cy="659405"/>
              <a:chOff x="7643147" y="3040345"/>
              <a:chExt cx="510253" cy="65940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643149" y="3040345"/>
                <a:ext cx="510251" cy="16005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9000">
                    <a:srgbClr val="18315A"/>
                  </a:gs>
                  <a:gs pos="35000">
                    <a:srgbClr val="2D70D9"/>
                  </a:gs>
                  <a:gs pos="63000">
                    <a:srgbClr val="1E4B9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643148" y="3292423"/>
                <a:ext cx="510251" cy="16005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9000">
                    <a:srgbClr val="786B33"/>
                  </a:gs>
                  <a:gs pos="35000">
                    <a:srgbClr val="DECD87"/>
                  </a:gs>
                  <a:gs pos="63000">
                    <a:srgbClr val="B7A760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643147" y="3539695"/>
                <a:ext cx="510251" cy="16005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9000">
                    <a:srgbClr val="48373E"/>
                  </a:gs>
                  <a:gs pos="35000">
                    <a:srgbClr val="AE969F"/>
                  </a:gs>
                  <a:gs pos="63000">
                    <a:srgbClr val="6C535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7" name="Rectangle 6"/>
          <p:cNvSpPr/>
          <p:nvPr/>
        </p:nvSpPr>
        <p:spPr>
          <a:xfrm>
            <a:off x="4953000" y="1219200"/>
            <a:ext cx="990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81000" y="-15502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</a:t>
            </a:r>
            <a:endParaRPr lang="ru-RU" sz="36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200" y="1447800"/>
            <a:ext cx="89485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В </a:t>
            </a:r>
            <a:r>
              <a:rPr lang="ru-RU" dirty="0"/>
              <a:t>результате анализа конфокальных изображений кончиков корней растений дикого типа </a:t>
            </a:r>
            <a:r>
              <a:rPr lang="en-US" i="1" dirty="0"/>
              <a:t>A</a:t>
            </a:r>
            <a:r>
              <a:rPr lang="ru-RU" i="1" dirty="0"/>
              <a:t>. </a:t>
            </a:r>
            <a:r>
              <a:rPr lang="en-US" i="1" dirty="0"/>
              <a:t>thaliana</a:t>
            </a:r>
            <a:r>
              <a:rPr lang="ru-RU" dirty="0"/>
              <a:t>, окрашенных специфическими антителами к </a:t>
            </a:r>
            <a:r>
              <a:rPr lang="en-US" dirty="0"/>
              <a:t>PIN</a:t>
            </a:r>
            <a:r>
              <a:rPr lang="ru-RU" dirty="0"/>
              <a:t> белкам, и </a:t>
            </a:r>
            <a:r>
              <a:rPr lang="ru-RU" dirty="0" err="1"/>
              <a:t>трансгенных</a:t>
            </a:r>
            <a:r>
              <a:rPr lang="ru-RU" dirty="0"/>
              <a:t> </a:t>
            </a:r>
            <a:r>
              <a:rPr lang="ru-RU" dirty="0" err="1"/>
              <a:t>репортерных</a:t>
            </a:r>
            <a:r>
              <a:rPr lang="ru-RU" dirty="0"/>
              <a:t> линий </a:t>
            </a:r>
            <a:r>
              <a:rPr lang="en-US" dirty="0"/>
              <a:t>PIN</a:t>
            </a:r>
            <a:r>
              <a:rPr lang="ru-RU" dirty="0"/>
              <a:t>::</a:t>
            </a:r>
            <a:r>
              <a:rPr lang="en-US" dirty="0"/>
              <a:t>PIN</a:t>
            </a:r>
            <a:r>
              <a:rPr lang="ru-RU" dirty="0"/>
              <a:t>-</a:t>
            </a:r>
            <a:r>
              <a:rPr lang="en-US" dirty="0"/>
              <a:t>GFP</a:t>
            </a:r>
            <a:r>
              <a:rPr lang="ru-RU" dirty="0"/>
              <a:t>,  составлены карты паттернов экспрессии белков-транспортеров </a:t>
            </a:r>
            <a:r>
              <a:rPr lang="en-US" dirty="0"/>
              <a:t>PIN</a:t>
            </a:r>
            <a:r>
              <a:rPr lang="ru-RU" dirty="0"/>
              <a:t>1, </a:t>
            </a:r>
            <a:r>
              <a:rPr lang="en-US" dirty="0"/>
              <a:t>PIN</a:t>
            </a:r>
            <a:r>
              <a:rPr lang="ru-RU" dirty="0"/>
              <a:t>2, </a:t>
            </a:r>
            <a:r>
              <a:rPr lang="en-US" dirty="0"/>
              <a:t>PIN</a:t>
            </a:r>
            <a:r>
              <a:rPr lang="ru-RU" dirty="0"/>
              <a:t>3, </a:t>
            </a:r>
            <a:r>
              <a:rPr lang="en-US" dirty="0"/>
              <a:t>PIN</a:t>
            </a:r>
            <a:r>
              <a:rPr lang="ru-RU" dirty="0"/>
              <a:t>4, </a:t>
            </a:r>
            <a:r>
              <a:rPr lang="en-US" dirty="0"/>
              <a:t>PIN</a:t>
            </a:r>
            <a:r>
              <a:rPr lang="ru-RU" dirty="0"/>
              <a:t>7 и определена вариабельность </a:t>
            </a:r>
            <a:r>
              <a:rPr lang="ru-RU" dirty="0" smtClean="0"/>
              <a:t>областей</a:t>
            </a:r>
            <a:r>
              <a:rPr lang="ru-RU" dirty="0" smtClean="0"/>
              <a:t> </a:t>
            </a:r>
            <a:r>
              <a:rPr lang="ru-RU" dirty="0"/>
              <a:t>их экспрессии в диком типе</a:t>
            </a:r>
            <a:r>
              <a:rPr lang="ru-RU" dirty="0" smtClean="0"/>
              <a:t>;</a:t>
            </a:r>
          </a:p>
          <a:p>
            <a:pPr marL="342900" lvl="0" indent="-342900">
              <a:buFont typeface="+mj-lt"/>
              <a:buAutoNum type="arabicPeriod"/>
            </a:pPr>
            <a:endParaRPr lang="ru-RU" dirty="0"/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На основе сопоставления паттернов экспрессии </a:t>
            </a:r>
            <a:r>
              <a:rPr lang="en-US" dirty="0"/>
              <a:t>PIN</a:t>
            </a:r>
            <a:r>
              <a:rPr lang="ru-RU" dirty="0"/>
              <a:t> с распределением ауксина была выдвинута гипотеза о </a:t>
            </a:r>
            <a:r>
              <a:rPr lang="ru-RU" dirty="0" err="1"/>
              <a:t>дозозависимой</a:t>
            </a:r>
            <a:r>
              <a:rPr lang="ru-RU" dirty="0"/>
              <a:t> регуляции ауксином экспрессии </a:t>
            </a:r>
            <a:r>
              <a:rPr lang="en-US" dirty="0"/>
              <a:t>PIN</a:t>
            </a:r>
            <a:r>
              <a:rPr lang="ru-RU" dirty="0"/>
              <a:t> белков и их </a:t>
            </a:r>
            <a:r>
              <a:rPr lang="ru-RU" dirty="0" smtClean="0"/>
              <a:t>полярной локализации </a:t>
            </a:r>
            <a:r>
              <a:rPr lang="ru-RU" dirty="0"/>
              <a:t>в клетках. </a:t>
            </a:r>
            <a:endParaRPr lang="ru-RU" dirty="0" smtClean="0"/>
          </a:p>
          <a:p>
            <a:pPr marL="360000" lvl="0"/>
            <a:r>
              <a:rPr lang="ru-RU" dirty="0" smtClean="0"/>
              <a:t>Ауксин </a:t>
            </a:r>
            <a:r>
              <a:rPr lang="ru-RU" dirty="0"/>
              <a:t>в низких концентрациях активирует экспрессию </a:t>
            </a:r>
            <a:r>
              <a:rPr lang="en-US" dirty="0"/>
              <a:t>PIN</a:t>
            </a:r>
            <a:r>
              <a:rPr lang="ru-RU" dirty="0"/>
              <a:t>2, в промежуточных – </a:t>
            </a:r>
            <a:r>
              <a:rPr lang="en-US" dirty="0"/>
              <a:t>PIN</a:t>
            </a:r>
            <a:r>
              <a:rPr lang="ru-RU" dirty="0"/>
              <a:t>1, </a:t>
            </a:r>
            <a:r>
              <a:rPr lang="ru-RU" dirty="0" smtClean="0"/>
              <a:t>а </a:t>
            </a:r>
            <a:r>
              <a:rPr lang="ru-RU" dirty="0"/>
              <a:t>экспрессию </a:t>
            </a:r>
            <a:r>
              <a:rPr lang="en-US" dirty="0"/>
              <a:t>PIN</a:t>
            </a:r>
            <a:r>
              <a:rPr lang="ru-RU" dirty="0"/>
              <a:t>3, </a:t>
            </a:r>
            <a:r>
              <a:rPr lang="en-US" dirty="0"/>
              <a:t>PIN</a:t>
            </a:r>
            <a:r>
              <a:rPr lang="ru-RU" dirty="0"/>
              <a:t>4, </a:t>
            </a:r>
            <a:r>
              <a:rPr lang="en-US" dirty="0"/>
              <a:t>PIN</a:t>
            </a:r>
            <a:r>
              <a:rPr lang="ru-RU" dirty="0"/>
              <a:t>7 как при низких, так и при высоких концентрациях. </a:t>
            </a:r>
            <a:endParaRPr lang="ru-RU" dirty="0" smtClean="0"/>
          </a:p>
          <a:p>
            <a:pPr marL="360000" lvl="0"/>
            <a:r>
              <a:rPr lang="ru-RU" dirty="0" smtClean="0"/>
              <a:t>Также </a:t>
            </a:r>
            <a:r>
              <a:rPr lang="ru-RU" dirty="0"/>
              <a:t>при низких концентрациях ауксина </a:t>
            </a:r>
            <a:r>
              <a:rPr lang="en-US" dirty="0"/>
              <a:t>PIN</a:t>
            </a:r>
            <a:r>
              <a:rPr lang="ru-RU" dirty="0"/>
              <a:t> белки локализуются на мембране клеток по направлению к побегу, при промежуточных – по направлению к корню, а при высоких </a:t>
            </a:r>
            <a:r>
              <a:rPr lang="en-US" dirty="0"/>
              <a:t>PIN</a:t>
            </a:r>
            <a:r>
              <a:rPr lang="ru-RU" dirty="0"/>
              <a:t> белки локализуются на всех сторонах клетки.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71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0565" y="-22860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</a:t>
            </a:r>
            <a:endParaRPr lang="ru-RU" sz="36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3400" y="838200"/>
            <a:ext cx="8458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 startAt="3"/>
            </a:pPr>
            <a:r>
              <a:rPr lang="ru-RU" dirty="0"/>
              <a:t>Для дальнейшей проверки нашей гипотезы был проведен компьютерный анализ экспериментальных изображений и выявлены качественные и количественные изменения в паттернах экспрессии </a:t>
            </a:r>
            <a:r>
              <a:rPr lang="en-US" dirty="0"/>
              <a:t>PIN</a:t>
            </a:r>
            <a:r>
              <a:rPr lang="ru-RU" dirty="0"/>
              <a:t> в меристеме корней растений с измененным уровнем ауксина. </a:t>
            </a:r>
          </a:p>
          <a:p>
            <a:r>
              <a:rPr lang="ru-RU" dirty="0"/>
              <a:t>            – В растениях с изменённым уровнем эндогенного ауксина (</a:t>
            </a:r>
            <a:r>
              <a:rPr lang="en-US" i="1" dirty="0" err="1"/>
              <a:t>yuc</a:t>
            </a:r>
            <a:r>
              <a:rPr lang="ru-RU" i="1" dirty="0"/>
              <a:t>-1</a:t>
            </a:r>
            <a:r>
              <a:rPr lang="en-US" i="1" dirty="0"/>
              <a:t>D</a:t>
            </a:r>
            <a:r>
              <a:rPr lang="ru-RU" i="1" dirty="0"/>
              <a:t>)</a:t>
            </a:r>
            <a:r>
              <a:rPr lang="ru-RU" dirty="0"/>
              <a:t> наблюдалась сниженная экспрессия </a:t>
            </a:r>
            <a:r>
              <a:rPr lang="en-US" dirty="0"/>
              <a:t>PIN</a:t>
            </a:r>
            <a:r>
              <a:rPr lang="ru-RU" dirty="0"/>
              <a:t>2 по сравнению с контролем. </a:t>
            </a:r>
            <a:endParaRPr lang="en-US" dirty="0" smtClean="0"/>
          </a:p>
          <a:p>
            <a:r>
              <a:rPr lang="en-US" dirty="0" smtClean="0"/>
              <a:t>           </a:t>
            </a:r>
            <a:r>
              <a:rPr lang="ru-RU" dirty="0" smtClean="0"/>
              <a:t>– </a:t>
            </a:r>
            <a:r>
              <a:rPr lang="ru-RU" dirty="0"/>
              <a:t>В растениях дикого типа после 24ч обработки разными концентрациями НУК происходило значимое повышение экспрессии </a:t>
            </a:r>
            <a:r>
              <a:rPr lang="en-US" dirty="0"/>
              <a:t>PIN</a:t>
            </a:r>
            <a:r>
              <a:rPr lang="ru-RU" dirty="0"/>
              <a:t>1 при 0.1 µМ, </a:t>
            </a:r>
            <a:r>
              <a:rPr lang="en-US" dirty="0"/>
              <a:t>PIN</a:t>
            </a:r>
            <a:r>
              <a:rPr lang="ru-RU" dirty="0"/>
              <a:t>2 при 0.01 µМ и 0.1 µМ, </a:t>
            </a:r>
            <a:r>
              <a:rPr lang="en-US" dirty="0"/>
              <a:t>PIN</a:t>
            </a:r>
            <a:r>
              <a:rPr lang="ru-RU" dirty="0"/>
              <a:t>3 при 0.01 µМ, </a:t>
            </a:r>
            <a:r>
              <a:rPr lang="en-US" dirty="0"/>
              <a:t>PIN</a:t>
            </a:r>
            <a:r>
              <a:rPr lang="ru-RU" dirty="0"/>
              <a:t>4 при 0.1 µМ и 0.5 µМ, </a:t>
            </a:r>
            <a:r>
              <a:rPr lang="en-US" dirty="0"/>
              <a:t>PIN</a:t>
            </a:r>
            <a:r>
              <a:rPr lang="ru-RU" dirty="0"/>
              <a:t>7 при 0.05 µМ;</a:t>
            </a:r>
          </a:p>
          <a:p>
            <a:endParaRPr lang="ru-RU" dirty="0"/>
          </a:p>
          <a:p>
            <a:pPr marL="342900" lvl="0" indent="-342900">
              <a:buFont typeface="+mj-lt"/>
              <a:buAutoNum type="arabicPeriod" startAt="4"/>
            </a:pPr>
            <a:r>
              <a:rPr lang="ru-RU" dirty="0" smtClean="0"/>
              <a:t>Математическое </a:t>
            </a:r>
            <a:r>
              <a:rPr lang="ru-RU" dirty="0"/>
              <a:t>моделирование распределения ауксина в клеточном автомате показало непротиворечивость гипотезы о </a:t>
            </a:r>
            <a:r>
              <a:rPr lang="ru-RU" dirty="0" err="1"/>
              <a:t>дозозависимой</a:t>
            </a:r>
            <a:r>
              <a:rPr lang="ru-RU" dirty="0"/>
              <a:t> регуляции ауксином экспрессии </a:t>
            </a:r>
            <a:r>
              <a:rPr lang="en-US" dirty="0"/>
              <a:t>PIN</a:t>
            </a:r>
            <a:r>
              <a:rPr lang="ru-RU" dirty="0"/>
              <a:t> </a:t>
            </a:r>
            <a:r>
              <a:rPr lang="ru-RU" dirty="0" smtClean="0"/>
              <a:t>белков</a:t>
            </a:r>
            <a:r>
              <a:rPr lang="en-US" dirty="0" smtClean="0"/>
              <a:t> </a:t>
            </a:r>
            <a:r>
              <a:rPr lang="ru-RU" dirty="0" smtClean="0"/>
              <a:t>и их полярной локализации; </a:t>
            </a:r>
          </a:p>
          <a:p>
            <a:pPr marL="342900" lvl="0" indent="-342900">
              <a:buFont typeface="+mj-lt"/>
              <a:buAutoNum type="arabicPeriod" startAt="4"/>
            </a:pPr>
            <a:endParaRPr lang="ru-RU" dirty="0"/>
          </a:p>
          <a:p>
            <a:pPr marL="342900" lvl="0" indent="-342900">
              <a:buFont typeface="+mj-lt"/>
              <a:buAutoNum type="arabicPeriod" startAt="4"/>
            </a:pPr>
            <a:r>
              <a:rPr lang="ru-RU" dirty="0"/>
              <a:t>В модели был рассчитан характер изменения распределения ауксина и соответственно, </a:t>
            </a:r>
            <a:r>
              <a:rPr lang="ru-RU" dirty="0" smtClean="0"/>
              <a:t>областей </a:t>
            </a:r>
            <a:r>
              <a:rPr lang="ru-RU" dirty="0"/>
              <a:t>экспрессии всех </a:t>
            </a:r>
            <a:r>
              <a:rPr lang="en-US" dirty="0"/>
              <a:t>PIN</a:t>
            </a:r>
            <a:r>
              <a:rPr lang="ru-RU" dirty="0"/>
              <a:t> белков и их полярной локализации для растений со </a:t>
            </a:r>
            <a:r>
              <a:rPr lang="ru-RU" dirty="0" err="1"/>
              <a:t>сверхэкспрессией</a:t>
            </a:r>
            <a:r>
              <a:rPr lang="ru-RU" dirty="0"/>
              <a:t> гена </a:t>
            </a:r>
            <a:r>
              <a:rPr lang="en-US" dirty="0"/>
              <a:t>PIN</a:t>
            </a:r>
            <a:r>
              <a:rPr lang="ru-RU" dirty="0"/>
              <a:t>1 (</a:t>
            </a:r>
            <a:r>
              <a:rPr lang="ru-RU" i="1" dirty="0"/>
              <a:t>35</a:t>
            </a:r>
            <a:r>
              <a:rPr lang="en-US" i="1" dirty="0"/>
              <a:t>S</a:t>
            </a:r>
            <a:r>
              <a:rPr lang="ru-RU" i="1" dirty="0"/>
              <a:t>::</a:t>
            </a:r>
            <a:r>
              <a:rPr lang="en-US" i="1" dirty="0"/>
              <a:t>PIN</a:t>
            </a:r>
            <a:r>
              <a:rPr lang="ru-RU" i="1" dirty="0"/>
              <a:t>1</a:t>
            </a:r>
            <a:r>
              <a:rPr lang="ru-RU" dirty="0"/>
              <a:t>). Анализ изображений корней этих </a:t>
            </a:r>
            <a:r>
              <a:rPr lang="ru-RU" dirty="0" err="1"/>
              <a:t>трансгенных</a:t>
            </a:r>
            <a:r>
              <a:rPr lang="ru-RU" dirty="0"/>
              <a:t> растений, с </a:t>
            </a:r>
            <a:r>
              <a:rPr lang="ru-RU" dirty="0" err="1"/>
              <a:t>иммунолокализацией</a:t>
            </a:r>
            <a:r>
              <a:rPr lang="ru-RU" dirty="0"/>
              <a:t> </a:t>
            </a:r>
            <a:r>
              <a:rPr lang="en-US" dirty="0"/>
              <a:t>PIN</a:t>
            </a:r>
            <a:r>
              <a:rPr lang="ru-RU" dirty="0"/>
              <a:t> белков, полностью подтвердил все предсказания модели.</a:t>
            </a:r>
          </a:p>
        </p:txBody>
      </p:sp>
    </p:spTree>
    <p:extLst>
      <p:ext uri="{BB962C8B-B14F-4D97-AF65-F5344CB8AC3E}">
        <p14:creationId xmlns:p14="http://schemas.microsoft.com/office/powerpoint/2010/main" val="8359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76800"/>
            <a:ext cx="8229600" cy="1143000"/>
          </a:xfrm>
        </p:spPr>
        <p:txBody>
          <a:bodyPr/>
          <a:lstStyle/>
          <a:p>
            <a:r>
              <a:rPr lang="ru-R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457200"/>
            <a:ext cx="92964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Благодарности</a:t>
            </a:r>
            <a:endParaRPr lang="en-US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000" dirty="0" smtClean="0"/>
              <a:t>Мироновой Виктории Владимировне</a:t>
            </a:r>
          </a:p>
          <a:p>
            <a:pPr marL="0" indent="0">
              <a:buNone/>
            </a:pPr>
            <a:r>
              <a:rPr lang="ru-RU" sz="3000" dirty="0" err="1" smtClean="0"/>
              <a:t>Омельянчук</a:t>
            </a:r>
            <a:r>
              <a:rPr lang="ru-RU" sz="3000" dirty="0" smtClean="0"/>
              <a:t> Надежде Анатольевне</a:t>
            </a:r>
          </a:p>
          <a:p>
            <a:pPr marL="0" indent="0">
              <a:buNone/>
            </a:pPr>
            <a:r>
              <a:rPr lang="ru-RU" sz="3000" dirty="0" smtClean="0"/>
              <a:t>Казанцеву Федору Владимировичу</a:t>
            </a:r>
            <a:endParaRPr lang="en-US" sz="3000" dirty="0" smtClean="0"/>
          </a:p>
          <a:p>
            <a:pPr marL="0" indent="0" algn="just">
              <a:buNone/>
            </a:pPr>
            <a:r>
              <a:rPr lang="ru-RU" sz="3000" dirty="0" smtClean="0"/>
              <a:t>Сектору системной биологии морфогенеза растений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61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088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6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Положения выносимые на защиту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240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3100" dirty="0"/>
              <a:t>Ауксин имеет </a:t>
            </a:r>
            <a:r>
              <a:rPr lang="ru-RU" sz="3100" dirty="0" err="1"/>
              <a:t>дозозависимый</a:t>
            </a:r>
            <a:r>
              <a:rPr lang="ru-RU" sz="3100" dirty="0"/>
              <a:t> эффект на экспрессию и полярную локализацию своих транспортёров: самые низкие концентрации активируют PIN2, промежуточные – PIN1, а белки PIN3, PIN4 и PIN7 как низкие, так и высокие концентрации этого гормона. При низких концентрациях ауксина PIN белки локализуются на мембране клеток по направлению к побегу, при промежуточных – по направлению к корню, а при высоких PIN белки локализуются на всех сторонах клетки</a:t>
            </a:r>
            <a:r>
              <a:rPr lang="ru-RU" sz="3100" dirty="0" smtClean="0"/>
              <a:t>.</a:t>
            </a:r>
          </a:p>
          <a:p>
            <a:pPr marL="514350" indent="-514350" algn="just">
              <a:buFont typeface="+mj-lt"/>
              <a:buAutoNum type="arabicPeriod"/>
            </a:pPr>
            <a:endParaRPr lang="ru-RU" sz="3100" dirty="0"/>
          </a:p>
          <a:p>
            <a:pPr marL="514350" indent="-514350" algn="just">
              <a:buFont typeface="+mj-lt"/>
              <a:buAutoNum type="arabicPeriod"/>
            </a:pPr>
            <a:r>
              <a:rPr lang="ru-RU" sz="3100" dirty="0" smtClean="0"/>
              <a:t>Вариабельность </a:t>
            </a:r>
            <a:r>
              <a:rPr lang="ru-RU" sz="3100" dirty="0"/>
              <a:t>доменов экспрессии PIN транспортеров ауксина в меристеме корня </a:t>
            </a:r>
            <a:r>
              <a:rPr lang="ru-RU" sz="3100" i="1" dirty="0" err="1"/>
              <a:t>Arabidopsis</a:t>
            </a:r>
            <a:r>
              <a:rPr lang="ru-RU" sz="3100" i="1" dirty="0"/>
              <a:t> </a:t>
            </a:r>
            <a:r>
              <a:rPr lang="ru-RU" sz="3100" i="1" dirty="0" err="1"/>
              <a:t>thaliana</a:t>
            </a:r>
            <a:r>
              <a:rPr lang="ru-RU" sz="3100" dirty="0"/>
              <a:t> связана с различиями в эндогенном уровне ауксина в индивидуальных корнях.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099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214422"/>
            <a:ext cx="4724400" cy="242889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solidFill>
                  <a:schemeClr val="tx2"/>
                </a:solidFill>
                <a:latin typeface="Arial" charset="0"/>
              </a:rPr>
              <a:t>Ауксин:</a:t>
            </a:r>
          </a:p>
          <a:p>
            <a:pPr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ru-RU" sz="2100" dirty="0" smtClean="0"/>
              <a:t>инициирует клеточное деление</a:t>
            </a:r>
          </a:p>
          <a:p>
            <a:pPr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ru-RU" sz="2100" dirty="0" smtClean="0"/>
              <a:t>ускоряет рост и влияет на дифференцировку клеток корня</a:t>
            </a:r>
          </a:p>
          <a:p>
            <a:pPr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ru-RU" sz="2100" dirty="0" smtClean="0"/>
              <a:t>вызывает развитие меристем боковых корней</a:t>
            </a:r>
          </a:p>
          <a:p>
            <a:pPr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ru-RU" sz="2100" dirty="0"/>
              <a:t>у</a:t>
            </a:r>
            <a:r>
              <a:rPr lang="ru-RU" sz="2100" dirty="0" smtClean="0"/>
              <a:t>частвует в ответе на гравитацию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100" dirty="0" smtClean="0"/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214282" y="142852"/>
            <a:ext cx="670563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6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Ауксин -</a:t>
            </a:r>
            <a:r>
              <a:rPr lang="ru-RU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36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гормон</a:t>
            </a:r>
            <a:r>
              <a:rPr lang="ru-RU" sz="3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36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растений</a:t>
            </a:r>
          </a:p>
        </p:txBody>
      </p:sp>
      <p:pic>
        <p:nvPicPr>
          <p:cNvPr id="8196" name="Picture 12" descr="aux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7412" y="0"/>
            <a:ext cx="1906588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13"/>
          <p:cNvSpPr txBox="1">
            <a:spLocks noChangeArrowheads="1"/>
          </p:cNvSpPr>
          <p:nvPr/>
        </p:nvSpPr>
        <p:spPr bwMode="auto">
          <a:xfrm>
            <a:off x="6246889" y="768465"/>
            <a:ext cx="3286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i="1" dirty="0">
                <a:latin typeface="Calibri" pitchFamily="34" charset="0"/>
              </a:rPr>
              <a:t>ИУК, индол-3-уксусная кислота</a:t>
            </a:r>
          </a:p>
        </p:txBody>
      </p:sp>
      <p:pic>
        <p:nvPicPr>
          <p:cNvPr id="33" name="Picture 12"/>
          <p:cNvPicPr>
            <a:picLocks noChangeAspect="1" noChangeArrowheads="1"/>
          </p:cNvPicPr>
          <p:nvPr/>
        </p:nvPicPr>
        <p:blipFill>
          <a:blip r:embed="rId4"/>
          <a:srcRect l="50770"/>
          <a:stretch>
            <a:fillRect/>
          </a:stretch>
        </p:blipFill>
        <p:spPr bwMode="auto">
          <a:xfrm>
            <a:off x="3160250" y="4039572"/>
            <a:ext cx="2857520" cy="24032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3102067" y="3376981"/>
            <a:ext cx="312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3300"/>
                </a:solidFill>
                <a:latin typeface="Calibri" pitchFamily="34" charset="0"/>
              </a:rPr>
              <a:t>Распределение ауксина в развитии бокового корня</a:t>
            </a:r>
            <a:endParaRPr lang="en-US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876497" y="1004269"/>
            <a:ext cx="31432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dirty="0">
                <a:solidFill>
                  <a:srgbClr val="FF3300"/>
                </a:solidFill>
              </a:rPr>
              <a:t>Деление и рост </a:t>
            </a:r>
            <a:r>
              <a:rPr lang="ru-RU" sz="1600" dirty="0" smtClean="0">
                <a:solidFill>
                  <a:srgbClr val="FF3300"/>
                </a:solidFill>
              </a:rPr>
              <a:t>клеток</a:t>
            </a:r>
            <a:r>
              <a:rPr lang="en-US" sz="1600" dirty="0" smtClean="0">
                <a:solidFill>
                  <a:srgbClr val="FF3300"/>
                </a:solidFill>
              </a:rPr>
              <a:t> </a:t>
            </a:r>
            <a:r>
              <a:rPr lang="ru-RU" sz="1600" dirty="0" smtClean="0">
                <a:solidFill>
                  <a:srgbClr val="FF3300"/>
                </a:solidFill>
              </a:rPr>
              <a:t>в </a:t>
            </a:r>
            <a:r>
              <a:rPr lang="ru-RU" sz="1600" dirty="0">
                <a:solidFill>
                  <a:srgbClr val="FF3300"/>
                </a:solidFill>
              </a:rPr>
              <a:t>корне</a:t>
            </a:r>
            <a:endParaRPr lang="en-US" sz="1600" dirty="0">
              <a:solidFill>
                <a:srgbClr val="FF3300"/>
              </a:solidFill>
            </a:endParaRPr>
          </a:p>
        </p:txBody>
      </p:sp>
      <p:pic>
        <p:nvPicPr>
          <p:cNvPr id="11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94" y="4196341"/>
            <a:ext cx="2725597" cy="157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49583" y="3700146"/>
            <a:ext cx="2611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dirty="0" smtClean="0">
                <a:solidFill>
                  <a:srgbClr val="FF3300"/>
                </a:solidFill>
              </a:rPr>
              <a:t>Реакция на силу тяжести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1201328" y="5867954"/>
            <a:ext cx="1655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 err="1"/>
              <a:t>Rashotte</a:t>
            </a:r>
            <a:r>
              <a:rPr lang="en-US" sz="1200" dirty="0"/>
              <a:t> et al., 2001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449252" y="6472174"/>
            <a:ext cx="2286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 err="1"/>
              <a:t>Benkova</a:t>
            </a:r>
            <a:r>
              <a:rPr lang="en-US" sz="1200" dirty="0"/>
              <a:t> et al., 2003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15885" r="79066" b="12496"/>
          <a:stretch/>
        </p:blipFill>
        <p:spPr>
          <a:xfrm>
            <a:off x="7367847" y="1364371"/>
            <a:ext cx="1352913" cy="49682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181569" y="5372260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Ауксин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237412" y="4947394"/>
            <a:ext cx="0" cy="908254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237412" y="3719653"/>
            <a:ext cx="0" cy="1195406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237412" y="1447800"/>
            <a:ext cx="0" cy="2176474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6408812" y="5259787"/>
            <a:ext cx="105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деление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6249213" y="4143640"/>
            <a:ext cx="134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растяжение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5851822" y="2364447"/>
            <a:ext cx="213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дифференцировка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4115383" y="62757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DII-VENUS</a:t>
            </a:r>
          </a:p>
          <a:p>
            <a:pPr algn="r"/>
            <a:r>
              <a:rPr lang="en-US" sz="12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Chaiwanon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J., Wang Z. Y. 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2015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16998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877586"/>
              </p:ext>
            </p:extLst>
          </p:nvPr>
        </p:nvGraphicFramePr>
        <p:xfrm>
          <a:off x="562708" y="914400"/>
          <a:ext cx="6377609" cy="22383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58649"/>
                <a:gridCol w="1439100"/>
                <a:gridCol w="1331167"/>
                <a:gridCol w="1448693"/>
              </a:tblGrid>
              <a:tr h="7715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Наименование дисциплин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Сдача экзаменов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Дата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Оценка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910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Специальность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</a:rPr>
                        <a:t>биоинформатика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сдан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22.10.2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015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Хорошо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91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Философия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сдан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11.06.2014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Отлично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91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Иностранный язык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сдан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30.05.2014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Отлично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400" dirty="0" smtClean="0"/>
              <a:t>Публикации: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000" u="sng" dirty="0" smtClean="0"/>
              <a:t>В.В</a:t>
            </a:r>
            <a:r>
              <a:rPr lang="ru-RU" sz="2000" u="sng" dirty="0"/>
              <a:t>. Коврижных</a:t>
            </a:r>
            <a:r>
              <a:rPr lang="ru-RU" sz="2000" dirty="0"/>
              <a:t>, Н.А. </a:t>
            </a:r>
            <a:r>
              <a:rPr lang="ru-RU" sz="2000" dirty="0" err="1"/>
              <a:t>Омельянчук</a:t>
            </a:r>
            <a:r>
              <a:rPr lang="ru-RU" sz="2000" dirty="0"/>
              <a:t>, Т.П. Пастернак, В.В. Миронова. Ключевая роль PIN белков в транспорте ауксина в корне  </a:t>
            </a:r>
            <a:r>
              <a:rPr lang="ru-RU" sz="2000" i="1" dirty="0" err="1"/>
              <a:t>Arabidopsis</a:t>
            </a:r>
            <a:r>
              <a:rPr lang="ru-RU" sz="2000" i="1" dirty="0"/>
              <a:t> </a:t>
            </a:r>
            <a:r>
              <a:rPr lang="ru-RU" sz="2000" i="1" dirty="0" err="1"/>
              <a:t>thaliana</a:t>
            </a:r>
            <a:r>
              <a:rPr lang="ru-RU" sz="2000" i="1" dirty="0"/>
              <a:t> L</a:t>
            </a:r>
            <a:r>
              <a:rPr lang="ru-RU" sz="2000" dirty="0"/>
              <a:t>. // </a:t>
            </a:r>
            <a:r>
              <a:rPr lang="ru-RU" sz="2000" dirty="0" err="1"/>
              <a:t>Вавиловский</a:t>
            </a:r>
            <a:r>
              <a:rPr lang="ru-RU" sz="2000" dirty="0"/>
              <a:t> журнал генетики и селекции растений. 2014, ТОМ 18, № </a:t>
            </a:r>
            <a:r>
              <a:rPr lang="ru-RU" sz="2000" dirty="0" smtClean="0"/>
              <a:t>4/1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 smtClean="0"/>
              <a:t>N.A</a:t>
            </a:r>
            <a:r>
              <a:rPr lang="en-US" sz="2000" dirty="0"/>
              <a:t>. </a:t>
            </a:r>
            <a:r>
              <a:rPr lang="en-US" sz="2000" dirty="0" err="1" smtClean="0"/>
              <a:t>Omelyanchuk</a:t>
            </a:r>
            <a:r>
              <a:rPr lang="en-US" sz="2000" dirty="0" smtClean="0"/>
              <a:t>, </a:t>
            </a:r>
            <a:r>
              <a:rPr lang="en-US" sz="2000" u="sng" dirty="0"/>
              <a:t>V.V. </a:t>
            </a:r>
            <a:r>
              <a:rPr lang="en-US" sz="2000" u="sng" dirty="0" err="1" smtClean="0"/>
              <a:t>Kovrizhnykh</a:t>
            </a:r>
            <a:r>
              <a:rPr lang="en-US" sz="2000" dirty="0" smtClean="0"/>
              <a:t>, </a:t>
            </a:r>
            <a:r>
              <a:rPr lang="en-US" sz="2000" dirty="0"/>
              <a:t>E.A. </a:t>
            </a:r>
            <a:r>
              <a:rPr lang="en-US" sz="2000" dirty="0" err="1" smtClean="0"/>
              <a:t>Oshchepkova</a:t>
            </a:r>
            <a:r>
              <a:rPr lang="en-US" sz="2000" dirty="0" smtClean="0"/>
              <a:t>, </a:t>
            </a:r>
            <a:r>
              <a:rPr lang="en-US" sz="2000" dirty="0"/>
              <a:t>T. </a:t>
            </a:r>
            <a:r>
              <a:rPr lang="en-US" sz="2000" dirty="0" smtClean="0"/>
              <a:t>Pasternak, </a:t>
            </a:r>
            <a:r>
              <a:rPr lang="en-US" sz="2000" dirty="0"/>
              <a:t>K. </a:t>
            </a:r>
            <a:r>
              <a:rPr lang="en-US" sz="2000" dirty="0" smtClean="0"/>
              <a:t>Palme </a:t>
            </a:r>
            <a:r>
              <a:rPr lang="en-US" sz="2000" dirty="0"/>
              <a:t>and V.V. </a:t>
            </a:r>
            <a:r>
              <a:rPr lang="en-US" sz="2000" dirty="0" err="1" smtClean="0"/>
              <a:t>Mironova</a:t>
            </a:r>
            <a:r>
              <a:rPr lang="ru-RU" sz="2000" dirty="0" smtClean="0"/>
              <a:t>.</a:t>
            </a:r>
            <a:r>
              <a:rPr lang="en-US" sz="2000" dirty="0"/>
              <a:t> A detailed expression map of the PIN1 </a:t>
            </a:r>
            <a:r>
              <a:rPr lang="en-US" sz="2000" dirty="0" smtClean="0"/>
              <a:t>auxin</a:t>
            </a:r>
            <a:r>
              <a:rPr lang="ru-RU" sz="2000" dirty="0" smtClean="0"/>
              <a:t> </a:t>
            </a:r>
            <a:r>
              <a:rPr lang="en-US" sz="2000" dirty="0" smtClean="0"/>
              <a:t>transporter </a:t>
            </a:r>
            <a:r>
              <a:rPr lang="en-US" sz="2000" dirty="0"/>
              <a:t>in </a:t>
            </a:r>
            <a:r>
              <a:rPr lang="en-US" sz="2000" i="1" dirty="0"/>
              <a:t>Arabidopsis thaliana </a:t>
            </a:r>
            <a:r>
              <a:rPr lang="en-US" sz="2000" dirty="0" smtClean="0"/>
              <a:t>root</a:t>
            </a:r>
            <a:r>
              <a:rPr lang="ru-RU" sz="2000" dirty="0" smtClean="0"/>
              <a:t>. // </a:t>
            </a:r>
            <a:r>
              <a:rPr lang="en-US" sz="2000" dirty="0"/>
              <a:t>BMC Plant </a:t>
            </a:r>
            <a:r>
              <a:rPr lang="en-US" sz="2000" dirty="0" smtClean="0"/>
              <a:t>Biology</a:t>
            </a:r>
            <a:r>
              <a:rPr lang="ru-RU" sz="2000" dirty="0" smtClean="0"/>
              <a:t>.</a:t>
            </a:r>
            <a:r>
              <a:rPr lang="en-US" sz="2000" dirty="0" smtClean="0"/>
              <a:t> 2016</a:t>
            </a:r>
            <a:r>
              <a:rPr lang="ru-RU" sz="2000" dirty="0" smtClean="0"/>
              <a:t>, ТОМ 16, №1</a:t>
            </a:r>
            <a:endParaRPr lang="en-US" sz="20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40099" y="3048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Экзамены: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5930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438731"/>
            <a:ext cx="8486553" cy="69711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0708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ru-RU" sz="160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Chernova</a:t>
            </a:r>
            <a:r>
              <a:rPr kumimoji="0" lang="en-US" altLang="ru-RU" sz="16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V.V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Ermakov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A.A., 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Doroshkov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A.V., 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Omelyanchuk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N.A., 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Mironova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V.V. - ANALYSIS OF TRANSCRIPTIONAL AND POSTTRANSCRIPTIONAL REGULATION OF AUXIN CARRIER AtPIN1. //BGRS conference, Novosibirsk. June. 2012.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(личное участие)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Ermakov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A.A., </a:t>
            </a:r>
            <a:r>
              <a:rPr kumimoji="0" lang="en-US" altLang="ru-RU" sz="160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Chernova</a:t>
            </a:r>
            <a:r>
              <a:rPr kumimoji="0" lang="en-US" altLang="ru-RU" sz="16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V.V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Doroshkov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A.V., 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Sangaev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S.S., 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Omelyhuk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N.A.,  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Kochetov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A.V., 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Mironova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V.V. - THE MODEL FOR AUXIN REGULATED AtPIN1 EXPRESSION IN THE ROOT APICAL MERISTEM. //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PlantGenConference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Irkutsk, July. 2012.</a:t>
            </a:r>
            <a:endParaRPr kumimoji="0" lang="ru-RU" alt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kumimoji="0" lang="ru-RU" altLang="ru-RU" sz="16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Чернова В.В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Ермаков А.А.,  </a:t>
            </a:r>
            <a:r>
              <a:rPr kumimoji="0" lang="ru-RU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Дорошков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А.В.,  </a:t>
            </a:r>
            <a:r>
              <a:rPr kumimoji="0" lang="ru-RU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Омельянчук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Н.А.,  Миронова В.В. - 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ru-RU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ранскрипционная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kumimoji="0" lang="ru-RU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посттранскрипционная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регуляция ауксином активности гена его белка-транспортера 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PIN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в корне </a:t>
            </a:r>
            <a:r>
              <a:rPr kumimoji="0" lang="ru-RU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Arabidopsis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thaliana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.//II(X)  международной ботанической конференции молодых ученых. Санкт- Петербург, 2012. </a:t>
            </a: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(личное участие</a:t>
            </a:r>
            <a:r>
              <a:rPr lang="ru-RU" alt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ru-RU" alt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kumimoji="0" lang="ru-RU" altLang="ru-RU" sz="16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</a:t>
            </a:r>
            <a:r>
              <a:rPr kumimoji="0" lang="en-US" altLang="ru-RU" sz="16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6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</a:t>
            </a:r>
            <a:r>
              <a:rPr kumimoji="0" lang="en-US" altLang="ru-RU" sz="16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6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Чернова 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АУКСИН-ЗАВИСИМАЯ РЕГУЛЯЦИЯ АКТИВНОСТИ ЭКСПРЕССИИ ГЕНА 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PIN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В КОРНЕ 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ARABIDOPSIS THALIANA L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.//МНСК. Новосибирск, 2013. </a:t>
            </a: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(личное участие</a:t>
            </a:r>
            <a:r>
              <a:rPr lang="ru-RU" alt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altLang="ru-RU" sz="16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kumimoji="0" lang="en-US" altLang="ru-RU" sz="160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V. </a:t>
            </a:r>
            <a:r>
              <a:rPr kumimoji="0" lang="en-US" altLang="ru-RU" sz="1600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Chernova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A.V. 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Doroshkov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N.A.</a:t>
            </a:r>
            <a:r>
              <a:rPr kumimoji="0" lang="en-US" altLang="ru-RU" sz="160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Omelyanchuk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V.V.</a:t>
            </a:r>
            <a:r>
              <a:rPr kumimoji="0" lang="en-US" altLang="ru-RU" sz="160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Mironova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PIN-transporters in the root meristem of </a:t>
            </a:r>
            <a:r>
              <a:rPr kumimoji="0" lang="en-US" altLang="ru-RU" sz="16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Arabidopsis thaliana L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image analysis of expression patterns. // 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BGRS conference, Novosibirsk. June. 201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(личное участие</a:t>
            </a:r>
            <a:r>
              <a:rPr lang="ru-RU" alt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ru-RU" alt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alt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V. </a:t>
            </a:r>
            <a:r>
              <a:rPr lang="en-US" altLang="ru-RU" sz="16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Kovrizhnykh</a:t>
            </a:r>
            <a:r>
              <a:rPr lang="en-US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V. </a:t>
            </a:r>
            <a:r>
              <a:rPr lang="en-US" alt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Mironova</a:t>
            </a:r>
            <a:r>
              <a:rPr lang="en-US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F. V. Kazantsev, N. A. Omelyanchuk1, T. P. Pasternak. The compensatory mechanism providing for the root meristem development in </a:t>
            </a:r>
            <a:r>
              <a:rPr lang="en-US" alt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pin</a:t>
            </a:r>
            <a:r>
              <a:rPr lang="en-US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mutants of </a:t>
            </a:r>
            <a:r>
              <a:rPr lang="en-US" alt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thaliana</a:t>
            </a:r>
            <a:r>
              <a:rPr lang="en-US" alt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// </a:t>
            </a:r>
            <a:r>
              <a:rPr lang="en-US" alt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PlantGenConference</a:t>
            </a:r>
            <a:r>
              <a:rPr lang="en-US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Novosibirsk. June. 2015.</a:t>
            </a: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V.V. Kovrizhnykh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T. Pasternak, N.A.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Omelyanchuk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V.V.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Mironova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Expression maps of PINs transporters in the root meristem of Arabidopsis thaliana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 signaling and behavior, St. Petersburg,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(личное участие)</a:t>
            </a:r>
            <a:endParaRPr lang="ru-RU" alt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ru-RU" alt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7782" y="-304800"/>
            <a:ext cx="8229600" cy="1143000"/>
          </a:xfrm>
        </p:spPr>
        <p:txBody>
          <a:bodyPr/>
          <a:lstStyle/>
          <a:p>
            <a:r>
              <a:rPr lang="ru-RU" dirty="0" smtClean="0"/>
              <a:t>Тезисы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8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24000"/>
            <a:ext cx="615139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6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23437" y="-104602"/>
            <a:ext cx="10673024" cy="11430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ауксина в </a:t>
            </a:r>
            <a:r>
              <a:rPr lang="ru-RU" sz="36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корне </a:t>
            </a:r>
            <a:r>
              <a:rPr lang="en-US" sz="3600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thaliana</a:t>
            </a:r>
            <a:endParaRPr lang="ru-RU" sz="3600" i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3470" y="730691"/>
            <a:ext cx="40659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i="1" dirty="0" smtClean="0"/>
              <a:t>Схема распределения ауксина</a:t>
            </a:r>
            <a:endParaRPr lang="ru-RU" sz="22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04" y="1230697"/>
            <a:ext cx="1773449" cy="4459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2114" y="814664"/>
            <a:ext cx="1644807" cy="359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DII-VENUS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84414" y="825972"/>
            <a:ext cx="1644807" cy="359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DR5-GFP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03354" y="3678172"/>
            <a:ext cx="1644807" cy="359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R2D2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2" y="1137024"/>
            <a:ext cx="1604198" cy="2563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9999" t="21111" r="60834" b="50216"/>
          <a:stretch/>
        </p:blipFill>
        <p:spPr>
          <a:xfrm>
            <a:off x="439633" y="3970882"/>
            <a:ext cx="1481431" cy="25075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10441" y="5746414"/>
            <a:ext cx="2168155" cy="319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Brunoud</a:t>
            </a:r>
            <a:r>
              <a:rPr lang="en-US" sz="1600" dirty="0" smtClean="0"/>
              <a:t> et.al., 2012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11888" y="6380462"/>
            <a:ext cx="2168155" cy="319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Liao et.al., 2015</a:t>
            </a:r>
            <a:endParaRPr lang="ru-RU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6859010" y="558875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err="1" smtClean="0"/>
              <a:t>колумелла</a:t>
            </a:r>
            <a:endParaRPr lang="ru-RU" sz="1600" i="1" dirty="0"/>
          </a:p>
        </p:txBody>
      </p:sp>
      <p:sp>
        <p:nvSpPr>
          <p:cNvPr id="59" name="TextBox 58"/>
          <p:cNvSpPr txBox="1"/>
          <p:nvPr/>
        </p:nvSpPr>
        <p:spPr>
          <a:xfrm>
            <a:off x="6859010" y="5057560"/>
            <a:ext cx="2895600" cy="448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600" i="1" dirty="0"/>
              <a:t>б</a:t>
            </a:r>
            <a:r>
              <a:rPr lang="ru-RU" sz="1600" i="1" dirty="0" smtClean="0"/>
              <a:t>оковой корневой </a:t>
            </a:r>
          </a:p>
          <a:p>
            <a:pPr>
              <a:lnSpc>
                <a:spcPct val="70000"/>
              </a:lnSpc>
            </a:pPr>
            <a:r>
              <a:rPr lang="ru-RU" sz="1600" i="1" dirty="0"/>
              <a:t>ч</a:t>
            </a:r>
            <a:r>
              <a:rPr lang="ru-RU" sz="1600" i="1" dirty="0" smtClean="0"/>
              <a:t>ехлик (БКЧ)</a:t>
            </a:r>
            <a:endParaRPr lang="ru-RU" sz="1600" i="1" dirty="0"/>
          </a:p>
        </p:txBody>
      </p:sp>
      <p:grpSp>
        <p:nvGrpSpPr>
          <p:cNvPr id="69" name="Group 68"/>
          <p:cNvGrpSpPr/>
          <p:nvPr/>
        </p:nvGrpSpPr>
        <p:grpSpPr>
          <a:xfrm>
            <a:off x="5072399" y="1190004"/>
            <a:ext cx="3745026" cy="5188782"/>
            <a:chOff x="5380540" y="1270954"/>
            <a:chExt cx="3745026" cy="5188782"/>
          </a:xfrm>
        </p:grpSpPr>
        <p:sp>
          <p:nvSpPr>
            <p:cNvPr id="17" name="Прямоугольный треугольник 15"/>
            <p:cNvSpPr/>
            <p:nvPr/>
          </p:nvSpPr>
          <p:spPr>
            <a:xfrm flipH="1">
              <a:off x="5420425" y="1706430"/>
              <a:ext cx="249401" cy="4615903"/>
            </a:xfrm>
            <a:prstGeom prst="rtTriangle">
              <a:avLst/>
            </a:prstGeom>
            <a:gradFill>
              <a:gsLst>
                <a:gs pos="833">
                  <a:srgbClr val="FBE4BB"/>
                </a:gs>
                <a:gs pos="16000">
                  <a:srgbClr val="F7C365"/>
                </a:gs>
                <a:gs pos="66694">
                  <a:srgbClr val="AC5C20"/>
                </a:gs>
                <a:gs pos="39000">
                  <a:srgbClr val="D19D57"/>
                </a:gs>
                <a:gs pos="100000">
                  <a:srgbClr val="63301B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686" y="1651128"/>
              <a:ext cx="1345304" cy="480860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9" name="TextBox 38"/>
            <p:cNvSpPr txBox="1"/>
            <p:nvPr/>
          </p:nvSpPr>
          <p:spPr>
            <a:xfrm>
              <a:off x="6940467" y="1270954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i="1" dirty="0" smtClean="0"/>
                <a:t>эпидермис</a:t>
              </a:r>
              <a:endParaRPr lang="ru-RU" sz="1600" i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47722" y="1575678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i="1" dirty="0" err="1" smtClean="0"/>
                <a:t>кортекс</a:t>
              </a:r>
              <a:endParaRPr lang="ru-RU" sz="1600" i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47722" y="1865128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i="1" dirty="0" err="1" smtClean="0"/>
                <a:t>эндодермис</a:t>
              </a:r>
              <a:endParaRPr lang="ru-RU" sz="1600" i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947722" y="2182986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i="1" dirty="0" err="1" smtClean="0"/>
                <a:t>стель</a:t>
              </a:r>
              <a:endParaRPr lang="ru-RU" sz="1600" i="1" dirty="0"/>
            </a:p>
          </p:txBody>
        </p:sp>
        <p:sp>
          <p:nvSpPr>
            <p:cNvPr id="47" name="Line Callout 2 (No Border) 46"/>
            <p:cNvSpPr/>
            <p:nvPr/>
          </p:nvSpPr>
          <p:spPr>
            <a:xfrm>
              <a:off x="7601566" y="1312533"/>
              <a:ext cx="1524000" cy="441567"/>
            </a:xfrm>
            <a:prstGeom prst="callout2">
              <a:avLst>
                <a:gd name="adj1" fmla="val 50609"/>
                <a:gd name="adj2" fmla="val 25953"/>
                <a:gd name="adj3" fmla="val 50609"/>
                <a:gd name="adj4" fmla="val -39085"/>
                <a:gd name="adj5" fmla="val 112500"/>
                <a:gd name="adj6" fmla="val -46667"/>
              </a:avLst>
            </a:prstGeom>
            <a:noFill/>
            <a:ln w="158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Line Callout 2 (No Border) 47"/>
            <p:cNvSpPr/>
            <p:nvPr/>
          </p:nvSpPr>
          <p:spPr>
            <a:xfrm>
              <a:off x="7489700" y="1647233"/>
              <a:ext cx="1524000" cy="441567"/>
            </a:xfrm>
            <a:prstGeom prst="callout2">
              <a:avLst>
                <a:gd name="adj1" fmla="val 48334"/>
                <a:gd name="adj2" fmla="val 15404"/>
                <a:gd name="adj3" fmla="val 48334"/>
                <a:gd name="adj4" fmla="val -32492"/>
                <a:gd name="adj5" fmla="val 112500"/>
                <a:gd name="adj6" fmla="val -46667"/>
              </a:avLst>
            </a:prstGeom>
            <a:noFill/>
            <a:ln w="158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Line Callout 2 (No Border) 48"/>
            <p:cNvSpPr/>
            <p:nvPr/>
          </p:nvSpPr>
          <p:spPr>
            <a:xfrm>
              <a:off x="7418401" y="1958966"/>
              <a:ext cx="1524000" cy="441567"/>
            </a:xfrm>
            <a:prstGeom prst="callout2">
              <a:avLst>
                <a:gd name="adj1" fmla="val 41507"/>
                <a:gd name="adj2" fmla="val 49689"/>
                <a:gd name="adj3" fmla="val 46058"/>
                <a:gd name="adj4" fmla="val -26558"/>
                <a:gd name="adj5" fmla="val 112500"/>
                <a:gd name="adj6" fmla="val -46667"/>
              </a:avLst>
            </a:prstGeom>
            <a:noFill/>
            <a:ln w="158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Line Callout 2 (No Border) 49"/>
            <p:cNvSpPr/>
            <p:nvPr/>
          </p:nvSpPr>
          <p:spPr>
            <a:xfrm>
              <a:off x="7222212" y="2337762"/>
              <a:ext cx="1524000" cy="441567"/>
            </a:xfrm>
            <a:prstGeom prst="callout2">
              <a:avLst>
                <a:gd name="adj1" fmla="val 27854"/>
                <a:gd name="adj2" fmla="val 21337"/>
                <a:gd name="adj3" fmla="val 30129"/>
                <a:gd name="adj4" fmla="val -12711"/>
                <a:gd name="adj5" fmla="val 101122"/>
                <a:gd name="adj6" fmla="val -39414"/>
              </a:avLst>
            </a:prstGeom>
            <a:noFill/>
            <a:ln w="158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Line Callout 2 (No Border) 51"/>
            <p:cNvSpPr/>
            <p:nvPr/>
          </p:nvSpPr>
          <p:spPr>
            <a:xfrm>
              <a:off x="7374589" y="5584168"/>
              <a:ext cx="1524000" cy="441567"/>
            </a:xfrm>
            <a:prstGeom prst="callout2">
              <a:avLst>
                <a:gd name="adj1" fmla="val 82467"/>
                <a:gd name="adj2" fmla="val 62217"/>
                <a:gd name="adj3" fmla="val 84744"/>
                <a:gd name="adj4" fmla="val -21942"/>
                <a:gd name="adj5" fmla="val 112500"/>
                <a:gd name="adj6" fmla="val -46667"/>
              </a:avLst>
            </a:prstGeom>
            <a:noFill/>
            <a:ln w="158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Right Arrow 6"/>
            <p:cNvSpPr/>
            <p:nvPr/>
          </p:nvSpPr>
          <p:spPr>
            <a:xfrm>
              <a:off x="6262196" y="5489706"/>
              <a:ext cx="216000" cy="180000"/>
            </a:xfrm>
            <a:prstGeom prst="rightArrow">
              <a:avLst>
                <a:gd name="adj1" fmla="val 35164"/>
                <a:gd name="adj2" fmla="val 50000"/>
              </a:avLst>
            </a:prstGeom>
            <a:solidFill>
              <a:srgbClr val="FF0000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Line Callout 2 (No Border) 57"/>
            <p:cNvSpPr/>
            <p:nvPr/>
          </p:nvSpPr>
          <p:spPr>
            <a:xfrm>
              <a:off x="7599002" y="5253265"/>
              <a:ext cx="1524000" cy="441567"/>
            </a:xfrm>
            <a:prstGeom prst="callout2">
              <a:avLst>
                <a:gd name="adj1" fmla="val 64263"/>
                <a:gd name="adj2" fmla="val 53645"/>
                <a:gd name="adj3" fmla="val 66539"/>
                <a:gd name="adj4" fmla="val -33810"/>
                <a:gd name="adj5" fmla="val 112500"/>
                <a:gd name="adj6" fmla="val -46667"/>
              </a:avLst>
            </a:prstGeom>
            <a:noFill/>
            <a:ln w="158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Line Callout 2 (No Border) 59"/>
            <p:cNvSpPr/>
            <p:nvPr/>
          </p:nvSpPr>
          <p:spPr>
            <a:xfrm>
              <a:off x="7374612" y="2490162"/>
              <a:ext cx="1524000" cy="441567"/>
            </a:xfrm>
            <a:prstGeom prst="callout2">
              <a:avLst>
                <a:gd name="adj1" fmla="val 59713"/>
                <a:gd name="adj2" fmla="val 63535"/>
                <a:gd name="adj3" fmla="val 59712"/>
                <a:gd name="adj4" fmla="val -21282"/>
                <a:gd name="adj5" fmla="val 135256"/>
                <a:gd name="adj6" fmla="val -55898"/>
              </a:avLst>
            </a:prstGeom>
            <a:noFill/>
            <a:ln w="158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81052" y="2455986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i="1" dirty="0" err="1" smtClean="0"/>
                <a:t>протоксилема</a:t>
              </a:r>
              <a:endParaRPr lang="ru-RU" sz="1600" i="1" dirty="0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6604205" y="5694832"/>
              <a:ext cx="425230" cy="248768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6295333" y="2470413"/>
              <a:ext cx="723585" cy="280316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 rot="5400000">
              <a:off x="4742802" y="5327413"/>
              <a:ext cx="1644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chemeClr val="bg1"/>
                  </a:solidFill>
                </a:rPr>
                <a:t>Ауксин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657601" y="6241174"/>
            <a:ext cx="5454066" cy="584775"/>
            <a:chOff x="5509646" y="6332133"/>
            <a:chExt cx="7952609" cy="584775"/>
          </a:xfrm>
        </p:grpSpPr>
        <p:sp>
          <p:nvSpPr>
            <p:cNvPr id="12" name="Right Arrow 6"/>
            <p:cNvSpPr/>
            <p:nvPr/>
          </p:nvSpPr>
          <p:spPr>
            <a:xfrm>
              <a:off x="9846702" y="6415757"/>
              <a:ext cx="329666" cy="166402"/>
            </a:xfrm>
            <a:prstGeom prst="rightArrow">
              <a:avLst>
                <a:gd name="adj1" fmla="val 35164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09646" y="6332133"/>
              <a:ext cx="79526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00" dirty="0" smtClean="0"/>
                <a:t>Покоящийся центр (ПЦ), </a:t>
              </a:r>
            </a:p>
            <a:p>
              <a:pPr algn="r"/>
              <a:r>
                <a:rPr lang="ru-RU" sz="1600" dirty="0" smtClean="0"/>
                <a:t>обеспечивает поддержание стволовых клеток</a:t>
              </a:r>
              <a:r>
                <a:rPr lang="en-US" sz="1600" dirty="0" smtClean="0"/>
                <a:t> (</a:t>
              </a:r>
              <a:r>
                <a:rPr lang="ru-RU" sz="1600" dirty="0" err="1" smtClean="0"/>
                <a:t>инициалей</a:t>
              </a:r>
              <a:r>
                <a:rPr lang="ru-RU" sz="1600" dirty="0" smtClean="0"/>
                <a:t>)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28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5111039" y="2414267"/>
            <a:ext cx="4582191" cy="3771633"/>
            <a:chOff x="208483" y="3321075"/>
            <a:chExt cx="3312567" cy="2705292"/>
          </a:xfrm>
          <a:solidFill>
            <a:schemeClr val="bg1"/>
          </a:solidFill>
        </p:grpSpPr>
        <p:grpSp>
          <p:nvGrpSpPr>
            <p:cNvPr id="56" name="Group 55"/>
            <p:cNvGrpSpPr/>
            <p:nvPr/>
          </p:nvGrpSpPr>
          <p:grpSpPr>
            <a:xfrm>
              <a:off x="208484" y="3321075"/>
              <a:ext cx="3312566" cy="2692394"/>
              <a:chOff x="479935" y="397021"/>
              <a:chExt cx="3685983" cy="2954088"/>
            </a:xfrm>
            <a:grpFill/>
          </p:grpSpPr>
          <p:sp>
            <p:nvSpPr>
              <p:cNvPr id="73" name="TextBox 72"/>
              <p:cNvSpPr txBox="1"/>
              <p:nvPr/>
            </p:nvSpPr>
            <p:spPr>
              <a:xfrm>
                <a:off x="1249934" y="417963"/>
                <a:ext cx="2915984" cy="2720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PIN1 </a:t>
                </a:r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PIN2  </a:t>
                </a:r>
                <a:r>
                  <a:rPr lang="en-US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PIN3  </a:t>
                </a:r>
                <a:r>
                  <a:rPr lang="en-US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PIN4 </a:t>
                </a:r>
                <a:r>
                  <a:rPr lang="en-US" dirty="0" smtClean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PIN7</a:t>
                </a:r>
                <a:endParaRPr lang="ru-RU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79935" y="397021"/>
                <a:ext cx="899465" cy="254861"/>
              </a:xfrm>
              <a:prstGeom prst="rect">
                <a:avLst/>
              </a:prstGeom>
              <a:grpFill/>
            </p:spPr>
            <p:txBody>
              <a:bodyPr wrap="square" lIns="68342" tIns="34171" rIns="68342" bIns="34171" rtlCol="0">
                <a:spAutoFit/>
              </a:bodyPr>
              <a:lstStyle/>
              <a:p>
                <a:pPr algn="ctr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Ауксин</a:t>
                </a: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1782306" y="687109"/>
                <a:ext cx="1208306" cy="2664000"/>
                <a:chOff x="1766523" y="3629653"/>
                <a:chExt cx="1208306" cy="2664000"/>
              </a:xfrm>
              <a:grpFill/>
            </p:grpSpPr>
            <p:pic>
              <p:nvPicPr>
                <p:cNvPr id="76" name="Рисунок 62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r="48342" b="-113"/>
                <a:stretch/>
              </p:blipFill>
              <p:spPr>
                <a:xfrm>
                  <a:off x="1766523" y="3629653"/>
                  <a:ext cx="380571" cy="266400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77" name="Рисунок 64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9662" r="48738" b="-112"/>
                <a:stretch/>
              </p:blipFill>
              <p:spPr>
                <a:xfrm>
                  <a:off x="2522523" y="3629653"/>
                  <a:ext cx="452306" cy="2664000"/>
                </a:xfrm>
                <a:prstGeom prst="rect">
                  <a:avLst/>
                </a:prstGeom>
                <a:grpFill/>
              </p:spPr>
            </p:pic>
          </p:grpSp>
        </p:grpSp>
        <p:cxnSp>
          <p:nvCxnSpPr>
            <p:cNvPr id="57" name="Straight Connector 56"/>
            <p:cNvCxnSpPr/>
            <p:nvPr/>
          </p:nvCxnSpPr>
          <p:spPr>
            <a:xfrm>
              <a:off x="208483" y="4241682"/>
              <a:ext cx="2762655" cy="0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08483" y="4520574"/>
              <a:ext cx="2762655" cy="0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08483" y="5242413"/>
              <a:ext cx="2762655" cy="0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08483" y="5865820"/>
              <a:ext cx="2762655" cy="0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08483" y="5603333"/>
              <a:ext cx="2762655" cy="0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08483" y="5767387"/>
              <a:ext cx="2762655" cy="0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39" t="233" r="45302" b="-233"/>
            <a:stretch/>
          </p:blipFill>
          <p:spPr>
            <a:xfrm>
              <a:off x="936424" y="3577261"/>
              <a:ext cx="410882" cy="2428004"/>
            </a:xfrm>
            <a:prstGeom prst="rect">
              <a:avLst/>
            </a:prstGeom>
            <a:grpFill/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140" y="3573247"/>
              <a:ext cx="372993" cy="2428004"/>
            </a:xfrm>
            <a:prstGeom prst="rect">
              <a:avLst/>
            </a:prstGeom>
            <a:grpFill/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492" y="3573247"/>
              <a:ext cx="340131" cy="2428004"/>
            </a:xfrm>
            <a:prstGeom prst="rect">
              <a:avLst/>
            </a:prstGeom>
            <a:grpFill/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536" y="3599967"/>
              <a:ext cx="678820" cy="2426400"/>
            </a:xfrm>
            <a:prstGeom prst="rect">
              <a:avLst/>
            </a:prstGeom>
            <a:grpFill/>
          </p:spPr>
        </p:pic>
      </p:grp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26634" y="-246807"/>
            <a:ext cx="9626028" cy="10826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Семейство </a:t>
            </a:r>
            <a:r>
              <a:rPr lang="ru-RU" sz="36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PIN-FORMED (</a:t>
            </a:r>
            <a:r>
              <a:rPr lang="en-US" sz="36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</a:t>
            </a:r>
            <a:r>
              <a:rPr lang="ru-RU" sz="36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4" name="Содержимое 2"/>
          <p:cNvSpPr>
            <a:spLocks noGrp="1"/>
          </p:cNvSpPr>
          <p:nvPr>
            <p:ph sz="quarter" idx="1"/>
          </p:nvPr>
        </p:nvSpPr>
        <p:spPr>
          <a:xfrm>
            <a:off x="161855" y="676678"/>
            <a:ext cx="9159166" cy="1660525"/>
          </a:xfrm>
        </p:spPr>
        <p:txBody>
          <a:bodyPr>
            <a:noAutofit/>
          </a:bodyPr>
          <a:lstStyle/>
          <a:p>
            <a:pPr marL="252000" indent="-180000" algn="just" eaLnBrk="1" hangingPunct="1"/>
            <a:r>
              <a:rPr lang="ru-RU" sz="1800" dirty="0" smtClean="0"/>
              <a:t>транспортируют ауксин из клетки</a:t>
            </a:r>
            <a:endParaRPr lang="ru-RU" sz="1800" dirty="0"/>
          </a:p>
          <a:p>
            <a:pPr marL="252000" indent="-180000" algn="just" eaLnBrk="1" hangingPunct="1"/>
            <a:r>
              <a:rPr lang="ru-RU" sz="1800" dirty="0" smtClean="0"/>
              <a:t>асимметрично</a:t>
            </a:r>
            <a:r>
              <a:rPr lang="en-US" sz="1800" dirty="0" smtClean="0"/>
              <a:t> </a:t>
            </a:r>
            <a:r>
              <a:rPr lang="ru-RU" sz="1800" dirty="0" smtClean="0"/>
              <a:t>расположены на мембране</a:t>
            </a:r>
            <a:endParaRPr lang="en-US" sz="1800" dirty="0" smtClean="0"/>
          </a:p>
          <a:p>
            <a:pPr marL="252000" indent="-180000" algn="just" eaLnBrk="1" hangingPunct="1"/>
            <a:r>
              <a:rPr lang="ru-RU" sz="1800" dirty="0"/>
              <a:t>п</a:t>
            </a:r>
            <a:r>
              <a:rPr lang="ru-RU" sz="1800" dirty="0" smtClean="0"/>
              <a:t>олярная локализация </a:t>
            </a:r>
            <a:r>
              <a:rPr lang="en-US" sz="1800" dirty="0" smtClean="0"/>
              <a:t>PIN </a:t>
            </a:r>
            <a:r>
              <a:rPr lang="ru-RU" sz="1800" dirty="0" smtClean="0"/>
              <a:t>обеспечивает направление потоков ауксина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4198026" y="2076823"/>
            <a:ext cx="855653" cy="4175790"/>
            <a:chOff x="4417368" y="217523"/>
            <a:chExt cx="756000" cy="3040745"/>
          </a:xfrm>
        </p:grpSpPr>
        <p:sp>
          <p:nvSpPr>
            <p:cNvPr id="109" name="TextBox 108"/>
            <p:cNvSpPr txBox="1"/>
            <p:nvPr/>
          </p:nvSpPr>
          <p:spPr>
            <a:xfrm>
              <a:off x="4500430" y="217523"/>
              <a:ext cx="570548" cy="215581"/>
            </a:xfrm>
            <a:prstGeom prst="rect">
              <a:avLst/>
            </a:prstGeom>
            <a:noFill/>
          </p:spPr>
          <p:txBody>
            <a:bodyPr wrap="square" lIns="68342" tIns="34171" rIns="68342" bIns="34171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490A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PIN7</a:t>
              </a:r>
              <a:endParaRPr lang="ru-RU" sz="1200" dirty="0">
                <a:solidFill>
                  <a:srgbClr val="4490A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Прямоугольник 108"/>
            <p:cNvSpPr/>
            <p:nvPr/>
          </p:nvSpPr>
          <p:spPr>
            <a:xfrm>
              <a:off x="4417368" y="480073"/>
              <a:ext cx="756000" cy="27781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342" tIns="34171" rIns="68342" bIns="34171" rtlCol="0" anchor="ctr"/>
            <a:lstStyle/>
            <a:p>
              <a:pPr algn="ctr"/>
              <a:endParaRPr lang="ru-RU"/>
            </a:p>
          </p:txBody>
        </p:sp>
        <p:pic>
          <p:nvPicPr>
            <p:cNvPr id="111" name="Рисунок 6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1" t="11849" r="28581" b="22910"/>
            <a:stretch/>
          </p:blipFill>
          <p:spPr>
            <a:xfrm rot="16200000">
              <a:off x="3405147" y="1497458"/>
              <a:ext cx="2761115" cy="736673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3210392" y="2094553"/>
            <a:ext cx="855653" cy="4175788"/>
            <a:chOff x="3607368" y="217524"/>
            <a:chExt cx="756000" cy="3040744"/>
          </a:xfrm>
        </p:grpSpPr>
        <p:sp>
          <p:nvSpPr>
            <p:cNvPr id="102" name="TextBox 101"/>
            <p:cNvSpPr txBox="1"/>
            <p:nvPr/>
          </p:nvSpPr>
          <p:spPr>
            <a:xfrm>
              <a:off x="3708194" y="217524"/>
              <a:ext cx="570548" cy="215581"/>
            </a:xfrm>
            <a:prstGeom prst="rect">
              <a:avLst/>
            </a:prstGeom>
            <a:noFill/>
          </p:spPr>
          <p:txBody>
            <a:bodyPr wrap="square" lIns="68342" tIns="34171" rIns="68342" bIns="34171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PIN4</a:t>
              </a:r>
              <a:endPara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3" name="Группа 113"/>
            <p:cNvGrpSpPr/>
            <p:nvPr/>
          </p:nvGrpSpPr>
          <p:grpSpPr>
            <a:xfrm>
              <a:off x="3607368" y="480073"/>
              <a:ext cx="756000" cy="2778195"/>
              <a:chOff x="3600000" y="360000"/>
              <a:chExt cx="1008000" cy="3733200"/>
            </a:xfrm>
          </p:grpSpPr>
          <p:sp>
            <p:nvSpPr>
              <p:cNvPr id="106" name="Прямоугольник 107"/>
              <p:cNvSpPr/>
              <p:nvPr/>
            </p:nvSpPr>
            <p:spPr>
              <a:xfrm>
                <a:off x="3600000" y="360000"/>
                <a:ext cx="1008000" cy="3733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7" name="Рисунок 4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" t="8745" r="61460" b="16358"/>
              <a:stretch/>
            </p:blipFill>
            <p:spPr>
              <a:xfrm rot="16200000">
                <a:off x="3174277" y="2643466"/>
                <a:ext cx="1881045" cy="986400"/>
              </a:xfrm>
              <a:prstGeom prst="rect">
                <a:avLst/>
              </a:prstGeom>
            </p:spPr>
          </p:pic>
          <p:pic>
            <p:nvPicPr>
              <p:cNvPr id="108" name="Рисунок 49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571" t="10041" r="23776" b="16358"/>
              <a:stretch/>
            </p:blipFill>
            <p:spPr>
              <a:xfrm rot="16200000">
                <a:off x="3115758" y="877039"/>
                <a:ext cx="1998080" cy="986400"/>
              </a:xfrm>
              <a:prstGeom prst="rect">
                <a:avLst/>
              </a:prstGeom>
            </p:spPr>
          </p:pic>
        </p:grpSp>
      </p:grpSp>
      <p:grpSp>
        <p:nvGrpSpPr>
          <p:cNvPr id="64" name="Group 63"/>
          <p:cNvGrpSpPr/>
          <p:nvPr/>
        </p:nvGrpSpPr>
        <p:grpSpPr>
          <a:xfrm>
            <a:off x="2238154" y="2088084"/>
            <a:ext cx="855653" cy="4177698"/>
            <a:chOff x="2797368" y="216133"/>
            <a:chExt cx="756000" cy="3042135"/>
          </a:xfrm>
        </p:grpSpPr>
        <p:sp>
          <p:nvSpPr>
            <p:cNvPr id="96" name="Прямоугольник 106"/>
            <p:cNvSpPr/>
            <p:nvPr/>
          </p:nvSpPr>
          <p:spPr>
            <a:xfrm>
              <a:off x="2797368" y="480073"/>
              <a:ext cx="756000" cy="27781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342" tIns="34171" rIns="68342" bIns="34171" rtlCol="0" anchor="ctr"/>
            <a:lstStyle/>
            <a:p>
              <a:pPr algn="ctr"/>
              <a:endParaRPr lang="ru-RU"/>
            </a:p>
          </p:txBody>
        </p:sp>
        <p:pic>
          <p:nvPicPr>
            <p:cNvPr id="97" name="Picture 3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85" t="9178" r="16337"/>
            <a:stretch/>
          </p:blipFill>
          <p:spPr bwMode="auto">
            <a:xfrm>
              <a:off x="2839151" y="480073"/>
              <a:ext cx="714217" cy="2766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8" name="TextBox 97"/>
            <p:cNvSpPr txBox="1"/>
            <p:nvPr/>
          </p:nvSpPr>
          <p:spPr>
            <a:xfrm>
              <a:off x="2890094" y="216133"/>
              <a:ext cx="570548" cy="215581"/>
            </a:xfrm>
            <a:prstGeom prst="rect">
              <a:avLst/>
            </a:prstGeom>
            <a:noFill/>
          </p:spPr>
          <p:txBody>
            <a:bodyPr wrap="square" lIns="68342" tIns="34171" rIns="68342" bIns="34171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6845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PIN3</a:t>
              </a:r>
              <a:endParaRPr lang="ru-RU" sz="1200" dirty="0">
                <a:solidFill>
                  <a:srgbClr val="76845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Прямоугольный треугольник 100"/>
            <p:cNvSpPr/>
            <p:nvPr/>
          </p:nvSpPr>
          <p:spPr>
            <a:xfrm>
              <a:off x="2797369" y="3041900"/>
              <a:ext cx="235301" cy="212688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342" tIns="34171" rIns="68342" bIns="34171"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71094" y="2094553"/>
            <a:ext cx="855653" cy="4175788"/>
            <a:chOff x="1987368" y="217524"/>
            <a:chExt cx="756000" cy="3040744"/>
          </a:xfrm>
        </p:grpSpPr>
        <p:sp>
          <p:nvSpPr>
            <p:cNvPr id="90" name="TextBox 89"/>
            <p:cNvSpPr txBox="1"/>
            <p:nvPr/>
          </p:nvSpPr>
          <p:spPr>
            <a:xfrm>
              <a:off x="2080094" y="217524"/>
              <a:ext cx="570548" cy="215581"/>
            </a:xfrm>
            <a:prstGeom prst="rect">
              <a:avLst/>
            </a:prstGeom>
            <a:noFill/>
          </p:spPr>
          <p:txBody>
            <a:bodyPr wrap="square" lIns="68342" tIns="34171" rIns="68342" bIns="34171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PIN2</a:t>
              </a:r>
              <a:endPara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Прямоугольник 105"/>
            <p:cNvSpPr/>
            <p:nvPr/>
          </p:nvSpPr>
          <p:spPr>
            <a:xfrm>
              <a:off x="1987368" y="480073"/>
              <a:ext cx="756000" cy="27781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342" tIns="34171" rIns="68342" bIns="34171" rtlCol="0" anchor="ctr"/>
            <a:lstStyle/>
            <a:p>
              <a:pPr algn="ctr"/>
              <a:endParaRPr lang="ru-RU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279639" y="1881487"/>
              <a:ext cx="389675" cy="160330"/>
            </a:xfrm>
            <a:prstGeom prst="rect">
              <a:avLst/>
            </a:prstGeom>
            <a:noFill/>
          </p:spPr>
          <p:txBody>
            <a:bodyPr wrap="square" lIns="68342" tIns="34171" rIns="68342" bIns="34171" rtlCol="0">
              <a:spAutoFit/>
            </a:bodyPr>
            <a:lstStyle/>
            <a:p>
              <a:r>
                <a:rPr lang="en-US" sz="600" b="1" dirty="0">
                  <a:solidFill>
                    <a:schemeClr val="bg1"/>
                  </a:solidFill>
                </a:rPr>
                <a:t>PIN2</a:t>
              </a:r>
              <a:endParaRPr lang="ru-RU" sz="600" b="1" dirty="0">
                <a:solidFill>
                  <a:schemeClr val="bg1"/>
                </a:solidFill>
              </a:endParaRPr>
            </a:p>
          </p:txBody>
        </p:sp>
        <p:pic>
          <p:nvPicPr>
            <p:cNvPr id="93" name="Рисунок 6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9" t="6094" r="24309"/>
            <a:stretch/>
          </p:blipFill>
          <p:spPr>
            <a:xfrm rot="16200000" flipV="1">
              <a:off x="983317" y="1498051"/>
              <a:ext cx="2757944" cy="738656"/>
            </a:xfrm>
            <a:prstGeom prst="rect">
              <a:avLst/>
            </a:prstGeom>
          </p:spPr>
        </p:pic>
        <p:sp>
          <p:nvSpPr>
            <p:cNvPr id="95" name="Прямоугольник 101"/>
            <p:cNvSpPr/>
            <p:nvPr/>
          </p:nvSpPr>
          <p:spPr>
            <a:xfrm>
              <a:off x="2581975" y="2919755"/>
              <a:ext cx="157964" cy="3385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342" tIns="34171" rIns="68342" bIns="34171"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40176" y="2118214"/>
            <a:ext cx="855653" cy="4177700"/>
            <a:chOff x="1177368" y="216132"/>
            <a:chExt cx="756000" cy="3042136"/>
          </a:xfrm>
        </p:grpSpPr>
        <p:sp>
          <p:nvSpPr>
            <p:cNvPr id="84" name="TextBox 83"/>
            <p:cNvSpPr txBox="1"/>
            <p:nvPr/>
          </p:nvSpPr>
          <p:spPr>
            <a:xfrm>
              <a:off x="1270094" y="216132"/>
              <a:ext cx="570548" cy="215581"/>
            </a:xfrm>
            <a:prstGeom prst="rect">
              <a:avLst/>
            </a:prstGeom>
            <a:noFill/>
          </p:spPr>
          <p:txBody>
            <a:bodyPr wrap="square" lIns="68342" tIns="34171" rIns="68342" bIns="34171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3860D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PIN1</a:t>
              </a:r>
              <a:endParaRPr lang="ru-RU" sz="1200" dirty="0">
                <a:solidFill>
                  <a:srgbClr val="3860D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Прямоугольник 104"/>
            <p:cNvSpPr/>
            <p:nvPr/>
          </p:nvSpPr>
          <p:spPr>
            <a:xfrm>
              <a:off x="1177368" y="480073"/>
              <a:ext cx="756000" cy="27781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342" tIns="34171" rIns="68342" bIns="34171" rtlCol="0" anchor="ctr"/>
            <a:lstStyle/>
            <a:p>
              <a:pPr algn="ctr"/>
              <a:endParaRPr lang="ru-RU"/>
            </a:p>
          </p:txBody>
        </p:sp>
        <p:pic>
          <p:nvPicPr>
            <p:cNvPr id="86" name="Рисунок 6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03" r="5028" b="12133"/>
            <a:stretch/>
          </p:blipFill>
          <p:spPr>
            <a:xfrm rot="5400000">
              <a:off x="198360" y="1513480"/>
              <a:ext cx="2760081" cy="709935"/>
            </a:xfrm>
            <a:prstGeom prst="rect">
              <a:avLst/>
            </a:prstGeom>
          </p:spPr>
        </p:pic>
        <p:cxnSp>
          <p:nvCxnSpPr>
            <p:cNvPr id="89" name="Прямая соединительная линия 4"/>
            <p:cNvCxnSpPr/>
            <p:nvPr/>
          </p:nvCxnSpPr>
          <p:spPr>
            <a:xfrm flipV="1">
              <a:off x="1230508" y="2814825"/>
              <a:ext cx="0" cy="37055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own Arrow 1"/>
          <p:cNvSpPr/>
          <p:nvPr/>
        </p:nvSpPr>
        <p:spPr>
          <a:xfrm>
            <a:off x="6439487" y="3616340"/>
            <a:ext cx="381933" cy="1946237"/>
          </a:xfrm>
          <a:prstGeom prst="downArrow">
            <a:avLst>
              <a:gd name="adj1" fmla="val 31099"/>
              <a:gd name="adj2" fmla="val 50000"/>
            </a:avLst>
          </a:prstGeom>
          <a:solidFill>
            <a:srgbClr val="00B0F0">
              <a:alpha val="61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Down Arrow 47"/>
          <p:cNvSpPr/>
          <p:nvPr/>
        </p:nvSpPr>
        <p:spPr>
          <a:xfrm>
            <a:off x="7440687" y="2874859"/>
            <a:ext cx="381933" cy="1074481"/>
          </a:xfrm>
          <a:prstGeom prst="downArrow">
            <a:avLst>
              <a:gd name="adj1" fmla="val 31098"/>
              <a:gd name="adj2" fmla="val 50000"/>
            </a:avLst>
          </a:prstGeom>
          <a:solidFill>
            <a:srgbClr val="00B0F0">
              <a:alpha val="61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Down Arrow 48"/>
          <p:cNvSpPr/>
          <p:nvPr/>
        </p:nvSpPr>
        <p:spPr>
          <a:xfrm>
            <a:off x="7952331" y="2884438"/>
            <a:ext cx="381933" cy="1683295"/>
          </a:xfrm>
          <a:prstGeom prst="downArrow">
            <a:avLst>
              <a:gd name="adj1" fmla="val 31099"/>
              <a:gd name="adj2" fmla="val 50000"/>
            </a:avLst>
          </a:prstGeom>
          <a:solidFill>
            <a:srgbClr val="00B0F0">
              <a:alpha val="61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Down Arrow 49"/>
          <p:cNvSpPr/>
          <p:nvPr/>
        </p:nvSpPr>
        <p:spPr>
          <a:xfrm>
            <a:off x="8457373" y="2866347"/>
            <a:ext cx="381933" cy="2468894"/>
          </a:xfrm>
          <a:prstGeom prst="downArrow">
            <a:avLst>
              <a:gd name="adj1" fmla="val 31099"/>
              <a:gd name="adj2" fmla="val 50000"/>
            </a:avLst>
          </a:prstGeom>
          <a:solidFill>
            <a:srgbClr val="00B0F0">
              <a:alpha val="61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Up Arrow 2"/>
          <p:cNvSpPr/>
          <p:nvPr/>
        </p:nvSpPr>
        <p:spPr>
          <a:xfrm>
            <a:off x="6743705" y="2923241"/>
            <a:ext cx="324000" cy="2412000"/>
          </a:xfrm>
          <a:prstGeom prst="upArrow">
            <a:avLst>
              <a:gd name="adj1" fmla="val 35146"/>
              <a:gd name="adj2" fmla="val 53714"/>
            </a:avLst>
          </a:prstGeom>
          <a:solidFill>
            <a:srgbClr val="FFC000">
              <a:alpha val="54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Quad Arrow Callout 4"/>
          <p:cNvSpPr/>
          <p:nvPr/>
        </p:nvSpPr>
        <p:spPr>
          <a:xfrm>
            <a:off x="8509456" y="5640172"/>
            <a:ext cx="393575" cy="409907"/>
          </a:xfrm>
          <a:prstGeom prst="quadArrowCallout">
            <a:avLst>
              <a:gd name="adj1" fmla="val 11878"/>
              <a:gd name="adj2" fmla="val 18515"/>
              <a:gd name="adj3" fmla="val 18515"/>
              <a:gd name="adj4" fmla="val 20170"/>
            </a:avLst>
          </a:prstGeom>
          <a:solidFill>
            <a:srgbClr val="544A7C">
              <a:alpha val="89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Quad Arrow Callout 53"/>
          <p:cNvSpPr/>
          <p:nvPr/>
        </p:nvSpPr>
        <p:spPr>
          <a:xfrm>
            <a:off x="7974797" y="5582585"/>
            <a:ext cx="393575" cy="409907"/>
          </a:xfrm>
          <a:prstGeom prst="quadArrowCallout">
            <a:avLst>
              <a:gd name="adj1" fmla="val 11878"/>
              <a:gd name="adj2" fmla="val 18515"/>
              <a:gd name="adj3" fmla="val 18515"/>
              <a:gd name="adj4" fmla="val 20170"/>
            </a:avLst>
          </a:prstGeom>
          <a:solidFill>
            <a:srgbClr val="544A7C">
              <a:alpha val="89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Quad Arrow Callout 54"/>
          <p:cNvSpPr/>
          <p:nvPr/>
        </p:nvSpPr>
        <p:spPr>
          <a:xfrm>
            <a:off x="7399831" y="5558667"/>
            <a:ext cx="393575" cy="409907"/>
          </a:xfrm>
          <a:prstGeom prst="quadArrowCallout">
            <a:avLst>
              <a:gd name="adj1" fmla="val 11878"/>
              <a:gd name="adj2" fmla="val 18515"/>
              <a:gd name="adj3" fmla="val 18515"/>
              <a:gd name="adj4" fmla="val 20170"/>
            </a:avLst>
          </a:prstGeom>
          <a:solidFill>
            <a:srgbClr val="544A7C">
              <a:alpha val="89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284647" y="6233947"/>
            <a:ext cx="365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 </a:t>
            </a:r>
            <a:r>
              <a:rPr lang="ru-RU" sz="1400" dirty="0"/>
              <a:t>сотрудничестве с группой Клауса Пальме </a:t>
            </a:r>
            <a:endParaRPr lang="en-US" sz="1400" dirty="0" smtClean="0"/>
          </a:p>
          <a:p>
            <a:r>
              <a:rPr lang="ru-RU" sz="1400" dirty="0" smtClean="0"/>
              <a:t>(</a:t>
            </a:r>
            <a:r>
              <a:rPr lang="ru-RU" sz="1400" dirty="0"/>
              <a:t>Университет </a:t>
            </a:r>
            <a:r>
              <a:rPr lang="ru-RU" sz="1400" dirty="0" err="1"/>
              <a:t>Фрайбурга</a:t>
            </a:r>
            <a:r>
              <a:rPr lang="ru-RU" sz="1400" dirty="0"/>
              <a:t>, </a:t>
            </a:r>
            <a:r>
              <a:rPr lang="ru-RU" sz="1400" dirty="0" smtClean="0"/>
              <a:t>Германия)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060" y="1792906"/>
            <a:ext cx="70245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002060"/>
                </a:solidFill>
              </a:rPr>
              <a:t>Иммунолокализация </a:t>
            </a:r>
            <a:r>
              <a:rPr lang="en-US" sz="1600" i="1" dirty="0">
                <a:solidFill>
                  <a:srgbClr val="002060"/>
                </a:solidFill>
              </a:rPr>
              <a:t>PIN </a:t>
            </a:r>
            <a:r>
              <a:rPr lang="ru-RU" sz="1600" i="1" dirty="0" smtClean="0">
                <a:solidFill>
                  <a:srgbClr val="002060"/>
                </a:solidFill>
              </a:rPr>
              <a:t>специфическими антителами </a:t>
            </a:r>
            <a:endParaRPr lang="ru-RU" sz="1600" i="1" dirty="0">
              <a:solidFill>
                <a:srgbClr val="00206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402163" y="6372074"/>
            <a:ext cx="2938514" cy="338554"/>
            <a:chOff x="6402163" y="6372074"/>
            <a:chExt cx="2938514" cy="338554"/>
          </a:xfrm>
        </p:grpSpPr>
        <p:sp>
          <p:nvSpPr>
            <p:cNvPr id="7" name="Right Arrow 6"/>
            <p:cNvSpPr/>
            <p:nvPr/>
          </p:nvSpPr>
          <p:spPr>
            <a:xfrm>
              <a:off x="6402163" y="6479662"/>
              <a:ext cx="216000" cy="180000"/>
            </a:xfrm>
            <a:prstGeom prst="rightArrow">
              <a:avLst>
                <a:gd name="adj1" fmla="val 35164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61365" y="6372074"/>
              <a:ext cx="2779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Покоящийся центр (ПЦ)</a:t>
              </a:r>
              <a:endParaRPr lang="ru-RU" sz="1600" dirty="0"/>
            </a:p>
          </p:txBody>
        </p:sp>
      </p:grpSp>
      <p:sp>
        <p:nvSpPr>
          <p:cNvPr id="78" name="Стрелка вправо 126"/>
          <p:cNvSpPr/>
          <p:nvPr/>
        </p:nvSpPr>
        <p:spPr>
          <a:xfrm>
            <a:off x="5520390" y="5518100"/>
            <a:ext cx="180000" cy="108000"/>
          </a:xfrm>
          <a:prstGeom prst="rightArrow">
            <a:avLst>
              <a:gd name="adj1" fmla="val 50000"/>
              <a:gd name="adj2" fmla="val 90159"/>
            </a:avLst>
          </a:prstGeom>
          <a:solidFill>
            <a:srgbClr val="FF000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42" tIns="34171" rIns="68342" bIns="34171" rtlCol="0" anchor="ctr"/>
          <a:lstStyle/>
          <a:p>
            <a:pPr algn="ctr"/>
            <a:endParaRPr lang="ru-RU"/>
          </a:p>
        </p:txBody>
      </p:sp>
      <p:sp>
        <p:nvSpPr>
          <p:cNvPr id="79" name="Стрелка вправо 126"/>
          <p:cNvSpPr/>
          <p:nvPr/>
        </p:nvSpPr>
        <p:spPr>
          <a:xfrm>
            <a:off x="1438896" y="5518100"/>
            <a:ext cx="180000" cy="108000"/>
          </a:xfrm>
          <a:prstGeom prst="rightArrow">
            <a:avLst>
              <a:gd name="adj1" fmla="val 50000"/>
              <a:gd name="adj2" fmla="val 90159"/>
            </a:avLst>
          </a:prstGeom>
          <a:solidFill>
            <a:srgbClr val="FF000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42" tIns="34171" rIns="68342" bIns="34171" rtlCol="0" anchor="ctr"/>
          <a:lstStyle/>
          <a:p>
            <a:pPr algn="ctr"/>
            <a:endParaRPr lang="ru-RU"/>
          </a:p>
        </p:txBody>
      </p:sp>
      <p:sp>
        <p:nvSpPr>
          <p:cNvPr id="80" name="Стрелка вправо 126"/>
          <p:cNvSpPr/>
          <p:nvPr/>
        </p:nvSpPr>
        <p:spPr>
          <a:xfrm>
            <a:off x="508033" y="5535333"/>
            <a:ext cx="180000" cy="108000"/>
          </a:xfrm>
          <a:prstGeom prst="rightArrow">
            <a:avLst>
              <a:gd name="adj1" fmla="val 50000"/>
              <a:gd name="adj2" fmla="val 90159"/>
            </a:avLst>
          </a:prstGeom>
          <a:solidFill>
            <a:srgbClr val="FF000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42" tIns="34171" rIns="68342" bIns="34171" rtlCol="0" anchor="ctr"/>
          <a:lstStyle/>
          <a:p>
            <a:pPr algn="ctr"/>
            <a:endParaRPr lang="ru-RU"/>
          </a:p>
        </p:txBody>
      </p:sp>
      <p:sp>
        <p:nvSpPr>
          <p:cNvPr id="81" name="Стрелка вправо 126"/>
          <p:cNvSpPr/>
          <p:nvPr/>
        </p:nvSpPr>
        <p:spPr>
          <a:xfrm>
            <a:off x="2433582" y="5558667"/>
            <a:ext cx="180000" cy="108000"/>
          </a:xfrm>
          <a:prstGeom prst="rightArrow">
            <a:avLst>
              <a:gd name="adj1" fmla="val 50000"/>
              <a:gd name="adj2" fmla="val 90159"/>
            </a:avLst>
          </a:prstGeom>
          <a:solidFill>
            <a:srgbClr val="FF000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42" tIns="34171" rIns="68342" bIns="34171" rtlCol="0" anchor="ctr"/>
          <a:lstStyle/>
          <a:p>
            <a:pPr algn="ctr"/>
            <a:endParaRPr lang="ru-RU"/>
          </a:p>
        </p:txBody>
      </p:sp>
      <p:sp>
        <p:nvSpPr>
          <p:cNvPr id="82" name="Стрелка вправо 126"/>
          <p:cNvSpPr/>
          <p:nvPr/>
        </p:nvSpPr>
        <p:spPr>
          <a:xfrm>
            <a:off x="3467384" y="5577731"/>
            <a:ext cx="180000" cy="108000"/>
          </a:xfrm>
          <a:prstGeom prst="rightArrow">
            <a:avLst>
              <a:gd name="adj1" fmla="val 50000"/>
              <a:gd name="adj2" fmla="val 90159"/>
            </a:avLst>
          </a:prstGeom>
          <a:solidFill>
            <a:srgbClr val="FF000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42" tIns="34171" rIns="68342" bIns="34171" rtlCol="0" anchor="ctr"/>
          <a:lstStyle/>
          <a:p>
            <a:pPr algn="ctr"/>
            <a:endParaRPr lang="ru-RU"/>
          </a:p>
        </p:txBody>
      </p:sp>
      <p:sp>
        <p:nvSpPr>
          <p:cNvPr id="83" name="Стрелка вправо 126"/>
          <p:cNvSpPr/>
          <p:nvPr/>
        </p:nvSpPr>
        <p:spPr>
          <a:xfrm>
            <a:off x="4396380" y="5535333"/>
            <a:ext cx="180000" cy="108000"/>
          </a:xfrm>
          <a:prstGeom prst="rightArrow">
            <a:avLst>
              <a:gd name="adj1" fmla="val 50000"/>
              <a:gd name="adj2" fmla="val 90159"/>
            </a:avLst>
          </a:prstGeom>
          <a:solidFill>
            <a:srgbClr val="FF000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42" tIns="34171" rIns="68342" bIns="34171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79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8" grpId="0" animBg="1"/>
      <p:bldP spid="49" grpId="0" animBg="1"/>
      <p:bldP spid="50" grpId="0" animBg="1"/>
      <p:bldP spid="3" grpId="0" animBg="1"/>
      <p:bldP spid="5" grpId="0" animBg="1"/>
      <p:bldP spid="54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039" y="5971442"/>
            <a:ext cx="8716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Гипотеза:</a:t>
            </a:r>
            <a:r>
              <a:rPr lang="ru-RU" sz="2400" dirty="0" smtClean="0"/>
              <a:t> </a:t>
            </a:r>
            <a:r>
              <a:rPr lang="ru-RU" sz="2400" dirty="0"/>
              <a:t>паттерн распределения ауксина </a:t>
            </a:r>
            <a:r>
              <a:rPr lang="ru-RU" sz="2400" dirty="0" smtClean="0"/>
              <a:t>может </a:t>
            </a:r>
            <a:r>
              <a:rPr lang="ru-RU" sz="2400" dirty="0"/>
              <a:t>опосредовать паттерны экспрессии </a:t>
            </a:r>
            <a:r>
              <a:rPr lang="en-US" sz="2400" dirty="0"/>
              <a:t>PIN </a:t>
            </a:r>
            <a:r>
              <a:rPr lang="ru-RU" sz="2400" dirty="0" smtClean="0"/>
              <a:t>белков и их полярную локализацию</a:t>
            </a:r>
            <a:endParaRPr lang="ru-RU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9086" b="42481"/>
          <a:stretch/>
        </p:blipFill>
        <p:spPr>
          <a:xfrm>
            <a:off x="2747768" y="502825"/>
            <a:ext cx="4648200" cy="31190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286" y="680520"/>
            <a:ext cx="17839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Распределение ауксина</a:t>
            </a:r>
            <a:endParaRPr lang="ru-RU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67623"/>
          <a:stretch/>
        </p:blipFill>
        <p:spPr>
          <a:xfrm>
            <a:off x="2895600" y="4575435"/>
            <a:ext cx="5437718" cy="14584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3204011"/>
            <a:ext cx="2411949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Эндогенный 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ауксина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6748" y="15785"/>
            <a:ext cx="7876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Ауксин-зависимая регуляция </a:t>
            </a:r>
            <a:r>
              <a:rPr lang="en-US" sz="36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PIN</a:t>
            </a:r>
            <a:r>
              <a:rPr lang="ru-RU" sz="36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-генов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788" t="-473" r="-2770" b="473"/>
          <a:stretch/>
        </p:blipFill>
        <p:spPr>
          <a:xfrm>
            <a:off x="3092610" y="3679245"/>
            <a:ext cx="4303358" cy="8961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561" y="1279369"/>
            <a:ext cx="1312702" cy="469207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3749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44" y="-27936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6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Математические модели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t="13397" r="62559"/>
          <a:stretch/>
        </p:blipFill>
        <p:spPr>
          <a:xfrm>
            <a:off x="427284" y="3906000"/>
            <a:ext cx="941866" cy="295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4" y="1012461"/>
            <a:ext cx="1652940" cy="2695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5" t="10908"/>
          <a:stretch/>
        </p:blipFill>
        <p:spPr>
          <a:xfrm>
            <a:off x="2075144" y="3879101"/>
            <a:ext cx="1209841" cy="295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12461"/>
            <a:ext cx="714337" cy="26748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6641" y="835508"/>
            <a:ext cx="2772000" cy="295200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6641" y="3879101"/>
            <a:ext cx="2772000" cy="295200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313925" y="18346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Grieneisen</a:t>
            </a:r>
            <a:r>
              <a:rPr lang="en-US" dirty="0" smtClean="0"/>
              <a:t> et.al, 2007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296154" y="45016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Band et.al, 2014</a:t>
            </a:r>
            <a:endParaRPr lang="ru-RU" dirty="0"/>
          </a:p>
        </p:txBody>
      </p:sp>
      <p:pic>
        <p:nvPicPr>
          <p:cNvPr id="17" name="Picture 9" descr="PIN1-auxin regul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067" y="607485"/>
            <a:ext cx="2471335" cy="119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5799" y="5162809"/>
            <a:ext cx="1855700" cy="1447766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3649993" y="1815655"/>
            <a:ext cx="2629240" cy="3083026"/>
            <a:chOff x="6124740" y="604289"/>
            <a:chExt cx="2629240" cy="308302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205"/>
            <a:stretch/>
          </p:blipFill>
          <p:spPr>
            <a:xfrm>
              <a:off x="6124740" y="672293"/>
              <a:ext cx="1070557" cy="301502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23" r="22493"/>
            <a:stretch/>
          </p:blipFill>
          <p:spPr>
            <a:xfrm>
              <a:off x="7224037" y="604289"/>
              <a:ext cx="1081763" cy="3083026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092" r="6447"/>
            <a:stretch/>
          </p:blipFill>
          <p:spPr>
            <a:xfrm>
              <a:off x="8395574" y="604289"/>
              <a:ext cx="358406" cy="3064373"/>
            </a:xfrm>
            <a:prstGeom prst="rect">
              <a:avLst/>
            </a:prstGeom>
          </p:spPr>
        </p:pic>
      </p:grpSp>
      <p:sp>
        <p:nvSpPr>
          <p:cNvPr id="23" name="Прямоугольник 22"/>
          <p:cNvSpPr/>
          <p:nvPr/>
        </p:nvSpPr>
        <p:spPr>
          <a:xfrm>
            <a:off x="3607527" y="556020"/>
            <a:ext cx="2744089" cy="630198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2398526" y="560653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Mironova</a:t>
            </a:r>
            <a:r>
              <a:rPr lang="en-US" dirty="0" smtClean="0"/>
              <a:t> et.al.,2010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26" y="4632645"/>
            <a:ext cx="1485177" cy="221008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 t="10011" r="58280"/>
          <a:stretch/>
        </p:blipFill>
        <p:spPr>
          <a:xfrm>
            <a:off x="6817194" y="1867655"/>
            <a:ext cx="1187803" cy="27432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3" t="28711" b="60006"/>
          <a:stretch/>
        </p:blipFill>
        <p:spPr>
          <a:xfrm>
            <a:off x="6818010" y="202317"/>
            <a:ext cx="2088000" cy="53981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7" t="40087" b="47438"/>
          <a:stretch/>
        </p:blipFill>
        <p:spPr>
          <a:xfrm>
            <a:off x="6838330" y="707661"/>
            <a:ext cx="2088000" cy="60719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7" t="53376" b="36879"/>
          <a:stretch/>
        </p:blipFill>
        <p:spPr>
          <a:xfrm>
            <a:off x="6838330" y="1320555"/>
            <a:ext cx="2088000" cy="47431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4" t="9664" r="43083" b="73529"/>
          <a:stretch/>
        </p:blipFill>
        <p:spPr>
          <a:xfrm>
            <a:off x="8204186" y="2063263"/>
            <a:ext cx="707189" cy="78523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8" t="9664" r="15896" b="73529"/>
          <a:stretch/>
        </p:blipFill>
        <p:spPr>
          <a:xfrm>
            <a:off x="8004997" y="2994488"/>
            <a:ext cx="1108523" cy="69282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2" t="9664" b="73529"/>
          <a:stretch/>
        </p:blipFill>
        <p:spPr>
          <a:xfrm>
            <a:off x="8211707" y="3858579"/>
            <a:ext cx="714623" cy="79678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204186" y="1780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PIN1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47734" y="274589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D70D9"/>
                </a:solidFill>
              </a:rPr>
              <a:t>PIN2</a:t>
            </a:r>
            <a:endParaRPr lang="ru-RU" dirty="0">
              <a:solidFill>
                <a:srgbClr val="2D70D9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11707" y="358828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EC02D"/>
                </a:solidFill>
              </a:rPr>
              <a:t>PIN3</a:t>
            </a:r>
            <a:endParaRPr lang="ru-RU" dirty="0">
              <a:solidFill>
                <a:srgbClr val="FEC02D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61254" y="0"/>
            <a:ext cx="2482746" cy="685800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5479622" y="555614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Mironova</a:t>
            </a:r>
            <a:r>
              <a:rPr lang="en-US" dirty="0" smtClean="0"/>
              <a:t> et.al.,2012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85897" y="80807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PIN1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85897" y="621321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676DB"/>
                </a:solidFill>
              </a:rPr>
              <a:t>PIN2</a:t>
            </a:r>
            <a:endParaRPr lang="ru-RU" sz="1600" dirty="0">
              <a:solidFill>
                <a:srgbClr val="3676DB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85897" y="1177642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B9101"/>
                </a:solidFill>
              </a:rPr>
              <a:t>PIN3</a:t>
            </a:r>
            <a:endParaRPr lang="ru-RU" sz="1600" dirty="0">
              <a:solidFill>
                <a:srgbClr val="CB910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12287" t="14318" r="15406" b="57348"/>
          <a:stretch/>
        </p:blipFill>
        <p:spPr>
          <a:xfrm>
            <a:off x="7144395" y="185809"/>
            <a:ext cx="533400" cy="1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8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и задачи</a:t>
            </a:r>
            <a:endParaRPr lang="en-US" sz="36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248" y="1018426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/>
              <a:t>Целью данной работы является определение роли ауксина в формировании паттернов экспрессии семейства </a:t>
            </a:r>
            <a:r>
              <a:rPr lang="ru-RU" sz="2000" dirty="0" smtClean="0"/>
              <a:t>PIN-транспортеров</a:t>
            </a:r>
            <a:endParaRPr lang="en-US" sz="2000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 </a:t>
            </a:r>
            <a:r>
              <a:rPr lang="ru-RU" sz="2000" dirty="0"/>
              <a:t>в меристеме корня</a:t>
            </a:r>
            <a:r>
              <a:rPr lang="ru-RU" sz="2000" i="1" dirty="0"/>
              <a:t> A. </a:t>
            </a:r>
            <a:r>
              <a:rPr lang="ru-RU" sz="2000" i="1" dirty="0" err="1" smtClean="0"/>
              <a:t>thaliana</a:t>
            </a:r>
            <a:r>
              <a:rPr lang="ru-RU" sz="2000" dirty="0" smtClean="0"/>
              <a:t>.</a:t>
            </a:r>
            <a:endParaRPr lang="ru-RU" altLang="ru-RU" sz="2000" dirty="0"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18448" y="2304049"/>
            <a:ext cx="8610600" cy="401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2333" tIns="45720" rIns="9144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kumimoji="0" lang="en-US" alt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ru-RU" sz="105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Дизайн и экспертное сопровождение </a:t>
            </a:r>
            <a:r>
              <a:rPr lang="en-US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in vivo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экспериментов по исследованию паттернов экспрессии PIN транспортеров ауксина в корне </a:t>
            </a:r>
            <a:r>
              <a:rPr lang="ru-RU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ru-RU" sz="2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thaliana</a:t>
            </a:r>
            <a:r>
              <a:rPr lang="ru-RU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в норме и при изменении количества ауксина;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Компьютерный анализ экспериментальных изображений, с конфокального и флуоресцентного микроскопа с целью выявления качественных и количественных изменений в паттернах экспрессии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PIN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белков.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Математическое моделирование формирования позиционной информации для создания потоков ауксина в меристеме корня.</a:t>
            </a:r>
            <a:r>
              <a:rPr lang="ru-RU" sz="2000" dirty="0"/>
              <a:t> </a:t>
            </a:r>
          </a:p>
          <a:p>
            <a:pPr marL="457200" marR="0" lvl="0" indent="-45720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61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076" y="-106527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</a:t>
            </a:r>
            <a:r>
              <a:rPr lang="ru-RU" sz="3600" dirty="0" smtClean="0"/>
              <a:t> </a:t>
            </a:r>
            <a:r>
              <a:rPr lang="ru-RU" sz="36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методы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5703" y="757446"/>
            <a:ext cx="7797535" cy="5942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/>
              <a:t>Экспериментальные данные:</a:t>
            </a:r>
          </a:p>
          <a:p>
            <a:pPr marL="342900" indent="-342900">
              <a:lnSpc>
                <a:spcPct val="114000"/>
              </a:lnSpc>
              <a:buFont typeface="+mj-lt"/>
              <a:buAutoNum type="arabicPeriod"/>
            </a:pPr>
            <a:r>
              <a:rPr lang="ru-RU" dirty="0" smtClean="0"/>
              <a:t>Фотографии кончиков корней </a:t>
            </a:r>
            <a:r>
              <a:rPr lang="ru-RU" dirty="0"/>
              <a:t>PIN::</a:t>
            </a:r>
            <a:r>
              <a:rPr lang="ru-RU" dirty="0" smtClean="0"/>
              <a:t>PIN-GFP с флуоресцентного микроскопа</a:t>
            </a:r>
            <a:r>
              <a:rPr lang="ru-RU" i="1" dirty="0" smtClean="0"/>
              <a:t>: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i="1" dirty="0" smtClean="0"/>
              <a:t>wild type</a:t>
            </a:r>
            <a:r>
              <a:rPr lang="ru-RU" i="1" dirty="0" smtClean="0"/>
              <a:t> обработанные НУК</a:t>
            </a:r>
            <a:r>
              <a:rPr lang="en-US" i="1" dirty="0" smtClean="0"/>
              <a:t> (</a:t>
            </a:r>
            <a:r>
              <a:rPr lang="ru-RU" dirty="0"/>
              <a:t>0; 0,01; 0,05; 0,1; 0,5; 1 </a:t>
            </a:r>
            <a:r>
              <a:rPr lang="ru-RU" dirty="0" err="1" smtClean="0"/>
              <a:t>мкМ</a:t>
            </a:r>
            <a:r>
              <a:rPr lang="ru-RU" dirty="0" smtClean="0"/>
              <a:t>/л, 24 ч</a:t>
            </a:r>
            <a:r>
              <a:rPr lang="en-US" dirty="0" smtClean="0"/>
              <a:t>)</a:t>
            </a:r>
            <a:r>
              <a:rPr lang="en-US" i="1" dirty="0" smtClean="0"/>
              <a:t>;</a:t>
            </a:r>
            <a:r>
              <a:rPr lang="en-US" dirty="0" smtClean="0"/>
              <a:t> </a:t>
            </a:r>
            <a:endParaRPr lang="ru-RU" dirty="0" smtClean="0"/>
          </a:p>
          <a:p>
            <a:pPr marL="342900" indent="-342900">
              <a:lnSpc>
                <a:spcPct val="114000"/>
              </a:lnSpc>
              <a:buFont typeface="+mj-lt"/>
              <a:buAutoNum type="arabicPeriod" startAt="2"/>
            </a:pPr>
            <a:r>
              <a:rPr lang="ru-RU" dirty="0" smtClean="0"/>
              <a:t>Фотографии кончиков корней с </a:t>
            </a:r>
            <a:r>
              <a:rPr lang="ru-RU" dirty="0" err="1" smtClean="0"/>
              <a:t>иммунолокализацией</a:t>
            </a:r>
            <a:r>
              <a:rPr lang="ru-RU" dirty="0" smtClean="0"/>
              <a:t> </a:t>
            </a:r>
            <a:r>
              <a:rPr lang="en-US" dirty="0" smtClean="0"/>
              <a:t>PIN</a:t>
            </a:r>
            <a:r>
              <a:rPr lang="ru-RU" dirty="0" smtClean="0"/>
              <a:t> белков с конфокального микроскопа:</a:t>
            </a:r>
            <a:endParaRPr lang="en-US" dirty="0" smtClean="0"/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i="1" dirty="0"/>
              <a:t>wild </a:t>
            </a:r>
            <a:r>
              <a:rPr lang="en-US" i="1" dirty="0" smtClean="0"/>
              <a:t>type</a:t>
            </a:r>
            <a:r>
              <a:rPr lang="ru-RU" i="1" dirty="0" smtClean="0"/>
              <a:t>;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i="1" dirty="0" smtClean="0"/>
              <a:t>yuc-1D;</a:t>
            </a:r>
            <a:endParaRPr lang="en-US" i="1" dirty="0" smtClean="0"/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i="1" dirty="0" smtClean="0"/>
              <a:t>35S::PIN1</a:t>
            </a:r>
            <a:r>
              <a:rPr lang="ru-RU" dirty="0" smtClean="0"/>
              <a:t>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ru-RU" b="1" i="1" dirty="0" smtClean="0"/>
              <a:t>Компьютерный анализ изображений: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Качественный анализ – </a:t>
            </a:r>
            <a:r>
              <a:rPr lang="en-US" dirty="0" smtClean="0"/>
              <a:t>2D (ZEN) </a:t>
            </a:r>
            <a:r>
              <a:rPr lang="ru-RU" dirty="0" smtClean="0"/>
              <a:t>и</a:t>
            </a:r>
            <a:r>
              <a:rPr lang="en-US" dirty="0" smtClean="0"/>
              <a:t> 3D</a:t>
            </a:r>
            <a:r>
              <a:rPr lang="ru-RU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iRoCs</a:t>
            </a:r>
            <a:r>
              <a:rPr lang="en-US" dirty="0" smtClean="0"/>
              <a:t> toolbox)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Количественный анализ – получение количественных данных (</a:t>
            </a:r>
            <a:r>
              <a:rPr lang="en-US" dirty="0" smtClean="0"/>
              <a:t>ImageJ</a:t>
            </a:r>
            <a:r>
              <a:rPr lang="ru-RU" dirty="0" smtClean="0"/>
              <a:t>), статистический анализ (Exсel)</a:t>
            </a:r>
          </a:p>
          <a:p>
            <a:pPr>
              <a:lnSpc>
                <a:spcPct val="150000"/>
              </a:lnSpc>
            </a:pPr>
            <a:r>
              <a:rPr lang="ru-RU" b="1" i="1" dirty="0" smtClean="0"/>
              <a:t>Математическое моделирование:</a:t>
            </a:r>
          </a:p>
          <a:p>
            <a:pPr>
              <a:lnSpc>
                <a:spcPct val="150000"/>
              </a:lnSpc>
            </a:pPr>
            <a:r>
              <a:rPr lang="ru-RU" dirty="0"/>
              <a:t>2</a:t>
            </a:r>
            <a:r>
              <a:rPr lang="en-US" dirty="0"/>
              <a:t>D</a:t>
            </a:r>
            <a:r>
              <a:rPr lang="ru-RU" dirty="0"/>
              <a:t> математическая модель (клеточный автомат)</a:t>
            </a:r>
            <a:endParaRPr lang="ru-RU" b="1" i="1" dirty="0"/>
          </a:p>
          <a:p>
            <a:pPr>
              <a:lnSpc>
                <a:spcPct val="150000"/>
              </a:lnSpc>
            </a:pPr>
            <a:endParaRPr lang="ru-RU" i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941828" y="208198"/>
            <a:ext cx="565680" cy="23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PIN1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96866" y="208198"/>
            <a:ext cx="565680" cy="23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PIN2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04634" y="211725"/>
            <a:ext cx="565680" cy="23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PIN4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18694" y="230450"/>
            <a:ext cx="565680" cy="23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PIN7</a:t>
            </a:r>
            <a:endParaRPr lang="ru-RU" sz="800" b="1" dirty="0">
              <a:solidFill>
                <a:schemeClr val="bg1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7077456" y="2371659"/>
            <a:ext cx="0" cy="274677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50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анализ 2</a:t>
            </a:r>
            <a:r>
              <a:rPr lang="en-US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</a:t>
            </a:r>
            <a:r>
              <a:rPr lang="ru-RU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en-US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</a:t>
            </a:r>
            <a:r>
              <a:rPr lang="ru-RU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изображений: составление подробной карты экспрессии </a:t>
            </a:r>
            <a:r>
              <a:rPr lang="en-US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</a:t>
            </a:r>
            <a:endParaRPr lang="ru-RU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2" y="1046871"/>
            <a:ext cx="693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</a:rPr>
              <a:t>Особенности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</a:rPr>
              <a:t>паттерна экспрессии </a:t>
            </a:r>
            <a:r>
              <a:rPr lang="en-US" sz="2000" i="1" dirty="0" smtClean="0">
                <a:solidFill>
                  <a:srgbClr val="002060"/>
                </a:solidFill>
              </a:rPr>
              <a:t>PIN1</a:t>
            </a:r>
            <a:endParaRPr lang="ru-RU" sz="2000" i="1" dirty="0">
              <a:solidFill>
                <a:srgbClr val="00206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990600" y="1828800"/>
            <a:ext cx="6815164" cy="4194709"/>
            <a:chOff x="990600" y="1828800"/>
            <a:chExt cx="6815164" cy="4194709"/>
          </a:xfrm>
        </p:grpSpPr>
        <p:pic>
          <p:nvPicPr>
            <p:cNvPr id="4" name="Рисунок 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828800"/>
              <a:ext cx="6815164" cy="40100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6280282" y="5654177"/>
              <a:ext cx="15254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iRoCs </a:t>
              </a:r>
              <a:r>
                <a:rPr lang="ru-RU" dirty="0" err="1"/>
                <a:t>Toolbox</a:t>
              </a:r>
              <a:r>
                <a:rPr lang="ru-RU" dirty="0"/>
                <a:t> 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20892" y="1644134"/>
            <a:ext cx="3155709" cy="1438064"/>
            <a:chOff x="200252" y="1828800"/>
            <a:chExt cx="7605512" cy="4075669"/>
          </a:xfrm>
        </p:grpSpPr>
        <p:pic>
          <p:nvPicPr>
            <p:cNvPr id="9" name="Рисунок 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828800"/>
              <a:ext cx="6815164" cy="40100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Прямоугольник 9"/>
            <p:cNvSpPr/>
            <p:nvPr/>
          </p:nvSpPr>
          <p:spPr>
            <a:xfrm rot="16200000">
              <a:off x="-539659" y="4850487"/>
              <a:ext cx="1793893" cy="3140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iRoCs </a:t>
              </a:r>
              <a:r>
                <a:rPr lang="ru-RU" dirty="0" err="1"/>
                <a:t>Toolbox</a:t>
              </a:r>
              <a:r>
                <a:rPr lang="ru-RU" dirty="0"/>
                <a:t> 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4063" y="61682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 err="1" smtClean="0"/>
              <a:t>Omelyanchuk</a:t>
            </a:r>
            <a:r>
              <a:rPr lang="en-US" dirty="0" smtClean="0"/>
              <a:t> N.A.,</a:t>
            </a:r>
          </a:p>
          <a:p>
            <a:pPr lvl="0"/>
            <a:r>
              <a:rPr lang="ru-RU" dirty="0" smtClean="0"/>
              <a:t> </a:t>
            </a:r>
            <a:r>
              <a:rPr lang="en-US" dirty="0" err="1" smtClean="0"/>
              <a:t>Kovrizhnykh</a:t>
            </a:r>
            <a:r>
              <a:rPr lang="en-US" dirty="0" smtClean="0"/>
              <a:t> V.V </a:t>
            </a:r>
            <a:r>
              <a:rPr lang="ru-RU" dirty="0" smtClean="0"/>
              <a:t> </a:t>
            </a:r>
            <a:r>
              <a:rPr lang="en-US" dirty="0" smtClean="0"/>
              <a:t>et. al</a:t>
            </a:r>
            <a:r>
              <a:rPr lang="ru-RU" dirty="0" smtClean="0"/>
              <a:t>.</a:t>
            </a:r>
            <a:r>
              <a:rPr lang="en-US" dirty="0" smtClean="0"/>
              <a:t>, 2016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3474219" y="1472410"/>
            <a:ext cx="5818381" cy="5060647"/>
            <a:chOff x="3429000" y="1446981"/>
            <a:chExt cx="6358135" cy="525780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/>
            <a:srcRect t="1508" b="2775"/>
            <a:stretch/>
          </p:blipFill>
          <p:spPr>
            <a:xfrm>
              <a:off x="3429000" y="1446981"/>
              <a:ext cx="5070938" cy="52578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4392" y="5920286"/>
              <a:ext cx="3962743" cy="77425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5" name="Rectangle 24"/>
            <p:cNvSpPr/>
            <p:nvPr/>
          </p:nvSpPr>
          <p:spPr>
            <a:xfrm>
              <a:off x="7043023" y="5602566"/>
              <a:ext cx="50077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457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3080</TotalTime>
  <Words>2824</Words>
  <Application>Microsoft Office PowerPoint</Application>
  <PresentationFormat>On-screen Show (4:3)</PresentationFormat>
  <Paragraphs>303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Распределение ауксина в корне A. thaliana</vt:lpstr>
      <vt:lpstr>Семейство PIN-FORMED (PIN)</vt:lpstr>
      <vt:lpstr>PowerPoint Presentation</vt:lpstr>
      <vt:lpstr>Математические модели</vt:lpstr>
      <vt:lpstr>Цели и задачи</vt:lpstr>
      <vt:lpstr>Материалы и методы</vt:lpstr>
      <vt:lpstr>Компьютерный анализ 2D и 3D изображений: составление подробной карты экспрессии PIN</vt:lpstr>
      <vt:lpstr>Изменения паттернов экспрессии PIN при эндогенном и экзогенном увеличении уровня ауксина</vt:lpstr>
      <vt:lpstr>Сравнение экспериментальных данных с предложенной гипотезой</vt:lpstr>
      <vt:lpstr>Математическая модель регуляции уровня ауксина и экспрессии PIN белков и их полярности в клеточном ансамбле</vt:lpstr>
      <vt:lpstr>Стационарное решение математической модели</vt:lpstr>
      <vt:lpstr>Сравнение результатов in vivo/ in silico экспериментов</vt:lpstr>
      <vt:lpstr>Сравнение результатов in vivo/ in silico экспериментов для 35S::PIN1</vt:lpstr>
      <vt:lpstr>Выводы</vt:lpstr>
      <vt:lpstr>Выводы</vt:lpstr>
      <vt:lpstr>Спасибо за внимание!</vt:lpstr>
      <vt:lpstr>Положения выносимые на защиту</vt:lpstr>
      <vt:lpstr>PowerPoint Presentation</vt:lpstr>
      <vt:lpstr>Тезисы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kviki</dc:creator>
  <cp:lastModifiedBy>V Mironova</cp:lastModifiedBy>
  <cp:revision>295</cp:revision>
  <dcterms:created xsi:type="dcterms:W3CDTF">2006-08-16T00:00:00Z</dcterms:created>
  <dcterms:modified xsi:type="dcterms:W3CDTF">2016-08-08T07:26:40Z</dcterms:modified>
</cp:coreProperties>
</file>