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305" r:id="rId3"/>
    <p:sldId id="307" r:id="rId4"/>
    <p:sldId id="270" r:id="rId5"/>
    <p:sldId id="313" r:id="rId6"/>
    <p:sldId id="316" r:id="rId7"/>
    <p:sldId id="271" r:id="rId8"/>
    <p:sldId id="272" r:id="rId9"/>
    <p:sldId id="318" r:id="rId10"/>
    <p:sldId id="280" r:id="rId11"/>
    <p:sldId id="289" r:id="rId12"/>
    <p:sldId id="260" r:id="rId13"/>
    <p:sldId id="274" r:id="rId14"/>
    <p:sldId id="264" r:id="rId15"/>
    <p:sldId id="261" r:id="rId16"/>
    <p:sldId id="298" r:id="rId17"/>
    <p:sldId id="297" r:id="rId18"/>
    <p:sldId id="262" r:id="rId19"/>
    <p:sldId id="263" r:id="rId20"/>
    <p:sldId id="299" r:id="rId21"/>
    <p:sldId id="265" r:id="rId22"/>
    <p:sldId id="266" r:id="rId23"/>
    <p:sldId id="267" r:id="rId24"/>
    <p:sldId id="268" r:id="rId25"/>
    <p:sldId id="26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327" autoAdjust="0"/>
    <p:restoredTop sz="94095" autoAdjust="0"/>
  </p:normalViewPr>
  <p:slideViewPr>
    <p:cSldViewPr snapToGrid="0">
      <p:cViewPr varScale="1">
        <p:scale>
          <a:sx n="111" d="100"/>
          <a:sy n="111" d="100"/>
        </p:scale>
        <p:origin x="157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94"/>
    </p:cViewPr>
  </p:sorter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8905D-3D79-46F4-80C9-B2FFC3AC504E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848F2-CFC7-4381-B2B7-A5C95212E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1941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BA7FF-8DDC-44EE-A9BB-49E85114F1C7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277E4-0574-427A-B3C7-F00838CB5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520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277E4-0574-427A-B3C7-F00838CB58E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949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277E4-0574-427A-B3C7-F00838CB58E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27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277E4-0574-427A-B3C7-F00838CB58E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661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277E4-0574-427A-B3C7-F00838CB58E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737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27A76-6009-40B7-832F-11672682F664}" type="datetime1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AFD4-8774-4A2F-B06F-5D4E5B1A0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684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C7E5-0CD4-4CDE-8251-B0E0A92B6265}" type="datetime1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AFD4-8774-4A2F-B06F-5D4E5B1A0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69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8A14-4F99-4593-849F-5882607B2E39}" type="datetime1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AFD4-8774-4A2F-B06F-5D4E5B1A0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46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11B6-E53D-4267-9220-C018091FA3FD}" type="datetime1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AFD4-8774-4A2F-B06F-5D4E5B1A0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691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44FE-A1AC-4462-B720-4196BF8D323D}" type="datetime1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AFD4-8774-4A2F-B06F-5D4E5B1A0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497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F454-C7A9-4703-AEC9-31948D3ED9C2}" type="datetime1">
              <a:rPr lang="ru-RU" smtClean="0"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AFD4-8774-4A2F-B06F-5D4E5B1A0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946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FF721-0819-415D-9D11-D82F687BEA29}" type="datetime1">
              <a:rPr lang="ru-RU" smtClean="0"/>
              <a:t>25.01.2016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AFD4-8774-4A2F-B06F-5D4E5B1A0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719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9A89-0471-45F6-9B44-A012DFC215B3}" type="datetime1">
              <a:rPr lang="ru-RU" smtClean="0"/>
              <a:t>25.01.2016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AFD4-8774-4A2F-B06F-5D4E5B1A0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11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3F32-D5CF-45A9-853A-B50B766C66B9}" type="datetime1">
              <a:rPr lang="ru-RU" smtClean="0"/>
              <a:t>25.01.2016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AFD4-8774-4A2F-B06F-5D4E5B1A0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123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3BC7-CE86-4733-8AFB-D6E6C352909F}" type="datetime1">
              <a:rPr lang="ru-RU" smtClean="0"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AFD4-8774-4A2F-B06F-5D4E5B1A0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699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E17D-3481-43DC-BA49-EB4DC9033401}" type="datetime1">
              <a:rPr lang="ru-RU" smtClean="0"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AFD4-8774-4A2F-B06F-5D4E5B1A0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53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A0588-03A9-48A1-8142-CD23078D2A3C}" type="datetime1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AAFD4-8774-4A2F-B06F-5D4E5B1A0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49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209" y="1090876"/>
            <a:ext cx="885957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7185" algn="ctr"/>
            <a:r>
              <a:rPr lang="ru-RU" sz="1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КОРОСТИНА</a:t>
            </a:r>
          </a:p>
          <a:p>
            <a:pPr indent="337185" algn="ctr"/>
            <a:r>
              <a:rPr lang="ru-RU" sz="1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ВАЛЕРИЯ СЕРГЕЕВНА</a:t>
            </a:r>
          </a:p>
          <a:p>
            <a:pPr indent="337185" algn="ctr">
              <a:lnSpc>
                <a:spcPct val="150000"/>
              </a:lnSpc>
            </a:pPr>
            <a:endParaRPr lang="ru-RU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37185" algn="ctr">
              <a:lnSpc>
                <a:spcPct val="150000"/>
              </a:lnSpc>
            </a:pP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Диссертация</a:t>
            </a:r>
            <a:r>
              <a:rPr lang="ru-RU" sz="1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b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37185" algn="ctr">
              <a:lnSpc>
                <a:spcPct val="150000"/>
              </a:lnSpc>
            </a:pPr>
            <a:endParaRPr lang="ru-RU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37185" algn="ctr"/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РОЛЬ БЕЛКА КАИЗО В ФУНКЦИОНИРОВАНИИ </a:t>
            </a:r>
            <a:r>
              <a:rPr lang="ru-RU" sz="2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ОРГАНИЗМА МЛЕКОПИТАЮЩИХ </a:t>
            </a:r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С ИСПОЛЬЗОВАНИЕМ МОДЕЛИ ГЕНЕТИЧЕСКОГО НОКАУТА </a:t>
            </a:r>
            <a:endParaRPr lang="ru-RU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37185" algn="ctr"/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337185" algn="ctr">
              <a:lnSpc>
                <a:spcPct val="150000"/>
              </a:lnSpc>
            </a:pP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03.03.04 – клеточная биология, цитология, гистология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5548148"/>
            <a:ext cx="4880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/>
            <a:r>
              <a:rPr lang="ru-RU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</a:t>
            </a:r>
            <a:endParaRPr lang="ru-RU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37185"/>
            <a:r>
              <a:rPr lang="ru-RU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кандидат </a:t>
            </a: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биологических наук</a:t>
            </a:r>
          </a:p>
          <a:p>
            <a:pPr indent="337185"/>
            <a:r>
              <a:rPr lang="ru-RU" sz="1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Жигалова Надежда Алексеевна</a:t>
            </a:r>
            <a:r>
              <a:rPr lang="ru-RU" sz="135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60109" y="4353952"/>
            <a:ext cx="4633137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Работа выполнена в лаборатории </a:t>
            </a:r>
            <a:r>
              <a:rPr lang="ru-RU" sz="1600" dirty="0" err="1"/>
              <a:t>геномики</a:t>
            </a:r>
            <a:r>
              <a:rPr lang="ru-RU" sz="1600" dirty="0"/>
              <a:t> и </a:t>
            </a:r>
            <a:r>
              <a:rPr lang="ru-RU" sz="1600" dirty="0" err="1"/>
              <a:t>эпигеномики</a:t>
            </a:r>
            <a:r>
              <a:rPr lang="ru-RU" sz="1600" dirty="0"/>
              <a:t> </a:t>
            </a:r>
            <a:r>
              <a:rPr lang="ru-RU" sz="1600" dirty="0" smtClean="0"/>
              <a:t>позвоночных, </a:t>
            </a:r>
            <a:r>
              <a:rPr lang="ru-RU" sz="1600" dirty="0" err="1"/>
              <a:t>г.Москва</a:t>
            </a:r>
            <a:r>
              <a:rPr lang="ru-RU" sz="1600" dirty="0"/>
              <a:t>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AFD4-8774-4A2F-B06F-5D4E5B1A0460}" type="slidenum">
              <a:rPr lang="ru-RU" smtClean="0"/>
              <a:t>1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53595" y="147574"/>
            <a:ext cx="2846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ФИЦ «Биотехнологии» РАН</a:t>
            </a:r>
          </a:p>
        </p:txBody>
      </p:sp>
    </p:spTree>
    <p:extLst>
      <p:ext uri="{BB962C8B-B14F-4D97-AF65-F5344CB8AC3E}">
        <p14:creationId xmlns:p14="http://schemas.microsoft.com/office/powerpoint/2010/main" val="251026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1885" y="6492875"/>
            <a:ext cx="2057400" cy="365125"/>
          </a:xfrm>
        </p:spPr>
        <p:txBody>
          <a:bodyPr/>
          <a:lstStyle/>
          <a:p>
            <a:fld id="{AE4AAFD4-8774-4A2F-B06F-5D4E5B1A0460}" type="slidenum">
              <a:rPr lang="ru-RU" smtClean="0"/>
              <a:t>10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2009" y="105001"/>
            <a:ext cx="891199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900" b="1" dirty="0" smtClean="0"/>
              <a:t>Каизо не колокализуется с </a:t>
            </a:r>
            <a:r>
              <a:rPr lang="en-US" sz="1900" b="1" dirty="0" smtClean="0"/>
              <a:t>GATA-4 </a:t>
            </a:r>
            <a:r>
              <a:rPr lang="en-US" sz="1900" b="1" dirty="0"/>
              <a:t>(</a:t>
            </a:r>
            <a:r>
              <a:rPr lang="ru-RU" sz="1900" b="1" dirty="0"/>
              <a:t>маркёром клеток </a:t>
            </a:r>
            <a:r>
              <a:rPr lang="ru-RU" sz="1900" b="1" dirty="0" err="1"/>
              <a:t>Сертоли</a:t>
            </a:r>
            <a:r>
              <a:rPr lang="en-US" sz="1900" b="1" dirty="0" smtClean="0"/>
              <a:t>)</a:t>
            </a:r>
            <a:r>
              <a:rPr lang="ru-RU" sz="1900" b="1" dirty="0"/>
              <a:t> и </a:t>
            </a:r>
            <a:endParaRPr lang="ru-RU" sz="1900" b="1" dirty="0" smtClean="0"/>
          </a:p>
          <a:p>
            <a:pPr lvl="0" algn="ctr"/>
            <a:r>
              <a:rPr lang="ru-RU" sz="1900" b="1" dirty="0" smtClean="0"/>
              <a:t>частично </a:t>
            </a:r>
            <a:r>
              <a:rPr lang="ru-RU" sz="1900" b="1" dirty="0"/>
              <a:t>колокализуется с РС</a:t>
            </a:r>
            <a:r>
              <a:rPr lang="en-US" sz="1900" b="1" dirty="0"/>
              <a:t>NA (</a:t>
            </a:r>
            <a:r>
              <a:rPr lang="ru-RU" sz="1900" b="1" dirty="0"/>
              <a:t>маркёром пролиферирующих </a:t>
            </a:r>
            <a:r>
              <a:rPr lang="ru-RU" sz="1900" b="1" dirty="0" err="1"/>
              <a:t>сперматогониев</a:t>
            </a:r>
            <a:r>
              <a:rPr lang="en-US" sz="1900" b="1" dirty="0" smtClean="0"/>
              <a:t>)</a:t>
            </a:r>
            <a:r>
              <a:rPr lang="ru-RU" sz="1900" b="1" dirty="0" smtClean="0"/>
              <a:t> </a:t>
            </a:r>
            <a:endParaRPr lang="ru-RU" sz="19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4" t="5071" r="4167" b="51648"/>
          <a:stretch/>
        </p:blipFill>
        <p:spPr>
          <a:xfrm>
            <a:off x="1553127" y="4143510"/>
            <a:ext cx="6933044" cy="25228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73" y="6064924"/>
            <a:ext cx="1632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WT – </a:t>
            </a:r>
            <a:r>
              <a:rPr lang="ru-RU" sz="1200" b="1" dirty="0" smtClean="0"/>
              <a:t>дикий тип</a:t>
            </a:r>
          </a:p>
          <a:p>
            <a:r>
              <a:rPr lang="en-US" sz="1200" b="1" dirty="0" smtClean="0"/>
              <a:t>KO </a:t>
            </a:r>
            <a:r>
              <a:rPr lang="en-US" sz="1200" b="1" dirty="0"/>
              <a:t>– </a:t>
            </a:r>
            <a:r>
              <a:rPr lang="ru-RU" sz="1200" b="1" dirty="0" smtClean="0"/>
              <a:t>нокаут по </a:t>
            </a:r>
            <a:r>
              <a:rPr lang="ru-RU" sz="1200" b="1" dirty="0" err="1" smtClean="0"/>
              <a:t>Каизо</a:t>
            </a:r>
            <a:endParaRPr lang="ru-RU" sz="1200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297959" y="4908367"/>
            <a:ext cx="257174" cy="326071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002934" y="4895507"/>
            <a:ext cx="257174" cy="326071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752223" y="815030"/>
            <a:ext cx="876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GATA-4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002841" y="815030"/>
            <a:ext cx="77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Каизо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08082" y="815859"/>
            <a:ext cx="648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DAPI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72626" y="815030"/>
            <a:ext cx="133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Наложение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770685" y="3845200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PCNA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002841" y="3828684"/>
            <a:ext cx="77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Каизо</a:t>
            </a:r>
            <a:endParaRPr lang="ru-R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508082" y="3828684"/>
            <a:ext cx="648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DAPI</a:t>
            </a:r>
            <a:endParaRPr lang="ru-RU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872626" y="3828684"/>
            <a:ext cx="133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Наложение</a:t>
            </a:r>
            <a:endParaRPr lang="ru-RU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051823" y="171365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WT</a:t>
            </a:r>
            <a:endParaRPr lang="ru-RU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077666" y="2891201"/>
            <a:ext cx="45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KO</a:t>
            </a:r>
            <a:endParaRPr lang="ru-RU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051760" y="418333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WT</a:t>
            </a:r>
            <a:endParaRPr lang="ru-RU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077664" y="5360882"/>
            <a:ext cx="45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KO</a:t>
            </a:r>
            <a:endParaRPr lang="ru-RU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8225" y="5418593"/>
            <a:ext cx="1072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Продольные </a:t>
            </a:r>
          </a:p>
          <a:p>
            <a:r>
              <a:rPr lang="ru-RU" sz="1200" b="1" dirty="0" smtClean="0"/>
              <a:t>препараты</a:t>
            </a:r>
          </a:p>
          <a:p>
            <a:r>
              <a:rPr lang="ru-RU" sz="1200" b="1" dirty="0" smtClean="0"/>
              <a:t>канальца</a:t>
            </a:r>
            <a:endParaRPr lang="ru-RU" sz="1200" b="1" dirty="0"/>
          </a:p>
        </p:txBody>
      </p:sp>
      <p:pic>
        <p:nvPicPr>
          <p:cNvPr id="3074" name="Picture 2" descr="D:\Лера\Диссертация\Диссер Лера\Текст\Автореферат\Картинки\CCK\JPG\Трубочки 2 в автореферат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" t="58385" r="3045" b="22882"/>
          <a:stretch/>
        </p:blipFill>
        <p:spPr bwMode="auto">
          <a:xfrm>
            <a:off x="1553127" y="1159982"/>
            <a:ext cx="6853862" cy="122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1" t="71221" r="47141" b="7617"/>
          <a:stretch/>
        </p:blipFill>
        <p:spPr>
          <a:xfrm>
            <a:off x="1572662" y="2381078"/>
            <a:ext cx="1731097" cy="123200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4" t="71221" r="68816" b="7617"/>
          <a:stretch/>
        </p:blipFill>
        <p:spPr>
          <a:xfrm>
            <a:off x="3264092" y="2381079"/>
            <a:ext cx="1715966" cy="1232003"/>
          </a:xfrm>
          <a:prstGeom prst="rect">
            <a:avLst/>
          </a:prstGeom>
        </p:spPr>
      </p:pic>
      <p:cxnSp>
        <p:nvCxnSpPr>
          <p:cNvPr id="27" name="Прямая со стрелкой 26"/>
          <p:cNvCxnSpPr/>
          <p:nvPr/>
        </p:nvCxnSpPr>
        <p:spPr>
          <a:xfrm flipV="1">
            <a:off x="3875929" y="1811009"/>
            <a:ext cx="76201" cy="346552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2002841" y="1771583"/>
            <a:ext cx="76201" cy="346552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D:\Лера\Диссертация\Диссер Лера\Текст\Результаты правки\Картинки\Неналоженные\Трубочки\PCNA GAT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6" t="71072" r="4334" b="7318"/>
          <a:stretch/>
        </p:blipFill>
        <p:spPr bwMode="auto">
          <a:xfrm>
            <a:off x="5016633" y="2372095"/>
            <a:ext cx="3426931" cy="124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22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Лера\Диссертация\Диссер Лера\Текст\Результаты правки\Картинки\Неналоженные\Трубочки\PLZF\PLZ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5" t="45109" b="33634"/>
          <a:stretch/>
        </p:blipFill>
        <p:spPr bwMode="auto">
          <a:xfrm>
            <a:off x="1240365" y="2221800"/>
            <a:ext cx="6334249" cy="115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34200" y="6325855"/>
            <a:ext cx="2057400" cy="365125"/>
          </a:xfrm>
        </p:spPr>
        <p:txBody>
          <a:bodyPr/>
          <a:lstStyle/>
          <a:p>
            <a:fld id="{AE4AAFD4-8774-4A2F-B06F-5D4E5B1A0460}" type="slidenum">
              <a:rPr lang="ru-RU" smtClean="0"/>
              <a:t>11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" t="3522" r="818" b="75375"/>
          <a:stretch/>
        </p:blipFill>
        <p:spPr>
          <a:xfrm>
            <a:off x="1225585" y="1062944"/>
            <a:ext cx="6287613" cy="11513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27181" y="167403"/>
            <a:ext cx="7217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Каизо частично колокализуется с </a:t>
            </a:r>
            <a:r>
              <a:rPr lang="en-US" sz="2000" b="1" dirty="0" smtClean="0"/>
              <a:t>PLZF (</a:t>
            </a:r>
            <a:r>
              <a:rPr lang="ru-RU" sz="2000" b="1" dirty="0" smtClean="0"/>
              <a:t>маркёром А</a:t>
            </a:r>
            <a:r>
              <a:rPr lang="en-US" sz="2000" b="1" dirty="0"/>
              <a:t>s, </a:t>
            </a:r>
            <a:r>
              <a:rPr lang="ru-RU" sz="2000" b="1" dirty="0"/>
              <a:t>А</a:t>
            </a:r>
            <a:r>
              <a:rPr lang="en-US" sz="2000" b="1" dirty="0" err="1"/>
              <a:t>pr</a:t>
            </a:r>
            <a:r>
              <a:rPr lang="en-US" sz="2000" b="1" dirty="0"/>
              <a:t> </a:t>
            </a:r>
            <a:r>
              <a:rPr lang="ru-RU" sz="2000" b="1" dirty="0"/>
              <a:t>и А</a:t>
            </a:r>
            <a:r>
              <a:rPr lang="en-US" sz="2000" b="1" dirty="0"/>
              <a:t>al)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225584" y="5864190"/>
            <a:ext cx="1590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WT – </a:t>
            </a:r>
            <a:r>
              <a:rPr lang="ru-RU" sz="1200" b="1" dirty="0" smtClean="0"/>
              <a:t>дикий тип</a:t>
            </a:r>
          </a:p>
          <a:p>
            <a:r>
              <a:rPr lang="en-US" sz="1200" b="1" dirty="0" smtClean="0"/>
              <a:t>KO </a:t>
            </a:r>
            <a:r>
              <a:rPr lang="en-US" sz="1200" b="1" dirty="0"/>
              <a:t>– </a:t>
            </a:r>
            <a:r>
              <a:rPr lang="ru-RU" sz="1200" b="1" dirty="0" smtClean="0"/>
              <a:t>нокаут по </a:t>
            </a:r>
            <a:r>
              <a:rPr lang="ru-RU" sz="1200" b="1" dirty="0" err="1" smtClean="0"/>
              <a:t>Каизо</a:t>
            </a:r>
            <a:endParaRPr lang="ru-RU" sz="1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11998" y="6026594"/>
            <a:ext cx="15860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L</a:t>
            </a:r>
            <a:r>
              <a:rPr lang="en-US" sz="1200" dirty="0"/>
              <a:t> </a:t>
            </a:r>
            <a:r>
              <a:rPr lang="ru-RU" sz="1200" dirty="0"/>
              <a:t> ̶  просвет канальца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37148" y="1407787"/>
            <a:ext cx="1130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Поперечный</a:t>
            </a:r>
          </a:p>
          <a:p>
            <a:r>
              <a:rPr lang="ru-RU" sz="1200" b="1" dirty="0" smtClean="0"/>
              <a:t> вид канальца</a:t>
            </a:r>
            <a:endParaRPr lang="ru-RU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637148" y="2561513"/>
            <a:ext cx="1094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Продольный </a:t>
            </a:r>
          </a:p>
          <a:p>
            <a:r>
              <a:rPr lang="ru-RU" sz="1200" b="1" dirty="0" smtClean="0"/>
              <a:t>вид канальца</a:t>
            </a:r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67028" y="202963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WT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92934" y="4388190"/>
            <a:ext cx="45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KO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399919" y="770226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PLZF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662948" y="790112"/>
            <a:ext cx="77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Каизо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836117" y="770226"/>
            <a:ext cx="648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DAPI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083160" y="790112"/>
            <a:ext cx="133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Наложение</a:t>
            </a:r>
            <a:endParaRPr lang="ru-RU" b="1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" t="24669" r="818" b="54549"/>
          <a:stretch/>
        </p:blipFill>
        <p:spPr>
          <a:xfrm>
            <a:off x="1225584" y="3370396"/>
            <a:ext cx="6287613" cy="113385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" t="65990" r="818" b="12649"/>
          <a:stretch/>
        </p:blipFill>
        <p:spPr>
          <a:xfrm>
            <a:off x="1225585" y="4498945"/>
            <a:ext cx="6287613" cy="116537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637148" y="3587741"/>
            <a:ext cx="1130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Поперечный</a:t>
            </a:r>
          </a:p>
          <a:p>
            <a:r>
              <a:rPr lang="ru-RU" sz="1200" b="1" dirty="0" smtClean="0"/>
              <a:t> вид канальца</a:t>
            </a:r>
            <a:endParaRPr lang="ru-RU" sz="1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637148" y="4766031"/>
            <a:ext cx="1094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Продольный </a:t>
            </a:r>
          </a:p>
          <a:p>
            <a:r>
              <a:rPr lang="ru-RU" sz="1200" b="1" dirty="0" smtClean="0"/>
              <a:t>вид канальца</a:t>
            </a:r>
            <a:endParaRPr lang="ru-RU" sz="1200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14425" y="1139558"/>
            <a:ext cx="0" cy="20989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114425" y="3449474"/>
            <a:ext cx="0" cy="20989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051548" y="2482851"/>
            <a:ext cx="95250" cy="309495"/>
          </a:xfrm>
          <a:prstGeom prst="straightConnector1">
            <a:avLst/>
          </a:prstGeom>
          <a:ln w="15875">
            <a:solidFill>
              <a:schemeClr val="bg1"/>
            </a:solidFill>
            <a:headEnd w="sm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3600435" y="2491549"/>
            <a:ext cx="95250" cy="309495"/>
          </a:xfrm>
          <a:prstGeom prst="straightConnector1">
            <a:avLst/>
          </a:prstGeom>
          <a:ln w="15875">
            <a:solidFill>
              <a:schemeClr val="bg1"/>
            </a:solidFill>
            <a:headEnd w="sm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3111998" y="3116196"/>
            <a:ext cx="236200" cy="1"/>
          </a:xfrm>
          <a:prstGeom prst="straightConnector1">
            <a:avLst/>
          </a:prstGeom>
          <a:ln w="15875">
            <a:solidFill>
              <a:schemeClr val="bg1"/>
            </a:solidFill>
            <a:headEnd w="sm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1544848" y="3116197"/>
            <a:ext cx="236200" cy="1"/>
          </a:xfrm>
          <a:prstGeom prst="straightConnector1">
            <a:avLst/>
          </a:prstGeom>
          <a:ln w="15875">
            <a:solidFill>
              <a:schemeClr val="bg1"/>
            </a:solidFill>
            <a:headEnd w="sm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6703969" y="2486604"/>
            <a:ext cx="95250" cy="309494"/>
          </a:xfrm>
          <a:prstGeom prst="straightConnector1">
            <a:avLst/>
          </a:prstGeom>
          <a:ln w="15875">
            <a:solidFill>
              <a:schemeClr val="bg1"/>
            </a:solidFill>
            <a:headEnd w="sm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6352682" y="2941454"/>
            <a:ext cx="118100" cy="163447"/>
          </a:xfrm>
          <a:prstGeom prst="straightConnector1">
            <a:avLst/>
          </a:prstGeom>
          <a:ln w="15875">
            <a:solidFill>
              <a:schemeClr val="bg1"/>
            </a:solidFill>
            <a:headEnd w="sm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72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AFD4-8774-4A2F-B06F-5D4E5B1A0460}" type="slidenum">
              <a:rPr lang="ru-RU" smtClean="0"/>
              <a:t>12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1554" r="882" b="73900"/>
          <a:stretch/>
        </p:blipFill>
        <p:spPr>
          <a:xfrm>
            <a:off x="1439520" y="1081375"/>
            <a:ext cx="6142441" cy="1152585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6793433" y="4446518"/>
            <a:ext cx="27911" cy="150395"/>
          </a:xfrm>
          <a:prstGeom prst="straightConnector1">
            <a:avLst/>
          </a:prstGeom>
          <a:ln w="12700">
            <a:solidFill>
              <a:schemeClr val="bg1"/>
            </a:solidFill>
            <a:headEnd type="none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7722609" y="3177520"/>
            <a:ext cx="27911" cy="150395"/>
          </a:xfrm>
          <a:prstGeom prst="straightConnector1">
            <a:avLst/>
          </a:prstGeom>
          <a:ln w="12700">
            <a:solidFill>
              <a:schemeClr val="bg1"/>
            </a:solidFill>
            <a:headEnd type="none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847974" y="194208"/>
            <a:ext cx="5600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Каизо не колокализуется с </a:t>
            </a:r>
            <a:r>
              <a:rPr lang="en-US" sz="2000" b="1" dirty="0" smtClean="0"/>
              <a:t>BMI</a:t>
            </a:r>
            <a:r>
              <a:rPr lang="ru-RU" sz="2000" b="1" dirty="0"/>
              <a:t>-1</a:t>
            </a:r>
            <a:r>
              <a:rPr lang="en-US" sz="2000" b="1" dirty="0"/>
              <a:t> </a:t>
            </a:r>
            <a:r>
              <a:rPr lang="en-US" sz="2000" b="1" dirty="0" smtClean="0"/>
              <a:t>(</a:t>
            </a:r>
            <a:r>
              <a:rPr lang="ru-RU" sz="2000" b="1" dirty="0" smtClean="0"/>
              <a:t>маркёром </a:t>
            </a:r>
            <a:r>
              <a:rPr lang="en-US" sz="2000" b="1" dirty="0" smtClean="0"/>
              <a:t>As)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439520" y="5979757"/>
            <a:ext cx="1590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WT – </a:t>
            </a:r>
            <a:r>
              <a:rPr lang="ru-RU" sz="1200" b="1" dirty="0" smtClean="0"/>
              <a:t>дикий тип</a:t>
            </a:r>
          </a:p>
          <a:p>
            <a:r>
              <a:rPr lang="en-US" sz="1200" b="1" dirty="0" smtClean="0"/>
              <a:t>KO </a:t>
            </a:r>
            <a:r>
              <a:rPr lang="en-US" sz="1200" b="1" dirty="0"/>
              <a:t>– </a:t>
            </a:r>
            <a:r>
              <a:rPr lang="ru-RU" sz="1200" b="1" dirty="0" smtClean="0"/>
              <a:t>нокаут по </a:t>
            </a:r>
            <a:r>
              <a:rPr lang="ru-RU" sz="1200" b="1" dirty="0" err="1" smtClean="0"/>
              <a:t>Каизо</a:t>
            </a:r>
            <a:endParaRPr lang="ru-RU" sz="1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43079" y="6072089"/>
            <a:ext cx="15860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L</a:t>
            </a:r>
            <a:r>
              <a:rPr lang="en-US" sz="1200" dirty="0"/>
              <a:t> </a:t>
            </a:r>
            <a:r>
              <a:rPr lang="ru-RU" sz="1200" dirty="0"/>
              <a:t> ̶  просвет канальца 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49398" r="882" b="26849"/>
          <a:stretch/>
        </p:blipFill>
        <p:spPr>
          <a:xfrm>
            <a:off x="1439520" y="2233960"/>
            <a:ext cx="6142441" cy="111530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25862" r="882" b="50149"/>
          <a:stretch/>
        </p:blipFill>
        <p:spPr>
          <a:xfrm>
            <a:off x="1439520" y="3339993"/>
            <a:ext cx="6142441" cy="112644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73259" r="882" b="2758"/>
          <a:stretch/>
        </p:blipFill>
        <p:spPr>
          <a:xfrm>
            <a:off x="1439520" y="4462420"/>
            <a:ext cx="6142441" cy="112615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399919" y="770226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BMI-1</a:t>
            </a:r>
            <a:endParaRPr lang="ru-RU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662948" y="790112"/>
            <a:ext cx="77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Каизо</a:t>
            </a:r>
            <a:endParaRPr lang="ru-RU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836117" y="770226"/>
            <a:ext cx="648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DAPI</a:t>
            </a:r>
            <a:endParaRPr lang="ru-RU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083160" y="790112"/>
            <a:ext cx="133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Наложение</a:t>
            </a:r>
            <a:endParaRPr lang="ru-RU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27875" y="202963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WT</a:t>
            </a:r>
            <a:endParaRPr lang="ru-RU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53781" y="4388190"/>
            <a:ext cx="45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KO</a:t>
            </a:r>
            <a:endParaRPr lang="ru-RU" b="1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1375272" y="1139558"/>
            <a:ext cx="0" cy="20989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375272" y="3449474"/>
            <a:ext cx="0" cy="20989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637148" y="1407787"/>
            <a:ext cx="1130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Поперечный</a:t>
            </a:r>
          </a:p>
          <a:p>
            <a:r>
              <a:rPr lang="ru-RU" sz="1200" b="1" dirty="0" smtClean="0"/>
              <a:t> вид канальца</a:t>
            </a:r>
            <a:endParaRPr lang="ru-RU" sz="1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637148" y="2561513"/>
            <a:ext cx="1094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Продольный </a:t>
            </a:r>
          </a:p>
          <a:p>
            <a:r>
              <a:rPr lang="ru-RU" sz="1200" b="1" dirty="0" smtClean="0"/>
              <a:t>вид канальца</a:t>
            </a:r>
            <a:endParaRPr lang="ru-RU" sz="1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637148" y="3587741"/>
            <a:ext cx="1130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Поперечный</a:t>
            </a:r>
          </a:p>
          <a:p>
            <a:r>
              <a:rPr lang="ru-RU" sz="1200" b="1" dirty="0" smtClean="0"/>
              <a:t> вид канальца</a:t>
            </a:r>
            <a:endParaRPr lang="ru-RU" sz="12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7637148" y="4766031"/>
            <a:ext cx="1094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Продольный </a:t>
            </a:r>
          </a:p>
          <a:p>
            <a:r>
              <a:rPr lang="ru-RU" sz="1200" b="1" dirty="0" smtClean="0"/>
              <a:t>вид канальца</a:t>
            </a:r>
            <a:endParaRPr lang="ru-RU" sz="1200" b="1" dirty="0"/>
          </a:p>
        </p:txBody>
      </p:sp>
      <p:cxnSp>
        <p:nvCxnSpPr>
          <p:cNvPr id="43" name="Прямая со стрелкой 42"/>
          <p:cNvCxnSpPr/>
          <p:nvPr/>
        </p:nvCxnSpPr>
        <p:spPr>
          <a:xfrm flipV="1">
            <a:off x="2324217" y="2640946"/>
            <a:ext cx="95250" cy="309494"/>
          </a:xfrm>
          <a:prstGeom prst="straightConnector1">
            <a:avLst/>
          </a:prstGeom>
          <a:ln w="15875">
            <a:solidFill>
              <a:schemeClr val="bg1"/>
            </a:solidFill>
            <a:headEnd w="sm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1603898" y="2477499"/>
            <a:ext cx="118100" cy="163447"/>
          </a:xfrm>
          <a:prstGeom prst="straightConnector1">
            <a:avLst/>
          </a:prstGeom>
          <a:ln w="15875">
            <a:solidFill>
              <a:schemeClr val="bg1"/>
            </a:solidFill>
            <a:headEnd w="sm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6934317" y="2629899"/>
            <a:ext cx="95250" cy="309494"/>
          </a:xfrm>
          <a:prstGeom prst="straightConnector1">
            <a:avLst/>
          </a:prstGeom>
          <a:ln w="15875">
            <a:solidFill>
              <a:schemeClr val="bg1"/>
            </a:solidFill>
            <a:headEnd w="sm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6213998" y="2466452"/>
            <a:ext cx="118100" cy="163447"/>
          </a:xfrm>
          <a:prstGeom prst="straightConnector1">
            <a:avLst/>
          </a:prstGeom>
          <a:ln w="15875">
            <a:solidFill>
              <a:schemeClr val="bg1"/>
            </a:solidFill>
            <a:headEnd w="sm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3834765" y="2629899"/>
            <a:ext cx="95250" cy="309494"/>
          </a:xfrm>
          <a:prstGeom prst="straightConnector1">
            <a:avLst/>
          </a:prstGeom>
          <a:ln w="15875">
            <a:solidFill>
              <a:schemeClr val="bg1"/>
            </a:solidFill>
            <a:headEnd w="sm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3114446" y="2466452"/>
            <a:ext cx="118100" cy="163447"/>
          </a:xfrm>
          <a:prstGeom prst="straightConnector1">
            <a:avLst/>
          </a:prstGeom>
          <a:ln w="15875">
            <a:solidFill>
              <a:schemeClr val="bg1"/>
            </a:solidFill>
            <a:headEnd w="sm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3232546" y="3818573"/>
            <a:ext cx="214998" cy="154748"/>
          </a:xfrm>
          <a:prstGeom prst="straightConnector1">
            <a:avLst/>
          </a:prstGeom>
          <a:ln w="15875">
            <a:solidFill>
              <a:schemeClr val="bg1"/>
            </a:solidFill>
            <a:headEnd w="sm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4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1227" y="6413501"/>
            <a:ext cx="2057400" cy="365125"/>
          </a:xfrm>
        </p:spPr>
        <p:txBody>
          <a:bodyPr/>
          <a:lstStyle/>
          <a:p>
            <a:fld id="{AE4AAFD4-8774-4A2F-B06F-5D4E5B1A0460}" type="slidenum">
              <a:rPr lang="ru-RU" smtClean="0"/>
              <a:t>13</a:t>
            </a:fld>
            <a:endParaRPr lang="ru-RU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94258" y="659989"/>
            <a:ext cx="7272669" cy="3924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36947" algn="ctr" defTabSz="685800"/>
            <a:r>
              <a:rPr lang="ru-RU" altLang="ru-RU" sz="2100" b="1" dirty="0" err="1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Каизо</a:t>
            </a:r>
            <a:r>
              <a:rPr lang="ru-RU" altLang="ru-RU" sz="21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является маркёрам ССК </a:t>
            </a:r>
            <a:r>
              <a:rPr lang="ru-RU" altLang="ru-RU" sz="21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типа </a:t>
            </a:r>
            <a:r>
              <a:rPr lang="ru-RU" altLang="ru-RU" sz="2100" b="1" dirty="0" err="1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Аpr</a:t>
            </a:r>
            <a:r>
              <a:rPr lang="ru-RU" altLang="ru-RU" sz="21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sz="2100" b="1" dirty="0" err="1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Аal</a:t>
            </a:r>
            <a:endParaRPr lang="ru-RU" altLang="ru-RU" sz="2100" dirty="0"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551" y="2119312"/>
            <a:ext cx="2460028" cy="206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авая фигурная скобка 3"/>
          <p:cNvSpPr/>
          <p:nvPr/>
        </p:nvSpPr>
        <p:spPr>
          <a:xfrm>
            <a:off x="4926254" y="2236341"/>
            <a:ext cx="121919" cy="504825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498579" y="2303016"/>
            <a:ext cx="2675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BMI-1 </a:t>
            </a:r>
            <a:r>
              <a:rPr lang="en-US" sz="1200" b="1" i="1" dirty="0" smtClean="0"/>
              <a:t>(Komai et al. 2014, Sci. Rep. )</a:t>
            </a:r>
            <a:endParaRPr lang="ru-RU" sz="1200" b="1" i="1" dirty="0"/>
          </a:p>
        </p:txBody>
      </p:sp>
      <p:sp>
        <p:nvSpPr>
          <p:cNvPr id="8" name="Левая фигурная скобка 7"/>
          <p:cNvSpPr/>
          <p:nvPr/>
        </p:nvSpPr>
        <p:spPr>
          <a:xfrm>
            <a:off x="2924098" y="2119312"/>
            <a:ext cx="114453" cy="1955354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300871" y="2912322"/>
            <a:ext cx="1451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PLZF, PCNA</a:t>
            </a: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5676823" y="2998341"/>
            <a:ext cx="142875" cy="1000125"/>
          </a:xfrm>
          <a:prstGeom prst="righ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964027" y="3281655"/>
            <a:ext cx="77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Каизо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829" y="3236620"/>
            <a:ext cx="2817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(Chapman</a:t>
            </a:r>
            <a:r>
              <a:rPr lang="ru-RU" sz="1200" b="1" i="1" dirty="0"/>
              <a:t>, </a:t>
            </a:r>
            <a:r>
              <a:rPr lang="en-US" sz="1200" b="1" i="1" dirty="0"/>
              <a:t>et al. 1994, Int. J. Dev. </a:t>
            </a:r>
            <a:r>
              <a:rPr lang="en-US" sz="1200" b="1" i="1" dirty="0" smtClean="0"/>
              <a:t>Biol.</a:t>
            </a:r>
            <a:r>
              <a:rPr lang="ru-RU" sz="1200" b="1" i="1" dirty="0" smtClean="0"/>
              <a:t>;</a:t>
            </a:r>
          </a:p>
          <a:p>
            <a:r>
              <a:rPr lang="en-US" sz="1200" b="1" i="1" dirty="0" err="1" smtClean="0"/>
              <a:t>Buaas</a:t>
            </a:r>
            <a:r>
              <a:rPr lang="ru-RU" sz="1200" b="1" i="1" dirty="0" smtClean="0"/>
              <a:t> </a:t>
            </a:r>
            <a:r>
              <a:rPr lang="en-US" sz="1200" b="1" i="1" dirty="0" smtClean="0"/>
              <a:t> et al., 2004, Nat</a:t>
            </a:r>
            <a:r>
              <a:rPr lang="en-US" sz="1200" b="1" i="1" dirty="0"/>
              <a:t>. Genet. </a:t>
            </a:r>
            <a:r>
              <a:rPr lang="en-US" sz="1200" b="1" i="1" dirty="0" smtClean="0"/>
              <a:t>)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08343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44993" y="6465455"/>
            <a:ext cx="2057400" cy="365125"/>
          </a:xfrm>
        </p:spPr>
        <p:txBody>
          <a:bodyPr/>
          <a:lstStyle/>
          <a:p>
            <a:fld id="{AE4AAFD4-8774-4A2F-B06F-5D4E5B1A0460}" type="slidenum">
              <a:rPr lang="ru-RU" smtClean="0"/>
              <a:t>14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77" y="1460534"/>
            <a:ext cx="5475940" cy="37450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77696" y="3650333"/>
            <a:ext cx="2302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ea typeface="Times New Roman" panose="02020603050405020304" pitchFamily="18" charset="0"/>
              </a:rPr>
              <a:t>МРТ </a:t>
            </a:r>
            <a:r>
              <a:rPr lang="ru-RU" sz="1200" b="1" dirty="0">
                <a:ea typeface="Times New Roman" panose="02020603050405020304" pitchFamily="18" charset="0"/>
              </a:rPr>
              <a:t>боковых желудочков</a:t>
            </a:r>
          </a:p>
          <a:p>
            <a:pPr algn="ctr"/>
            <a:r>
              <a:rPr lang="ru-RU" sz="1200" b="1" dirty="0">
                <a:ea typeface="Times New Roman" panose="02020603050405020304" pitchFamily="18" charset="0"/>
              </a:rPr>
              <a:t> </a:t>
            </a:r>
            <a:r>
              <a:rPr lang="ru-RU" sz="1200" b="1" dirty="0" smtClean="0">
                <a:ea typeface="Times New Roman" panose="02020603050405020304" pitchFamily="18" charset="0"/>
              </a:rPr>
              <a:t>мозга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53972" y="297529"/>
            <a:ext cx="3262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ea typeface="Times New Roman" panose="02020603050405020304" pitchFamily="18" charset="0"/>
              </a:rPr>
              <a:t>Ядерная локализация </a:t>
            </a:r>
            <a:r>
              <a:rPr lang="ru-RU" b="1" dirty="0">
                <a:ea typeface="Times New Roman" panose="02020603050405020304" pitchFamily="18" charset="0"/>
              </a:rPr>
              <a:t>Каизо в </a:t>
            </a:r>
            <a:endParaRPr lang="ru-RU" b="1" dirty="0" smtClean="0">
              <a:ea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ea typeface="Times New Roman" panose="02020603050405020304" pitchFamily="18" charset="0"/>
              </a:rPr>
              <a:t>центральной </a:t>
            </a:r>
            <a:r>
              <a:rPr lang="ru-RU" b="1" dirty="0">
                <a:ea typeface="Times New Roman" panose="02020603050405020304" pitchFamily="18" charset="0"/>
              </a:rPr>
              <a:t>нервной системе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5888021" y="3302284"/>
            <a:ext cx="629979" cy="271130"/>
          </a:xfrm>
          <a:prstGeom prst="straightConnector1">
            <a:avLst/>
          </a:prstGeom>
          <a:ln w="25400">
            <a:solidFill>
              <a:schemeClr val="bg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5962448" y="4851536"/>
            <a:ext cx="629979" cy="271130"/>
          </a:xfrm>
          <a:prstGeom prst="straightConnector1">
            <a:avLst/>
          </a:prstGeom>
          <a:ln w="25400">
            <a:solidFill>
              <a:schemeClr val="bg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60673" y="6154304"/>
            <a:ext cx="1961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WT – </a:t>
            </a:r>
            <a:r>
              <a:rPr lang="ru-RU" sz="1200" b="1" dirty="0" smtClean="0"/>
              <a:t>дикий тип</a:t>
            </a:r>
            <a:r>
              <a:rPr lang="en-US" sz="1200" b="1" dirty="0" smtClean="0"/>
              <a:t> (n=8)</a:t>
            </a:r>
            <a:endParaRPr lang="ru-RU" sz="1200" b="1" dirty="0" smtClean="0"/>
          </a:p>
          <a:p>
            <a:r>
              <a:rPr lang="en-US" sz="1200" b="1" dirty="0" smtClean="0"/>
              <a:t>KO </a:t>
            </a:r>
            <a:r>
              <a:rPr lang="en-US" sz="1200" b="1" dirty="0"/>
              <a:t>– </a:t>
            </a:r>
            <a:r>
              <a:rPr lang="ru-RU" sz="1200" b="1" dirty="0" smtClean="0"/>
              <a:t>нокаут по </a:t>
            </a:r>
            <a:r>
              <a:rPr lang="ru-RU" sz="1200" b="1" dirty="0" err="1" smtClean="0"/>
              <a:t>Каизо</a:t>
            </a:r>
            <a:r>
              <a:rPr lang="en-US" sz="1200" b="1" dirty="0"/>
              <a:t> (n=8</a:t>
            </a:r>
            <a:r>
              <a:rPr lang="en-US" sz="1200" b="1" dirty="0" smtClean="0"/>
              <a:t>)</a:t>
            </a:r>
            <a:endParaRPr lang="ru-RU" sz="1200" b="1" dirty="0"/>
          </a:p>
        </p:txBody>
      </p:sp>
      <p:pic>
        <p:nvPicPr>
          <p:cNvPr id="13" name="Рисунок 12" descr="D:\Лера\Диссертация\Диссер Лера\Текст\Результаты правки\Картинки\Неналоженные\Мозг\МРТсо стрелками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102" y="1536734"/>
            <a:ext cx="1830380" cy="21135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Прямая со стрелкой 13"/>
          <p:cNvCxnSpPr/>
          <p:nvPr/>
        </p:nvCxnSpPr>
        <p:spPr>
          <a:xfrm>
            <a:off x="1112968" y="3564635"/>
            <a:ext cx="241368" cy="179326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824078" y="3444815"/>
            <a:ext cx="358594" cy="163035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820836" y="1549340"/>
            <a:ext cx="257174" cy="326071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855794" y="2493394"/>
            <a:ext cx="257174" cy="326071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112968" y="4517205"/>
            <a:ext cx="241368" cy="179326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824078" y="4397385"/>
            <a:ext cx="358594" cy="163035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367904" y="3848781"/>
            <a:ext cx="347877" cy="0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367904" y="4811918"/>
            <a:ext cx="347877" cy="0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1643" y="5393870"/>
            <a:ext cx="2742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Epl</a:t>
            </a:r>
            <a:r>
              <a:rPr lang="en-US" sz="1200" b="1" dirty="0"/>
              <a:t> </a:t>
            </a:r>
            <a:r>
              <a:rPr lang="ru-RU" sz="1200" b="1" dirty="0"/>
              <a:t> ̶  </a:t>
            </a:r>
            <a:r>
              <a:rPr lang="ru-RU" sz="1200" dirty="0"/>
              <a:t>внешний </a:t>
            </a:r>
            <a:r>
              <a:rPr lang="ru-RU" sz="1200" dirty="0" err="1"/>
              <a:t>плексиформный</a:t>
            </a:r>
            <a:r>
              <a:rPr lang="ru-RU" sz="1200" dirty="0"/>
              <a:t> </a:t>
            </a:r>
            <a:r>
              <a:rPr lang="ru-RU" sz="1200" dirty="0" smtClean="0"/>
              <a:t>слой</a:t>
            </a:r>
          </a:p>
          <a:p>
            <a:r>
              <a:rPr lang="en-US" sz="1200" b="1" dirty="0" err="1" smtClean="0"/>
              <a:t>Mi</a:t>
            </a:r>
            <a:r>
              <a:rPr lang="en-US" sz="1200" b="1" dirty="0" smtClean="0"/>
              <a:t> </a:t>
            </a:r>
            <a:r>
              <a:rPr lang="ru-RU" sz="1200" b="1" dirty="0" smtClean="0"/>
              <a:t> </a:t>
            </a:r>
            <a:r>
              <a:rPr lang="ru-RU" sz="1200" b="1" dirty="0"/>
              <a:t>̶  </a:t>
            </a:r>
            <a:r>
              <a:rPr lang="ru-RU" sz="1200" dirty="0"/>
              <a:t>слой митральных </a:t>
            </a:r>
            <a:r>
              <a:rPr lang="ru-RU" sz="1200" dirty="0" smtClean="0"/>
              <a:t>клеток</a:t>
            </a:r>
          </a:p>
          <a:p>
            <a:r>
              <a:rPr lang="en-US" sz="1200" b="1" dirty="0" err="1" smtClean="0"/>
              <a:t>Gl</a:t>
            </a:r>
            <a:r>
              <a:rPr lang="en-US" sz="1200" b="1" dirty="0" smtClean="0"/>
              <a:t> </a:t>
            </a:r>
            <a:r>
              <a:rPr lang="ru-RU" sz="1200" b="1" dirty="0" smtClean="0"/>
              <a:t> </a:t>
            </a:r>
            <a:r>
              <a:rPr lang="ru-RU" sz="1200" b="1" dirty="0"/>
              <a:t>̶  </a:t>
            </a:r>
            <a:r>
              <a:rPr lang="ru-RU" sz="1200" dirty="0" err="1"/>
              <a:t>гломерулярный</a:t>
            </a:r>
            <a:r>
              <a:rPr lang="ru-RU" sz="1200" dirty="0"/>
              <a:t> </a:t>
            </a:r>
            <a:r>
              <a:rPr lang="ru-RU" sz="1200" dirty="0" smtClean="0"/>
              <a:t>слой</a:t>
            </a:r>
          </a:p>
          <a:p>
            <a:r>
              <a:rPr lang="en-US" sz="1200" b="1" dirty="0" smtClean="0"/>
              <a:t>Gr </a:t>
            </a:r>
            <a:r>
              <a:rPr lang="ru-RU" sz="1200" b="1" dirty="0" smtClean="0"/>
              <a:t> </a:t>
            </a:r>
            <a:r>
              <a:rPr lang="ru-RU" sz="1200" b="1" dirty="0"/>
              <a:t>̶ </a:t>
            </a:r>
            <a:r>
              <a:rPr lang="ru-RU" sz="1200" dirty="0"/>
              <a:t>зернистый </a:t>
            </a:r>
            <a:r>
              <a:rPr lang="ru-RU" sz="1200" dirty="0" smtClean="0"/>
              <a:t>слой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51069" y="5381985"/>
            <a:ext cx="20597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Pyr</a:t>
            </a:r>
            <a:r>
              <a:rPr lang="ru-RU" sz="1200" b="1" dirty="0"/>
              <a:t> - </a:t>
            </a:r>
            <a:r>
              <a:rPr lang="ru-RU" sz="1200" dirty="0" err="1"/>
              <a:t>пиромидальный</a:t>
            </a:r>
            <a:r>
              <a:rPr lang="ru-RU" sz="1200" dirty="0"/>
              <a:t> </a:t>
            </a:r>
            <a:r>
              <a:rPr lang="ru-RU" sz="1200" dirty="0" smtClean="0"/>
              <a:t>слой </a:t>
            </a:r>
            <a:endParaRPr lang="ru-RU" sz="1200" dirty="0"/>
          </a:p>
          <a:p>
            <a:r>
              <a:rPr lang="en-US" sz="1200" b="1" dirty="0"/>
              <a:t>PC </a:t>
            </a:r>
            <a:r>
              <a:rPr lang="ru-RU" sz="1200" b="1" dirty="0"/>
              <a:t> ̶  </a:t>
            </a:r>
            <a:r>
              <a:rPr lang="ru-RU" sz="1200" dirty="0"/>
              <a:t>клетки </a:t>
            </a:r>
            <a:r>
              <a:rPr lang="ru-RU" sz="1200" dirty="0" err="1" smtClean="0"/>
              <a:t>Пуркинье</a:t>
            </a:r>
            <a:endParaRPr lang="ru-RU" sz="1200" dirty="0"/>
          </a:p>
          <a:p>
            <a:r>
              <a:rPr lang="en-US" sz="1200" b="1" dirty="0"/>
              <a:t>ML </a:t>
            </a:r>
            <a:r>
              <a:rPr lang="ru-RU" sz="1200" b="1" dirty="0"/>
              <a:t> ̶  </a:t>
            </a:r>
            <a:r>
              <a:rPr lang="ru-RU" sz="1200" dirty="0"/>
              <a:t>молекулярный </a:t>
            </a:r>
            <a:r>
              <a:rPr lang="ru-RU" sz="1200" dirty="0" smtClean="0"/>
              <a:t>слой</a:t>
            </a:r>
            <a:endParaRPr lang="ru-RU" sz="1200" dirty="0"/>
          </a:p>
          <a:p>
            <a:r>
              <a:rPr lang="en-US" sz="1200" b="1" dirty="0"/>
              <a:t>WM </a:t>
            </a:r>
            <a:r>
              <a:rPr lang="ru-RU" sz="1200" b="1" dirty="0"/>
              <a:t> ̶  </a:t>
            </a:r>
            <a:r>
              <a:rPr lang="ru-RU" sz="1200" dirty="0"/>
              <a:t>белое </a:t>
            </a:r>
            <a:r>
              <a:rPr lang="ru-RU" sz="1200" dirty="0" smtClean="0"/>
              <a:t>вещество</a:t>
            </a:r>
            <a:endParaRPr lang="ru-RU" sz="1200" dirty="0"/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447328" y="5877306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*** </a:t>
            </a:r>
            <a:r>
              <a:rPr lang="en-GB" sz="1200" b="1" dirty="0" smtClean="0"/>
              <a:t>p</a:t>
            </a:r>
            <a:r>
              <a:rPr lang="ru-RU" sz="1200" b="1" dirty="0" smtClean="0"/>
              <a:t>&lt;0.0001</a:t>
            </a:r>
            <a:endParaRPr lang="ru-RU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19150" y="118000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WT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76450" y="1180008"/>
            <a:ext cx="45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KO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662890" y="118000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WT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867769" y="1180008"/>
            <a:ext cx="45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KO</a:t>
            </a:r>
            <a:endParaRPr lang="ru-RU" b="1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2141236" y="1701739"/>
            <a:ext cx="257174" cy="326071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2176194" y="2645793"/>
            <a:ext cx="257174" cy="326071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200119" y="3670786"/>
            <a:ext cx="241368" cy="179326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1911229" y="3550966"/>
            <a:ext cx="358594" cy="163035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200119" y="4623356"/>
            <a:ext cx="241368" cy="179326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1911229" y="4503536"/>
            <a:ext cx="358594" cy="163035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420048" y="3850112"/>
            <a:ext cx="347877" cy="0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420048" y="4813249"/>
            <a:ext cx="347877" cy="0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D:\Лера\Диссертация\Диссер Лера\Текст\Доклад!!!\Доп презентации\ГРАФИК МР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735" y="4058884"/>
            <a:ext cx="2597122" cy="155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6970068" y="5471689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WT</a:t>
            </a:r>
            <a:endParaRPr lang="ru-RU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882488" y="5461066"/>
            <a:ext cx="45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KO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808236" y="4615367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***</a:t>
            </a:r>
          </a:p>
        </p:txBody>
      </p:sp>
      <p:sp>
        <p:nvSpPr>
          <p:cNvPr id="40" name="TextBox 39"/>
          <p:cNvSpPr txBox="1"/>
          <p:nvPr/>
        </p:nvSpPr>
        <p:spPr>
          <a:xfrm rot="16200000">
            <a:off x="5386022" y="4579870"/>
            <a:ext cx="1335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О</a:t>
            </a:r>
            <a:r>
              <a:rPr lang="ru-RU" sz="1200" b="1" dirty="0" smtClean="0"/>
              <a:t>бъём </a:t>
            </a:r>
            <a:r>
              <a:rPr lang="ru-RU" sz="1200" b="1" dirty="0"/>
              <a:t>боковых </a:t>
            </a:r>
            <a:endParaRPr lang="ru-RU" sz="1200" b="1" dirty="0" smtClean="0"/>
          </a:p>
          <a:p>
            <a:r>
              <a:rPr lang="ru-RU" sz="1200" b="1" dirty="0" smtClean="0"/>
              <a:t>желудочков, </a:t>
            </a:r>
            <a:r>
              <a:rPr lang="ru-RU" sz="1200" b="1" dirty="0" err="1" smtClean="0"/>
              <a:t>мкл</a:t>
            </a:r>
            <a:endParaRPr lang="ru-RU" sz="1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012336" y="297527"/>
            <a:ext cx="2811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Уменьшение объёма </a:t>
            </a:r>
          </a:p>
          <a:p>
            <a:pPr algn="ctr"/>
            <a:r>
              <a:rPr lang="ru-RU" b="1" dirty="0" smtClean="0"/>
              <a:t>боковых желудочков у КО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0757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D:\Лера\Диссертация\Диссер Лера\Текст\Результаты правки\Картинки\Неналоженные\Мозг\Крестоообр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9" t="66134" b="4292"/>
          <a:stretch/>
        </p:blipFill>
        <p:spPr bwMode="auto">
          <a:xfrm>
            <a:off x="6874319" y="4982780"/>
            <a:ext cx="1774382" cy="11036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434045" y="946869"/>
            <a:ext cx="16497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>
                <a:ea typeface="Times New Roman" panose="02020603050405020304" pitchFamily="18" charset="0"/>
              </a:rPr>
              <a:t>«Открытое поле»</a:t>
            </a:r>
            <a:endParaRPr lang="ru-RU" sz="15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02226" y="946869"/>
            <a:ext cx="288252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«Приподнятый </a:t>
            </a:r>
            <a:r>
              <a:rPr lang="ru-RU" sz="15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крестообразный</a:t>
            </a:r>
          </a:p>
          <a:p>
            <a:pPr algn="ctr"/>
            <a:r>
              <a:rPr lang="ru-RU" sz="15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лабиринт»</a:t>
            </a:r>
            <a:endParaRPr lang="ru-RU" sz="15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952625" y="6399341"/>
            <a:ext cx="2057400" cy="365125"/>
          </a:xfrm>
        </p:spPr>
        <p:txBody>
          <a:bodyPr/>
          <a:lstStyle/>
          <a:p>
            <a:fld id="{AE4AAFD4-8774-4A2F-B06F-5D4E5B1A0460}" type="slidenum">
              <a:rPr lang="ru-RU" smtClean="0"/>
              <a:t>15</a:t>
            </a:fld>
            <a:endParaRPr lang="ru-RU"/>
          </a:p>
        </p:txBody>
      </p:sp>
      <p:pic>
        <p:nvPicPr>
          <p:cNvPr id="11" name="Picture 4" descr="IMG_135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5" t="15908" r="14307" b="6107"/>
          <a:stretch/>
        </p:blipFill>
        <p:spPr bwMode="auto">
          <a:xfrm>
            <a:off x="1791465" y="1365757"/>
            <a:ext cx="934905" cy="101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i_plus_maze_mice_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592" y="1500867"/>
            <a:ext cx="1367787" cy="109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D:\Лера\Диссертация\Диссер Лера\Текст\Результаты правки\Картинки\Неналоженные\Мозг\Открытое поле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4" b="3951"/>
          <a:stretch/>
        </p:blipFill>
        <p:spPr bwMode="auto">
          <a:xfrm>
            <a:off x="1028560" y="2686330"/>
            <a:ext cx="1914666" cy="3400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D:\Лера\Диссертация\Диссер Лера\Текст\Автореферат\Картинки\Мозг\Укороч крестоообр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6" b="4901"/>
          <a:stretch/>
        </p:blipFill>
        <p:spPr bwMode="auto">
          <a:xfrm>
            <a:off x="4693100" y="2809279"/>
            <a:ext cx="1774375" cy="327719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1066800" y="113473"/>
            <a:ext cx="6823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Увеличение двигательной и исследовательской активности</a:t>
            </a:r>
          </a:p>
          <a:p>
            <a:pPr algn="ctr"/>
            <a:r>
              <a:rPr lang="ru-RU" sz="2000" b="1" dirty="0" smtClean="0"/>
              <a:t> </a:t>
            </a:r>
            <a:r>
              <a:rPr lang="ru-RU" sz="2000" b="1" dirty="0"/>
              <a:t>мышей с нокаутом гена </a:t>
            </a:r>
            <a:r>
              <a:rPr lang="ru-RU" sz="2000" b="1" i="1" dirty="0" smtClean="0"/>
              <a:t>Каизо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303466" y="2979362"/>
            <a:ext cx="109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Пройденный </a:t>
            </a:r>
          </a:p>
          <a:p>
            <a:pPr algn="ctr"/>
            <a:r>
              <a:rPr lang="ru-RU" sz="1200" b="1" dirty="0" smtClean="0"/>
              <a:t>путь, см</a:t>
            </a:r>
            <a:endParaRPr lang="ru-RU" sz="1200" b="1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283221" y="4032010"/>
            <a:ext cx="1131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Число </a:t>
            </a:r>
          </a:p>
          <a:p>
            <a:pPr algn="ctr"/>
            <a:r>
              <a:rPr lang="ru-RU" sz="1200" b="1" dirty="0" smtClean="0"/>
              <a:t>вертикальных</a:t>
            </a:r>
          </a:p>
          <a:p>
            <a:pPr algn="ctr"/>
            <a:r>
              <a:rPr lang="ru-RU" sz="1200" b="1" dirty="0" smtClean="0"/>
              <a:t> стоек</a:t>
            </a:r>
            <a:endParaRPr lang="ru-RU" sz="1200" b="1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431706" y="5257188"/>
            <a:ext cx="837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Время в </a:t>
            </a:r>
          </a:p>
          <a:p>
            <a:r>
              <a:rPr lang="ru-RU" sz="1200" b="1" dirty="0" smtClean="0"/>
              <a:t>центре, %</a:t>
            </a:r>
            <a:endParaRPr lang="ru-RU" sz="1200" b="1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3869274" y="4129378"/>
            <a:ext cx="1253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Количество </a:t>
            </a:r>
          </a:p>
          <a:p>
            <a:pPr algn="ctr"/>
            <a:r>
              <a:rPr lang="ru-RU" sz="1200" b="1" dirty="0" smtClean="0"/>
              <a:t>заходов в центр</a:t>
            </a:r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3948747" y="3026559"/>
            <a:ext cx="109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Пройденный </a:t>
            </a:r>
          </a:p>
          <a:p>
            <a:pPr algn="ctr"/>
            <a:r>
              <a:rPr lang="ru-RU" sz="1200" b="1" dirty="0" smtClean="0"/>
              <a:t>путь, см</a:t>
            </a:r>
            <a:endParaRPr lang="ru-RU" sz="1200" b="1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4076986" y="5301142"/>
            <a:ext cx="837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Время в </a:t>
            </a:r>
          </a:p>
          <a:p>
            <a:r>
              <a:rPr lang="ru-RU" sz="1200" b="1" dirty="0" smtClean="0"/>
              <a:t>центре, %</a:t>
            </a:r>
            <a:endParaRPr lang="ru-RU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87337" y="5956549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WT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58918" y="5950679"/>
            <a:ext cx="45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KO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200303" y="5936349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WT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000713" y="5936218"/>
            <a:ext cx="45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KO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695842" y="6353175"/>
            <a:ext cx="9957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/>
              <a:t>***p &lt; 0.001</a:t>
            </a:r>
            <a:endParaRPr lang="en-US" sz="12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047176" y="6303316"/>
            <a:ext cx="8467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/>
              <a:t>**p&lt;0.01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52551" y="6349483"/>
            <a:ext cx="2039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WT – </a:t>
            </a:r>
            <a:r>
              <a:rPr lang="ru-RU" sz="1200" b="1" dirty="0" smtClean="0"/>
              <a:t>дикий тип</a:t>
            </a:r>
            <a:r>
              <a:rPr lang="en-US" sz="1200" b="1" dirty="0" smtClean="0"/>
              <a:t> </a:t>
            </a:r>
            <a:r>
              <a:rPr lang="ru-RU" sz="1200" b="1" dirty="0" smtClean="0"/>
              <a:t>(</a:t>
            </a:r>
            <a:r>
              <a:rPr lang="en-US" sz="1200" b="1" dirty="0"/>
              <a:t>n</a:t>
            </a:r>
            <a:r>
              <a:rPr lang="ru-RU" sz="1200" b="1" dirty="0"/>
              <a:t>=15)</a:t>
            </a:r>
            <a:endParaRPr lang="en-US" sz="1200" b="1" dirty="0"/>
          </a:p>
          <a:p>
            <a:r>
              <a:rPr lang="en-US" sz="1200" b="1" dirty="0" smtClean="0"/>
              <a:t>KO </a:t>
            </a:r>
            <a:r>
              <a:rPr lang="en-US" sz="1200" b="1" dirty="0"/>
              <a:t>– </a:t>
            </a:r>
            <a:r>
              <a:rPr lang="ru-RU" sz="1200" b="1" dirty="0" smtClean="0"/>
              <a:t>нокаут по </a:t>
            </a:r>
            <a:r>
              <a:rPr lang="ru-RU" sz="1200" b="1" dirty="0" err="1" smtClean="0"/>
              <a:t>Каизо</a:t>
            </a:r>
            <a:r>
              <a:rPr lang="en-US" sz="1200" b="1" dirty="0" smtClean="0"/>
              <a:t> </a:t>
            </a:r>
            <a:r>
              <a:rPr lang="ru-RU" sz="1200" b="1" dirty="0"/>
              <a:t>(</a:t>
            </a:r>
            <a:r>
              <a:rPr lang="en-US" sz="1200" b="1" dirty="0"/>
              <a:t>n</a:t>
            </a:r>
            <a:r>
              <a:rPr lang="ru-RU" sz="1200" b="1" dirty="0"/>
              <a:t>=10</a:t>
            </a:r>
            <a:r>
              <a:rPr lang="ru-RU" sz="1200" b="1" dirty="0" smtClean="0"/>
              <a:t>)</a:t>
            </a:r>
            <a:endParaRPr lang="ru-RU" sz="1200" b="1" dirty="0"/>
          </a:p>
        </p:txBody>
      </p:sp>
      <p:pic>
        <p:nvPicPr>
          <p:cNvPr id="27" name="Рисунок 26" descr="D:\Лера\Диссертация\Диссер Лера\Текст\Результаты правки\Картинки\Неналоженные\Мозг\Крестоообр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3" t="37331" b="32740"/>
          <a:stretch/>
        </p:blipFill>
        <p:spPr bwMode="auto">
          <a:xfrm>
            <a:off x="6879589" y="3150768"/>
            <a:ext cx="1769112" cy="111697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/>
          <p:cNvSpPr txBox="1"/>
          <p:nvPr/>
        </p:nvSpPr>
        <p:spPr>
          <a:xfrm rot="16200000">
            <a:off x="5943403" y="5205029"/>
            <a:ext cx="1410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Время в открытых</a:t>
            </a:r>
          </a:p>
          <a:p>
            <a:r>
              <a:rPr lang="ru-RU" sz="1200" b="1" dirty="0" smtClean="0"/>
              <a:t> рукавах, сек</a:t>
            </a:r>
            <a:endParaRPr lang="ru-RU" sz="1200" b="1" dirty="0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5883759" y="3478420"/>
            <a:ext cx="1519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Количество заходов</a:t>
            </a:r>
          </a:p>
          <a:p>
            <a:r>
              <a:rPr lang="ru-RU" sz="1200" b="1" dirty="0" smtClean="0"/>
              <a:t>В открытые рукава</a:t>
            </a:r>
            <a:endParaRPr lang="ru-RU" sz="1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027885" y="5970663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WT</a:t>
            </a:r>
            <a:endParaRPr lang="ru-R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799466" y="5964793"/>
            <a:ext cx="45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KO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6336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AFD4-8774-4A2F-B06F-5D4E5B1A0460}" type="slidenum">
              <a:rPr lang="ru-RU" smtClean="0"/>
              <a:t>16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92626" y="1307196"/>
            <a:ext cx="268176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5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«Принудительное плавание» </a:t>
            </a:r>
            <a:endParaRPr lang="ru-RU" sz="15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6" t="20317" r="19690" b="27167"/>
          <a:stretch/>
        </p:blipFill>
        <p:spPr>
          <a:xfrm rot="5400000">
            <a:off x="977696" y="2066646"/>
            <a:ext cx="2406123" cy="2635279"/>
          </a:xfrm>
          <a:prstGeom prst="rect">
            <a:avLst/>
          </a:prstGeom>
        </p:spPr>
      </p:pic>
      <p:pic>
        <p:nvPicPr>
          <p:cNvPr id="5" name="Рисунок 4" descr="D:\Лера\Диссертация\Диссер Лера\Текст\Автореферат\Картинки\Мозг\Принуд плавание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9" y="2114549"/>
            <a:ext cx="3241341" cy="28670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898197" y="128616"/>
            <a:ext cx="5588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Отсутствие </a:t>
            </a:r>
            <a:r>
              <a:rPr lang="ru-RU" sz="2000" b="1" dirty="0" err="1" smtClean="0"/>
              <a:t>депрессивноподобного</a:t>
            </a:r>
            <a:r>
              <a:rPr lang="ru-RU" sz="2000" b="1" dirty="0" smtClean="0"/>
              <a:t> поведения у </a:t>
            </a:r>
          </a:p>
          <a:p>
            <a:pPr algn="ctr"/>
            <a:r>
              <a:rPr lang="ru-RU" sz="2000" b="1" dirty="0" smtClean="0"/>
              <a:t>мышей </a:t>
            </a:r>
            <a:r>
              <a:rPr lang="ru-RU" sz="2000" b="1" dirty="0"/>
              <a:t>с нокаутом гена </a:t>
            </a:r>
            <a:r>
              <a:rPr lang="ru-RU" sz="2000" b="1" i="1" dirty="0" smtClean="0"/>
              <a:t>Каизо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86299" y="5173613"/>
            <a:ext cx="9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***p&lt;0.001</a:t>
            </a:r>
            <a:endParaRPr lang="ru-RU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60862" y="4836980"/>
            <a:ext cx="2039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WT – </a:t>
            </a:r>
            <a:r>
              <a:rPr lang="ru-RU" sz="1200" b="1" dirty="0" smtClean="0"/>
              <a:t>дикий тип</a:t>
            </a:r>
            <a:r>
              <a:rPr lang="en-US" sz="1200" b="1" dirty="0" smtClean="0"/>
              <a:t> </a:t>
            </a:r>
            <a:r>
              <a:rPr lang="ru-RU" sz="1200" b="1" dirty="0" smtClean="0"/>
              <a:t>(</a:t>
            </a:r>
            <a:r>
              <a:rPr lang="en-US" sz="1200" b="1" dirty="0"/>
              <a:t>n</a:t>
            </a:r>
            <a:r>
              <a:rPr lang="ru-RU" sz="1200" b="1" dirty="0"/>
              <a:t>=15)</a:t>
            </a:r>
            <a:endParaRPr lang="en-US" sz="1200" b="1" dirty="0"/>
          </a:p>
          <a:p>
            <a:r>
              <a:rPr lang="en-US" sz="1200" b="1" dirty="0" smtClean="0"/>
              <a:t>KO </a:t>
            </a:r>
            <a:r>
              <a:rPr lang="en-US" sz="1200" b="1" dirty="0"/>
              <a:t>– </a:t>
            </a:r>
            <a:r>
              <a:rPr lang="ru-RU" sz="1200" b="1" dirty="0" smtClean="0"/>
              <a:t>нокаут по </a:t>
            </a:r>
            <a:r>
              <a:rPr lang="ru-RU" sz="1200" b="1" dirty="0" err="1" smtClean="0"/>
              <a:t>Каизо</a:t>
            </a:r>
            <a:r>
              <a:rPr lang="en-US" sz="1200" b="1" dirty="0" smtClean="0"/>
              <a:t> </a:t>
            </a:r>
            <a:r>
              <a:rPr lang="ru-RU" sz="1200" b="1" dirty="0"/>
              <a:t>(</a:t>
            </a:r>
            <a:r>
              <a:rPr lang="en-US" sz="1200" b="1" dirty="0"/>
              <a:t>n</a:t>
            </a:r>
            <a:r>
              <a:rPr lang="ru-RU" sz="1200" b="1" dirty="0"/>
              <a:t>=10</a:t>
            </a:r>
            <a:r>
              <a:rPr lang="ru-RU" sz="1200" b="1" dirty="0" smtClean="0"/>
              <a:t>)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73699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9364" y="6408577"/>
            <a:ext cx="2057400" cy="365125"/>
          </a:xfrm>
        </p:spPr>
        <p:txBody>
          <a:bodyPr/>
          <a:lstStyle/>
          <a:p>
            <a:fld id="{AE4AAFD4-8774-4A2F-B06F-5D4E5B1A0460}" type="slidenum">
              <a:rPr lang="ru-RU" smtClean="0"/>
              <a:t>17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87425" y="67359"/>
            <a:ext cx="7599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Увеличение амплитуды реакции рефлекторного вздрагивания </a:t>
            </a:r>
          </a:p>
          <a:p>
            <a:pPr algn="ctr"/>
            <a:r>
              <a:rPr lang="ru-RU" sz="2000" b="1" dirty="0" smtClean="0"/>
              <a:t>и её </a:t>
            </a:r>
            <a:r>
              <a:rPr lang="ru-RU" sz="2000" b="1" dirty="0" err="1" smtClean="0"/>
              <a:t>престимульного</a:t>
            </a:r>
            <a:r>
              <a:rPr lang="ru-RU" sz="2000" b="1" dirty="0" smtClean="0"/>
              <a:t> торможения у мышей </a:t>
            </a:r>
            <a:r>
              <a:rPr lang="ru-RU" sz="2000" b="1" dirty="0"/>
              <a:t>с нокаутом гена </a:t>
            </a:r>
            <a:r>
              <a:rPr lang="ru-RU" sz="2000" b="1" i="1" dirty="0" smtClean="0"/>
              <a:t>Каизо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0875" y="4614226"/>
            <a:ext cx="33748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 err="1"/>
              <a:t>П</a:t>
            </a:r>
            <a:r>
              <a:rPr lang="ru-RU" altLang="ru-RU" sz="1400" b="1" dirty="0" err="1" smtClean="0"/>
              <a:t>рестимульное</a:t>
            </a:r>
            <a:r>
              <a:rPr lang="ru-RU" altLang="ru-RU" sz="1400" b="1" dirty="0" smtClean="0"/>
              <a:t> торможение</a:t>
            </a:r>
            <a:r>
              <a:rPr lang="en-US" altLang="ru-RU" sz="1400" b="1" dirty="0" smtClean="0"/>
              <a:t> -</a:t>
            </a:r>
            <a:r>
              <a:rPr lang="ru-RU" altLang="ru-RU" sz="1400" b="1" dirty="0" smtClean="0"/>
              <a:t>предупреждающий </a:t>
            </a:r>
            <a:r>
              <a:rPr lang="ru-RU" altLang="ru-RU" sz="1400" b="1" dirty="0"/>
              <a:t>стимул снижает выраженность реакции вздрагивания </a:t>
            </a:r>
          </a:p>
        </p:txBody>
      </p:sp>
      <p:pic>
        <p:nvPicPr>
          <p:cNvPr id="10" name="Рисунок 9" descr="D:\Лера\Диссертация\Диссер Лера\Текст\Автореферат\Картинки\Мозг\PPI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1723324"/>
            <a:ext cx="3530600" cy="283178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6546850" y="4614226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*p&lt;0.05</a:t>
            </a:r>
            <a:r>
              <a:rPr lang="ru-RU" sz="1200" b="1" dirty="0"/>
              <a:t>, </a:t>
            </a:r>
            <a:endParaRPr lang="en-US" sz="1200" b="1" dirty="0" smtClean="0"/>
          </a:p>
          <a:p>
            <a:r>
              <a:rPr lang="ru-RU" sz="1200" b="1" dirty="0" smtClean="0"/>
              <a:t>**</a:t>
            </a:r>
            <a:r>
              <a:rPr lang="ru-RU" sz="1200" b="1" dirty="0"/>
              <a:t>p&lt;0.01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9469" y="5150472"/>
            <a:ext cx="2039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WT – </a:t>
            </a:r>
            <a:r>
              <a:rPr lang="ru-RU" sz="1200" b="1" dirty="0" smtClean="0"/>
              <a:t>дикий тип</a:t>
            </a:r>
            <a:r>
              <a:rPr lang="en-US" sz="1200" b="1" dirty="0" smtClean="0"/>
              <a:t> </a:t>
            </a:r>
            <a:r>
              <a:rPr lang="ru-RU" sz="1200" b="1" dirty="0" smtClean="0"/>
              <a:t>(</a:t>
            </a:r>
            <a:r>
              <a:rPr lang="en-US" sz="1200" b="1" dirty="0"/>
              <a:t>n</a:t>
            </a:r>
            <a:r>
              <a:rPr lang="ru-RU" sz="1200" b="1" dirty="0"/>
              <a:t>=15)</a:t>
            </a:r>
            <a:endParaRPr lang="en-US" sz="1200" b="1" dirty="0"/>
          </a:p>
          <a:p>
            <a:r>
              <a:rPr lang="en-US" sz="1200" b="1" dirty="0" smtClean="0"/>
              <a:t>KO </a:t>
            </a:r>
            <a:r>
              <a:rPr lang="en-US" sz="1200" b="1" dirty="0"/>
              <a:t>– </a:t>
            </a:r>
            <a:r>
              <a:rPr lang="ru-RU" sz="1200" b="1" dirty="0" smtClean="0"/>
              <a:t>нокаут по </a:t>
            </a:r>
            <a:r>
              <a:rPr lang="ru-RU" sz="1200" b="1" dirty="0" err="1" smtClean="0"/>
              <a:t>Каизо</a:t>
            </a:r>
            <a:r>
              <a:rPr lang="en-US" sz="1200" b="1" dirty="0" smtClean="0"/>
              <a:t> </a:t>
            </a:r>
            <a:r>
              <a:rPr lang="ru-RU" sz="1200" b="1" dirty="0"/>
              <a:t>(</a:t>
            </a:r>
            <a:r>
              <a:rPr lang="en-US" sz="1200" b="1" dirty="0"/>
              <a:t>n</a:t>
            </a:r>
            <a:r>
              <a:rPr lang="ru-RU" sz="1200" b="1" dirty="0"/>
              <a:t>=10</a:t>
            </a:r>
            <a:r>
              <a:rPr lang="ru-RU" sz="1200" b="1" dirty="0" smtClean="0"/>
              <a:t>)</a:t>
            </a:r>
            <a:endParaRPr lang="ru-RU" sz="1200" b="1" dirty="0"/>
          </a:p>
        </p:txBody>
      </p:sp>
      <p:pic>
        <p:nvPicPr>
          <p:cNvPr id="15" name="Рисунок 14" descr="D:\Лера\Диссертация\Диссер Лера\Текст\Материалы для диссера\Престимульное торможение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69" y="1723324"/>
            <a:ext cx="3673475" cy="2650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659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54538" y="1031529"/>
            <a:ext cx="274466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5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«Водный лабиринт Морриса»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AFD4-8774-4A2F-B06F-5D4E5B1A0460}" type="slidenum">
              <a:rPr lang="ru-RU" smtClean="0"/>
              <a:t>18</a:t>
            </a:fld>
            <a:endParaRPr lang="ru-RU"/>
          </a:p>
        </p:txBody>
      </p:sp>
      <p:pic>
        <p:nvPicPr>
          <p:cNvPr id="9" name="Picture 5" descr="morr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" t="35576" r="14472"/>
          <a:stretch/>
        </p:blipFill>
        <p:spPr bwMode="auto">
          <a:xfrm>
            <a:off x="391870" y="1704404"/>
            <a:ext cx="2009555" cy="120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1292300" y="1704404"/>
            <a:ext cx="525000" cy="3465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78331" y="107097"/>
            <a:ext cx="63513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Ухудшение пространственной памяти и обучаемости у </a:t>
            </a:r>
          </a:p>
          <a:p>
            <a:pPr algn="ctr"/>
            <a:r>
              <a:rPr lang="ru-RU" sz="2000" b="1" dirty="0" smtClean="0"/>
              <a:t>мышей </a:t>
            </a:r>
            <a:r>
              <a:rPr lang="ru-RU" sz="2000" b="1" dirty="0"/>
              <a:t>с нокаутом гена </a:t>
            </a:r>
            <a:r>
              <a:rPr lang="ru-RU" sz="2000" b="1" i="1" dirty="0" smtClean="0"/>
              <a:t>Каизо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745252" y="1395055"/>
            <a:ext cx="1312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</a:t>
            </a:r>
            <a:r>
              <a:rPr lang="ru-RU" b="1" dirty="0" smtClean="0"/>
              <a:t>латформа</a:t>
            </a:r>
            <a:endParaRPr lang="ru-RU" b="1" dirty="0"/>
          </a:p>
        </p:txBody>
      </p:sp>
      <p:pic>
        <p:nvPicPr>
          <p:cNvPr id="16" name="Рисунок 15" descr="D:\Лера\Диссертация\Диссер Лера\Текст\Автореферат\Картинки\Мозг\Моррис сек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1" t="1915" r="14350" b="1490"/>
          <a:stretch/>
        </p:blipFill>
        <p:spPr bwMode="auto">
          <a:xfrm>
            <a:off x="3057598" y="1704404"/>
            <a:ext cx="3450487" cy="43955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63590" y="3096743"/>
            <a:ext cx="2039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WT – </a:t>
            </a:r>
            <a:r>
              <a:rPr lang="ru-RU" sz="1200" b="1" dirty="0" smtClean="0"/>
              <a:t>дикий тип</a:t>
            </a:r>
            <a:r>
              <a:rPr lang="en-US" sz="1200" b="1" dirty="0" smtClean="0"/>
              <a:t> </a:t>
            </a:r>
            <a:r>
              <a:rPr lang="ru-RU" sz="1200" b="1" dirty="0" smtClean="0"/>
              <a:t>(</a:t>
            </a:r>
            <a:r>
              <a:rPr lang="en-US" sz="1200" b="1" dirty="0"/>
              <a:t>n</a:t>
            </a:r>
            <a:r>
              <a:rPr lang="ru-RU" sz="1200" b="1" dirty="0"/>
              <a:t>=15)</a:t>
            </a:r>
            <a:endParaRPr lang="en-US" sz="1200" b="1" dirty="0"/>
          </a:p>
          <a:p>
            <a:r>
              <a:rPr lang="en-US" sz="1200" b="1" dirty="0" smtClean="0"/>
              <a:t>KO </a:t>
            </a:r>
            <a:r>
              <a:rPr lang="en-US" sz="1200" b="1" dirty="0"/>
              <a:t>– </a:t>
            </a:r>
            <a:r>
              <a:rPr lang="ru-RU" sz="1200" b="1" dirty="0" smtClean="0"/>
              <a:t>нокаут по </a:t>
            </a:r>
            <a:r>
              <a:rPr lang="ru-RU" sz="1200" b="1" dirty="0" err="1" smtClean="0"/>
              <a:t>Каизо</a:t>
            </a:r>
            <a:r>
              <a:rPr lang="en-US" sz="1200" b="1" dirty="0" smtClean="0"/>
              <a:t> </a:t>
            </a:r>
            <a:r>
              <a:rPr lang="ru-RU" sz="1200" b="1" dirty="0"/>
              <a:t>(</a:t>
            </a:r>
            <a:r>
              <a:rPr lang="en-US" sz="1200" b="1" dirty="0"/>
              <a:t>n</a:t>
            </a:r>
            <a:r>
              <a:rPr lang="ru-RU" sz="1200" b="1" dirty="0"/>
              <a:t>=10</a:t>
            </a:r>
            <a:r>
              <a:rPr lang="ru-RU" sz="1200" b="1" dirty="0" smtClean="0"/>
              <a:t>)</a:t>
            </a:r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603335" y="1861810"/>
            <a:ext cx="2473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*p&lt;0.05, **p&lt;0.01, ***p&lt;0.001 достоверные различия с соответствующем днём у WT и KO</a:t>
            </a:r>
            <a:r>
              <a:rPr lang="ru-RU" sz="1200" b="1" dirty="0" smtClean="0"/>
              <a:t>.</a:t>
            </a:r>
            <a:endParaRPr lang="en-US" sz="1200" b="1" dirty="0" smtClean="0"/>
          </a:p>
          <a:p>
            <a:endParaRPr lang="en-US" sz="1200" b="1" dirty="0" smtClean="0"/>
          </a:p>
          <a:p>
            <a:r>
              <a:rPr lang="ru-RU" sz="1200" b="1" dirty="0" smtClean="0"/>
              <a:t> </a:t>
            </a:r>
            <a:r>
              <a:rPr lang="ru-RU" sz="1200" b="1" dirty="0"/>
              <a:t>##p&lt;0.01, ###p&lt;0.001 достоверные различия с первым днём одной и той же линии. </a:t>
            </a:r>
          </a:p>
          <a:p>
            <a:endParaRPr lang="en-US" sz="1200" b="1" dirty="0" smtClean="0"/>
          </a:p>
          <a:p>
            <a:endParaRPr lang="ru-RU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345265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ЛАБА\Диссертация\Диссер Лера\Текст\Результаты правки\Картинки\Неналоженные\Воспаление\JPG\вес и ИАК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6" b="6852"/>
          <a:stretch/>
        </p:blipFill>
        <p:spPr bwMode="auto">
          <a:xfrm>
            <a:off x="465976" y="2794597"/>
            <a:ext cx="8569399" cy="26384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12817" y="5433021"/>
            <a:ext cx="421813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Динамика изменения веса мышей во время воздействия ДСН по сравнению с контролем (питьевая вода). (**</a:t>
            </a:r>
            <a:r>
              <a:rPr lang="en-US" sz="135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135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35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ru-RU" sz="135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=0,002</a:t>
            </a:r>
            <a:r>
              <a:rPr lang="ru-RU" sz="135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5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*** </a:t>
            </a:r>
            <a:r>
              <a:rPr lang="en-US" sz="135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135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35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ru-RU" sz="135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ru-RU" sz="135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0,001).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166" y="543302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35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ИАК </a:t>
            </a:r>
            <a:r>
              <a:rPr lang="ru-RU" sz="135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(индекса активности колита), регистрируемый ежедневно, как комбинированный обсчёт массы тела, кровотечения и консистенции стула по шкале от 0 до 4.</a:t>
            </a:r>
            <a:r>
              <a:rPr lang="en-US" sz="135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b="1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(*</a:t>
            </a:r>
            <a:r>
              <a:rPr lang="en-US" sz="135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135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35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ru-RU" sz="135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1350" b="1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0,03,** </a:t>
            </a:r>
            <a:r>
              <a:rPr lang="en-US" sz="135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135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35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ru-RU" sz="135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1350" b="1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0,0037)</a:t>
            </a:r>
            <a:r>
              <a:rPr lang="ru-RU" sz="135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5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58166" y="6356351"/>
            <a:ext cx="2057400" cy="365125"/>
          </a:xfrm>
        </p:spPr>
        <p:txBody>
          <a:bodyPr/>
          <a:lstStyle/>
          <a:p>
            <a:fld id="{AE4AAFD4-8774-4A2F-B06F-5D4E5B1A0460}" type="slidenum">
              <a:rPr lang="ru-RU" smtClean="0"/>
              <a:t>19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6491" y="386584"/>
            <a:ext cx="8931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757238" algn="l"/>
              </a:tabLst>
            </a:pPr>
            <a:r>
              <a:rPr lang="ru-RU" sz="2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0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Каизо</a:t>
            </a:r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препятствует развитию воспаления в </a:t>
            </a:r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кишечнике при остром колите, вызванном </a:t>
            </a:r>
            <a:r>
              <a:rPr lang="ru-RU" sz="2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декстран сульфатом </a:t>
            </a:r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натрия </a:t>
            </a:r>
            <a:r>
              <a:rPr lang="ru-RU" sz="2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(ДСН)</a:t>
            </a:r>
            <a:endParaRPr lang="ru-RU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D:\Лера\Диссертация\Диссер Лера\Текст\Результаты правки\Картинки\Неналоженные\Воспаление\JPG\Гиста Длина кишки ИГА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t="6300" r="6424" b="88437"/>
          <a:stretch/>
        </p:blipFill>
        <p:spPr bwMode="auto">
          <a:xfrm>
            <a:off x="1671470" y="1592857"/>
            <a:ext cx="4976979" cy="52443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7109399" y="1655629"/>
            <a:ext cx="1961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WT – </a:t>
            </a:r>
            <a:r>
              <a:rPr lang="ru-RU" sz="1200" b="1" dirty="0" smtClean="0"/>
              <a:t>дикий тип (</a:t>
            </a:r>
            <a:r>
              <a:rPr lang="en-US" sz="1200" b="1" dirty="0" smtClean="0"/>
              <a:t>n=6</a:t>
            </a:r>
            <a:r>
              <a:rPr lang="ru-RU" sz="1200" b="1" dirty="0" smtClean="0"/>
              <a:t>)</a:t>
            </a:r>
          </a:p>
          <a:p>
            <a:r>
              <a:rPr lang="en-US" sz="1200" b="1" dirty="0" smtClean="0"/>
              <a:t>KO </a:t>
            </a:r>
            <a:r>
              <a:rPr lang="en-US" sz="1200" b="1" dirty="0"/>
              <a:t>– </a:t>
            </a:r>
            <a:r>
              <a:rPr lang="ru-RU" sz="1200" b="1" dirty="0" smtClean="0"/>
              <a:t>нокаут по </a:t>
            </a:r>
            <a:r>
              <a:rPr lang="ru-RU" sz="1200" b="1" dirty="0" err="1" smtClean="0"/>
              <a:t>Каизо</a:t>
            </a:r>
            <a:r>
              <a:rPr lang="en-US" sz="1200" b="1" dirty="0" smtClean="0"/>
              <a:t> </a:t>
            </a:r>
            <a:r>
              <a:rPr lang="ru-RU" sz="1200" b="1" dirty="0" smtClean="0"/>
              <a:t>(</a:t>
            </a:r>
            <a:r>
              <a:rPr lang="en-US" sz="1200" b="1" dirty="0"/>
              <a:t>n=6</a:t>
            </a:r>
            <a:r>
              <a:rPr lang="ru-RU" sz="1200" b="1" dirty="0" smtClean="0"/>
              <a:t>)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72051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2300" y="6380419"/>
            <a:ext cx="2057400" cy="365125"/>
          </a:xfrm>
        </p:spPr>
        <p:txBody>
          <a:bodyPr/>
          <a:lstStyle/>
          <a:p>
            <a:fld id="{AE4AAFD4-8774-4A2F-B06F-5D4E5B1A0460}" type="slidenum">
              <a:rPr lang="ru-RU" smtClean="0"/>
              <a:t>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319740" y="3141168"/>
            <a:ext cx="1998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Метилирование</a:t>
            </a:r>
            <a:endParaRPr lang="ru-RU" sz="2000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4481915" y="2381341"/>
            <a:ext cx="969216" cy="85507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60062" y="234225"/>
            <a:ext cx="6609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Белки  - интерпретаторы </a:t>
            </a:r>
            <a:r>
              <a:rPr lang="ru-RU" sz="2800" b="1" dirty="0" err="1" smtClean="0"/>
              <a:t>метилирования</a:t>
            </a:r>
            <a:endParaRPr lang="ru-RU" sz="2800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481915" y="3541278"/>
            <a:ext cx="969216" cy="8571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17628" y="4312743"/>
            <a:ext cx="1884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ZBTB</a:t>
            </a:r>
            <a:r>
              <a:rPr lang="ru-RU" sz="2000" b="1" dirty="0"/>
              <a:t>4 и </a:t>
            </a:r>
            <a:r>
              <a:rPr lang="en-US" sz="2000" b="1" dirty="0"/>
              <a:t>ZBTB</a:t>
            </a:r>
            <a:r>
              <a:rPr lang="ru-RU" sz="2000" b="1" dirty="0" smtClean="0"/>
              <a:t>38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02709" y="2181286"/>
            <a:ext cx="1955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MBD-</a:t>
            </a:r>
            <a:r>
              <a:rPr lang="ru-RU" sz="2000" b="1" dirty="0" smtClean="0"/>
              <a:t>семейство</a:t>
            </a:r>
            <a:endParaRPr lang="ru-RU" sz="2000" b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544637" y="3388878"/>
            <a:ext cx="90649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46225" y="4312743"/>
            <a:ext cx="971403" cy="40011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Каизо</a:t>
            </a:r>
            <a:r>
              <a:rPr lang="ru-RU" sz="2000" b="1" dirty="0" smtClean="0"/>
              <a:t>, 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517650" y="3179268"/>
            <a:ext cx="2015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UHRF-</a:t>
            </a:r>
            <a:r>
              <a:rPr lang="ru-RU" sz="2000" b="1" dirty="0" smtClean="0"/>
              <a:t>семейство</a:t>
            </a:r>
            <a:endParaRPr lang="ru-RU" sz="2000" b="1" dirty="0"/>
          </a:p>
        </p:txBody>
      </p:sp>
      <p:pic>
        <p:nvPicPr>
          <p:cNvPr id="1026" name="Picture 2" descr="http://biomolecula.ru/img/content/1777/06.metilirovan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93" y="931520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3128649" y="4794767"/>
            <a:ext cx="3444134" cy="1910833"/>
            <a:chOff x="268287" y="1059920"/>
            <a:chExt cx="8670926" cy="7232498"/>
          </a:xfrm>
        </p:grpSpPr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4895305" y="4009205"/>
              <a:ext cx="1612901" cy="931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ru-RU" sz="1000" b="1" dirty="0" smtClean="0"/>
                <a:t>CTGCNA</a:t>
              </a:r>
              <a:endParaRPr lang="ru-RU" altLang="ru-RU" sz="1000" b="1" dirty="0" smtClean="0"/>
            </a:p>
          </p:txBody>
        </p:sp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5292726" y="5013324"/>
              <a:ext cx="184150" cy="873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 altLang="ru-RU" sz="800"/>
            </a:p>
          </p:txBody>
        </p: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7148794" y="3841693"/>
              <a:ext cx="374648" cy="873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ru-RU" sz="800" b="1" dirty="0">
                  <a:solidFill>
                    <a:srgbClr val="CC0000"/>
                  </a:solidFill>
                </a:rPr>
                <a:t>m</a:t>
              </a:r>
              <a:endParaRPr lang="ru-RU" altLang="ru-RU" sz="800" b="1" dirty="0">
                <a:solidFill>
                  <a:srgbClr val="CC0000"/>
                </a:solidFill>
              </a:endParaRP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7481396" y="3842018"/>
              <a:ext cx="374648" cy="873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ru-RU" sz="800" b="1" dirty="0">
                  <a:solidFill>
                    <a:srgbClr val="CC0000"/>
                  </a:solidFill>
                </a:rPr>
                <a:t>m</a:t>
              </a:r>
              <a:endParaRPr lang="ru-RU" altLang="ru-RU" sz="800" b="1" dirty="0">
                <a:solidFill>
                  <a:srgbClr val="CC0000"/>
                </a:solidFill>
              </a:endParaRPr>
            </a:p>
          </p:txBody>
        </p:sp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5755203" y="1059920"/>
              <a:ext cx="1091170" cy="873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800" dirty="0">
                  <a:latin typeface="Arial Black" pitchFamily="34" charset="0"/>
                </a:rPr>
                <a:t>NLS</a:t>
              </a:r>
              <a:endParaRPr lang="ru-RU" altLang="ru-RU" sz="800" dirty="0">
                <a:latin typeface="Arial Black" pitchFamily="34" charset="0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7668851" y="5028365"/>
              <a:ext cx="709347" cy="873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800" b="1" dirty="0">
                  <a:solidFill>
                    <a:srgbClr val="CC0000"/>
                  </a:solidFill>
                </a:rPr>
                <a:t>m</a:t>
              </a:r>
              <a:endParaRPr lang="ru-RU" altLang="ru-RU" sz="800" b="1" dirty="0">
                <a:solidFill>
                  <a:srgbClr val="CC0000"/>
                </a:solidFill>
              </a:endParaRPr>
            </a:p>
          </p:txBody>
        </p: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7350922" y="5021185"/>
              <a:ext cx="387349" cy="873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ru-RU" sz="800" b="1" dirty="0">
                  <a:solidFill>
                    <a:srgbClr val="CC0000"/>
                  </a:solidFill>
                </a:rPr>
                <a:t>m</a:t>
              </a:r>
              <a:endParaRPr lang="ru-RU" altLang="ru-RU" sz="800" b="1" dirty="0">
                <a:solidFill>
                  <a:srgbClr val="CC0000"/>
                </a:solidFill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116013" y="2060575"/>
              <a:ext cx="7632700" cy="7143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800"/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7885113" y="1916113"/>
              <a:ext cx="596900" cy="336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ru-RU" altLang="ru-RU" sz="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7165975" y="1916113"/>
              <a:ext cx="596900" cy="336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ru-RU" altLang="ru-RU" sz="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714375" y="1852613"/>
              <a:ext cx="1885950" cy="503238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ru-RU" sz="800" b="1" dirty="0">
                  <a:solidFill>
                    <a:schemeClr val="bg1"/>
                  </a:solidFill>
                  <a:latin typeface="Arial Narrow" pitchFamily="34" charset="0"/>
                </a:rPr>
                <a:t>BTB/POZ</a:t>
              </a:r>
              <a:endParaRPr lang="ru-RU" altLang="ru-RU" sz="8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6443663" y="1916113"/>
              <a:ext cx="596900" cy="336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ru-RU" altLang="ru-RU" sz="800" b="1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>
              <a:off x="6401472" y="2096294"/>
              <a:ext cx="764502" cy="873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800" b="1" dirty="0"/>
                <a:t>Zn</a:t>
              </a:r>
              <a:endParaRPr lang="ru-RU" altLang="ru-RU" sz="800" b="1" dirty="0"/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7136430" y="2132013"/>
              <a:ext cx="764502" cy="87354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r>
                <a:rPr lang="en-US" altLang="ru-RU" sz="800" b="1" dirty="0"/>
                <a:t>Zn</a:t>
              </a:r>
              <a:endParaRPr lang="ru-RU" altLang="ru-RU" sz="800" b="1" dirty="0"/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7865973" y="2132679"/>
              <a:ext cx="764502" cy="87354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r>
                <a:rPr lang="en-US" altLang="ru-RU" sz="800" b="1" dirty="0"/>
                <a:t>Zn</a:t>
              </a:r>
              <a:endParaRPr lang="ru-RU" altLang="ru-RU" sz="800" b="1" dirty="0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6300788" y="1844675"/>
              <a:ext cx="73025" cy="503238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800"/>
            </a:p>
          </p:txBody>
        </p:sp>
        <p:sp>
          <p:nvSpPr>
            <p:cNvPr id="33" name="Text Box 33"/>
            <p:cNvSpPr txBox="1">
              <a:spLocks noChangeArrowheads="1"/>
            </p:cNvSpPr>
            <p:nvPr/>
          </p:nvSpPr>
          <p:spPr bwMode="auto">
            <a:xfrm>
              <a:off x="3595687" y="5921377"/>
              <a:ext cx="2266952" cy="1871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ru-RU" sz="800" b="1" i="1" dirty="0"/>
                <a:t>Daniel </a:t>
              </a:r>
              <a:r>
                <a:rPr lang="en-US" altLang="ru-RU" sz="800" b="1" i="1" dirty="0" smtClean="0"/>
                <a:t>et al.</a:t>
              </a:r>
              <a:endParaRPr lang="ru-RU" altLang="ru-RU" sz="800" b="1" i="1" dirty="0"/>
            </a:p>
            <a:p>
              <a:pPr algn="ctr"/>
              <a:r>
                <a:rPr lang="en-US" altLang="ru-RU" sz="800" b="1" i="1" dirty="0" smtClean="0"/>
                <a:t>2002, Nucleic. Acids </a:t>
              </a:r>
              <a:r>
                <a:rPr lang="en-US" altLang="ru-RU" sz="800" b="1" i="1" dirty="0"/>
                <a:t>Res</a:t>
              </a:r>
              <a:r>
                <a:rPr lang="en-US" altLang="ru-RU" sz="800" b="1" i="1" dirty="0" smtClean="0"/>
                <a:t>.</a:t>
              </a:r>
              <a:endParaRPr lang="en-US" altLang="ru-RU" sz="800" b="1" i="1" dirty="0"/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6605589" y="5921374"/>
              <a:ext cx="2333624" cy="2371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ru-RU" sz="800" b="1" i="1" dirty="0" err="1"/>
                <a:t>Prokhorchuk</a:t>
              </a:r>
              <a:r>
                <a:rPr lang="en-US" altLang="ru-RU" sz="800" b="1" i="1" dirty="0"/>
                <a:t> </a:t>
              </a:r>
              <a:r>
                <a:rPr lang="en-US" altLang="ru-RU" sz="800" b="1" i="1" dirty="0" smtClean="0"/>
                <a:t>et al</a:t>
              </a:r>
              <a:r>
                <a:rPr lang="en-US" altLang="ru-RU" sz="800" b="1" i="1" dirty="0"/>
                <a:t>.</a:t>
              </a:r>
              <a:r>
                <a:rPr lang="en-US" altLang="ru-RU" sz="800" b="1" i="1" dirty="0" smtClean="0"/>
                <a:t> </a:t>
              </a:r>
              <a:endParaRPr lang="en-US" altLang="ru-RU" sz="800" b="1" i="1" dirty="0"/>
            </a:p>
            <a:p>
              <a:pPr algn="ctr"/>
              <a:r>
                <a:rPr lang="en-US" altLang="ru-RU" sz="800" b="1" i="1" dirty="0"/>
                <a:t>2001, Genes &amp; Dev. </a:t>
              </a:r>
              <a:endParaRPr lang="ru-RU" altLang="ru-RU" sz="800" b="1" i="1" dirty="0"/>
            </a:p>
          </p:txBody>
        </p:sp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7110726" y="4119954"/>
              <a:ext cx="1215554" cy="1514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1000" b="1" dirty="0">
                  <a:solidFill>
                    <a:srgbClr val="000000"/>
                  </a:solidFill>
                </a:rPr>
                <a:t>CGCG</a:t>
              </a:r>
            </a:p>
            <a:p>
              <a:r>
                <a:rPr lang="en-US" altLang="ru-RU" sz="1000" b="1" dirty="0">
                  <a:solidFill>
                    <a:srgbClr val="000000"/>
                  </a:solidFill>
                </a:rPr>
                <a:t>GCGC</a:t>
              </a:r>
              <a:endParaRPr lang="ru-RU" altLang="ru-RU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36" name="Line 46"/>
            <p:cNvSpPr>
              <a:spLocks noChangeShapeType="1"/>
            </p:cNvSpPr>
            <p:nvPr/>
          </p:nvSpPr>
          <p:spPr bwMode="auto">
            <a:xfrm>
              <a:off x="7596188" y="2781300"/>
              <a:ext cx="0" cy="11525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7" name="Line 47"/>
            <p:cNvSpPr>
              <a:spLocks noChangeShapeType="1"/>
            </p:cNvSpPr>
            <p:nvPr/>
          </p:nvSpPr>
          <p:spPr bwMode="auto">
            <a:xfrm flipH="1">
              <a:off x="5581650" y="2781300"/>
              <a:ext cx="933450" cy="1168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8" name="Line 48"/>
            <p:cNvSpPr>
              <a:spLocks noChangeShapeType="1"/>
            </p:cNvSpPr>
            <p:nvPr/>
          </p:nvSpPr>
          <p:spPr bwMode="auto">
            <a:xfrm>
              <a:off x="1657350" y="2781299"/>
              <a:ext cx="0" cy="11604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9" name="Text Box 49"/>
            <p:cNvSpPr txBox="1">
              <a:spLocks noChangeArrowheads="1"/>
            </p:cNvSpPr>
            <p:nvPr/>
          </p:nvSpPr>
          <p:spPr bwMode="auto">
            <a:xfrm>
              <a:off x="587289" y="3897109"/>
              <a:ext cx="2426267" cy="1514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altLang="ru-RU" sz="1000" b="1" dirty="0"/>
                <a:t>ко-репрессор </a:t>
              </a:r>
            </a:p>
            <a:p>
              <a:pPr eaLnBrk="0" hangingPunct="0"/>
              <a:r>
                <a:rPr lang="en-US" altLang="ru-RU" sz="1000" b="1" dirty="0" smtClean="0"/>
                <a:t>N-</a:t>
              </a:r>
              <a:r>
                <a:rPr lang="en-US" altLang="ru-RU" sz="1000" b="1" dirty="0" err="1" smtClean="0"/>
                <a:t>CoR</a:t>
              </a:r>
              <a:r>
                <a:rPr lang="ru-RU" altLang="ru-RU" sz="1000" b="1" dirty="0" smtClean="0"/>
                <a:t>, </a:t>
              </a:r>
              <a:r>
                <a:rPr lang="en-US" altLang="ru-RU" sz="1000" b="1" dirty="0"/>
                <a:t>HDAC3</a:t>
              </a:r>
              <a:endParaRPr lang="ru-RU" altLang="ru-RU" sz="1000" b="1" dirty="0"/>
            </a:p>
          </p:txBody>
        </p:sp>
        <p:sp>
          <p:nvSpPr>
            <p:cNvPr id="40" name="Text Box 50"/>
            <p:cNvSpPr txBox="1">
              <a:spLocks noChangeArrowheads="1"/>
            </p:cNvSpPr>
            <p:nvPr/>
          </p:nvSpPr>
          <p:spPr bwMode="auto">
            <a:xfrm>
              <a:off x="268287" y="5921377"/>
              <a:ext cx="2520951" cy="2371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ru-RU" sz="800" b="1" i="1" dirty="0"/>
                <a:t>Ho-</a:t>
              </a:r>
              <a:r>
                <a:rPr lang="en-US" altLang="ru-RU" sz="800" b="1" i="1" dirty="0" err="1"/>
                <a:t>Geun</a:t>
              </a:r>
              <a:r>
                <a:rPr lang="en-US" altLang="ru-RU" sz="800" b="1" i="1" dirty="0"/>
                <a:t> Yoon. </a:t>
              </a:r>
              <a:r>
                <a:rPr lang="en-US" altLang="ru-RU" sz="800" b="1" i="1" dirty="0" smtClean="0"/>
                <a:t>et</a:t>
              </a:r>
              <a:r>
                <a:rPr lang="ru-RU" altLang="ru-RU" sz="800" b="1" i="1" dirty="0" smtClean="0"/>
                <a:t> </a:t>
              </a:r>
              <a:r>
                <a:rPr lang="en-US" altLang="ru-RU" sz="800" b="1" i="1" dirty="0" smtClean="0"/>
                <a:t>al</a:t>
              </a:r>
              <a:r>
                <a:rPr lang="ru-RU" altLang="ru-RU" sz="800" b="1" i="1" dirty="0"/>
                <a:t>.</a:t>
              </a:r>
              <a:r>
                <a:rPr lang="en-US" altLang="ru-RU" sz="800" b="1" i="1" dirty="0" smtClean="0"/>
                <a:t> </a:t>
              </a:r>
              <a:endParaRPr lang="en-US" altLang="ru-RU" sz="800" b="1" i="1" dirty="0"/>
            </a:p>
            <a:p>
              <a:pPr algn="ctr"/>
              <a:r>
                <a:rPr lang="en-US" altLang="ru-RU" sz="800" b="1" i="1" dirty="0" smtClean="0"/>
                <a:t>2003, Molecular Cell </a:t>
              </a:r>
              <a:endParaRPr lang="ru-RU" altLang="ru-RU" sz="8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7327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5950" y="6229351"/>
            <a:ext cx="2057400" cy="365125"/>
          </a:xfrm>
        </p:spPr>
        <p:txBody>
          <a:bodyPr/>
          <a:lstStyle/>
          <a:p>
            <a:fld id="{AE4AAFD4-8774-4A2F-B06F-5D4E5B1A0460}" type="slidenum">
              <a:rPr lang="ru-RU" smtClean="0"/>
              <a:t>20</a:t>
            </a:fld>
            <a:endParaRPr lang="ru-RU"/>
          </a:p>
        </p:txBody>
      </p:sp>
      <p:pic>
        <p:nvPicPr>
          <p:cNvPr id="3" name="Рисунок 2" descr="D:\Лера\Диссертация\Диссер Лера\Текст\Результаты правки\Картинки\Неналоженные\Воспаление\JPG\Гиста кишки вдоль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" t="47657" r="67091" b="35483"/>
          <a:stretch/>
        </p:blipFill>
        <p:spPr bwMode="auto">
          <a:xfrm>
            <a:off x="2581495" y="1260856"/>
            <a:ext cx="3762155" cy="19871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D:\Лера\Диссертация\Диссер Лера\Текст\Результаты правки\Картинки\Неналоженные\Воспаление\JPG\Гиста кишки вдоль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2" t="50659" r="3206" b="21923"/>
          <a:stretch/>
        </p:blipFill>
        <p:spPr bwMode="auto">
          <a:xfrm>
            <a:off x="4610100" y="3661034"/>
            <a:ext cx="3070861" cy="25625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4850" y="139065"/>
            <a:ext cx="781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У </a:t>
            </a:r>
            <a:r>
              <a:rPr lang="en-US" sz="2000" b="1" dirty="0"/>
              <a:t>WT </a:t>
            </a:r>
            <a:r>
              <a:rPr lang="ru-RU" sz="2000" b="1" dirty="0" smtClean="0"/>
              <a:t>происходит </a:t>
            </a:r>
            <a:r>
              <a:rPr lang="ru-RU" sz="2000" b="1" dirty="0"/>
              <a:t>укорочение длины толстого кишечника и, соответственно, общей </a:t>
            </a:r>
            <a:r>
              <a:rPr lang="ru-RU" sz="2000" b="1" dirty="0" smtClean="0"/>
              <a:t>длины кишечника </a:t>
            </a:r>
            <a:endParaRPr lang="ru-RU" sz="2000" b="1" dirty="0"/>
          </a:p>
        </p:txBody>
      </p:sp>
      <p:pic>
        <p:nvPicPr>
          <p:cNvPr id="6" name="Рисунок 5" descr="D:\Лера\Диссертация\Диссер Лера\Текст\Результаты правки\Картинки\Неналоженные\Воспаление\JPG\Гиста кишки вдоль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5" t="50037" r="36582" b="21923"/>
          <a:stretch/>
        </p:blipFill>
        <p:spPr bwMode="auto">
          <a:xfrm>
            <a:off x="630936" y="3630168"/>
            <a:ext cx="3265550" cy="2624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17360" y="1775500"/>
            <a:ext cx="1961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WT – </a:t>
            </a:r>
            <a:r>
              <a:rPr lang="ru-RU" sz="1200" b="1" dirty="0" smtClean="0"/>
              <a:t>дикий тип (</a:t>
            </a:r>
            <a:r>
              <a:rPr lang="en-US" sz="1200" b="1" dirty="0" smtClean="0"/>
              <a:t>n=6</a:t>
            </a:r>
            <a:r>
              <a:rPr lang="ru-RU" sz="1200" b="1" dirty="0" smtClean="0"/>
              <a:t>)</a:t>
            </a:r>
          </a:p>
          <a:p>
            <a:r>
              <a:rPr lang="en-US" sz="1200" b="1" dirty="0" smtClean="0"/>
              <a:t>KO </a:t>
            </a:r>
            <a:r>
              <a:rPr lang="en-US" sz="1200" b="1" dirty="0"/>
              <a:t>– </a:t>
            </a:r>
            <a:r>
              <a:rPr lang="ru-RU" sz="1200" b="1" dirty="0" smtClean="0"/>
              <a:t>нокаут по </a:t>
            </a:r>
            <a:r>
              <a:rPr lang="ru-RU" sz="1200" b="1" dirty="0" err="1" smtClean="0"/>
              <a:t>Каизо</a:t>
            </a:r>
            <a:r>
              <a:rPr lang="en-US" sz="1200" b="1" dirty="0" smtClean="0"/>
              <a:t> </a:t>
            </a:r>
            <a:r>
              <a:rPr lang="ru-RU" sz="1200" b="1" dirty="0" smtClean="0"/>
              <a:t>(</a:t>
            </a:r>
            <a:r>
              <a:rPr lang="en-US" sz="1200" b="1" dirty="0"/>
              <a:t>n=6</a:t>
            </a:r>
            <a:r>
              <a:rPr lang="ru-RU" sz="1200" b="1" dirty="0" smtClean="0"/>
              <a:t>)</a:t>
            </a:r>
            <a:endParaRPr lang="ru-RU" sz="1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34713" y="6277237"/>
            <a:ext cx="14279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/>
              <a:t>**p-</a:t>
            </a:r>
            <a:r>
              <a:rPr lang="ru-RU" sz="1200" b="1" dirty="0" err="1"/>
              <a:t>value</a:t>
            </a:r>
            <a:r>
              <a:rPr lang="ru-RU" sz="1200" b="1" dirty="0"/>
              <a:t> = 0,0059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95255" y="6277237"/>
            <a:ext cx="13141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/>
              <a:t>**p-</a:t>
            </a:r>
            <a:r>
              <a:rPr lang="ru-RU" sz="1200" b="1" dirty="0" err="1"/>
              <a:t>value</a:t>
            </a:r>
            <a:r>
              <a:rPr lang="ru-RU" sz="1200" b="1" dirty="0"/>
              <a:t> = 0,002</a:t>
            </a:r>
          </a:p>
        </p:txBody>
      </p:sp>
    </p:spTree>
    <p:extLst>
      <p:ext uri="{BB962C8B-B14F-4D97-AF65-F5344CB8AC3E}">
        <p14:creationId xmlns:p14="http://schemas.microsoft.com/office/powerpoint/2010/main" val="266868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AFD4-8774-4A2F-B06F-5D4E5B1A0460}" type="slidenum">
              <a:rPr lang="ru-RU" smtClean="0"/>
              <a:t>21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6491" y="386584"/>
            <a:ext cx="8931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757238" algn="l"/>
              </a:tabLst>
            </a:pPr>
            <a:r>
              <a:rPr lang="ru-RU" sz="2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Отсутствие Каизо уменьшает гистологические признаки воспаления в </a:t>
            </a:r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кишечнике при остром колите, вызванном </a:t>
            </a:r>
            <a:r>
              <a:rPr lang="ru-RU" sz="2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ДСН</a:t>
            </a:r>
            <a:endParaRPr lang="ru-RU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D:\Лера\Диссертация\Диссер Лера\Текст\Результаты правки\Картинки\Неналоженные\Воспаление\JPG\Гиста кишки вдоль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" t="1154" r="3205" b="54101"/>
          <a:stretch/>
        </p:blipFill>
        <p:spPr bwMode="auto">
          <a:xfrm>
            <a:off x="310680" y="1784604"/>
            <a:ext cx="8204669" cy="36290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4274" y="5587694"/>
            <a:ext cx="1961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WT – </a:t>
            </a:r>
            <a:r>
              <a:rPr lang="ru-RU" sz="1200" b="1" dirty="0" smtClean="0"/>
              <a:t>дикий тип (</a:t>
            </a:r>
            <a:r>
              <a:rPr lang="en-US" sz="1200" b="1" dirty="0" smtClean="0"/>
              <a:t>n=6</a:t>
            </a:r>
            <a:r>
              <a:rPr lang="ru-RU" sz="1200" b="1" dirty="0" smtClean="0"/>
              <a:t>)</a:t>
            </a:r>
          </a:p>
          <a:p>
            <a:r>
              <a:rPr lang="en-US" sz="1200" b="1" dirty="0" smtClean="0"/>
              <a:t>KO </a:t>
            </a:r>
            <a:r>
              <a:rPr lang="en-US" sz="1200" b="1" dirty="0"/>
              <a:t>– </a:t>
            </a:r>
            <a:r>
              <a:rPr lang="ru-RU" sz="1200" b="1" dirty="0" smtClean="0"/>
              <a:t>нокаут по </a:t>
            </a:r>
            <a:r>
              <a:rPr lang="ru-RU" sz="1200" b="1" dirty="0" err="1" smtClean="0"/>
              <a:t>Каизо</a:t>
            </a:r>
            <a:r>
              <a:rPr lang="en-US" sz="1200" b="1" dirty="0" smtClean="0"/>
              <a:t> </a:t>
            </a:r>
            <a:r>
              <a:rPr lang="ru-RU" sz="1200" b="1" dirty="0" smtClean="0"/>
              <a:t>(</a:t>
            </a:r>
            <a:r>
              <a:rPr lang="en-US" sz="1200" b="1" dirty="0"/>
              <a:t>n=6</a:t>
            </a:r>
            <a:r>
              <a:rPr lang="ru-RU" sz="1200" b="1" dirty="0" smtClean="0"/>
              <a:t>)</a:t>
            </a:r>
            <a:endParaRPr lang="ru-RU" sz="1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660295" y="5541526"/>
            <a:ext cx="1280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/>
              <a:t>*p-</a:t>
            </a:r>
            <a:r>
              <a:rPr lang="ru-RU" sz="1200" b="1" dirty="0" err="1"/>
              <a:t>value</a:t>
            </a:r>
            <a:r>
              <a:rPr lang="ru-RU" sz="1200" b="1" dirty="0"/>
              <a:t>=0,0385 </a:t>
            </a:r>
          </a:p>
        </p:txBody>
      </p:sp>
    </p:spTree>
    <p:extLst>
      <p:ext uri="{BB962C8B-B14F-4D97-AF65-F5344CB8AC3E}">
        <p14:creationId xmlns:p14="http://schemas.microsoft.com/office/powerpoint/2010/main" val="202057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97000" y="669087"/>
            <a:ext cx="4222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Локализация </a:t>
            </a:r>
            <a:r>
              <a:rPr lang="ru-RU" b="1" dirty="0" err="1" smtClean="0">
                <a:solidFill>
                  <a:srgbClr val="000000"/>
                </a:solidFill>
                <a:ea typeface="Times New Roman" panose="02020603050405020304" pitchFamily="18" charset="0"/>
              </a:rPr>
              <a:t>Каизо</a:t>
            </a:r>
            <a:r>
              <a:rPr lang="ru-RU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и </a:t>
            </a:r>
            <a:r>
              <a:rPr lang="en-US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p</a:t>
            </a:r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</a:rPr>
              <a:t>-120 </a:t>
            </a:r>
            <a:r>
              <a:rPr lang="ru-RU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катенина</a:t>
            </a:r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после </a:t>
            </a:r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</a:rPr>
              <a:t>воздействия </a:t>
            </a:r>
            <a:r>
              <a:rPr lang="ru-RU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ДСН</a:t>
            </a:r>
            <a:endParaRPr lang="ru-RU" dirty="0"/>
          </a:p>
        </p:txBody>
      </p:sp>
      <p:pic>
        <p:nvPicPr>
          <p:cNvPr id="5" name="Рисунок 4" descr="D:\Лера\Диссертация\Диссер Лера\Текст\Результаты правки\Картинки\Неналоженные\Воспаление\КАИЗО Р-120 График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4" t="65217" r="39334" b="101"/>
          <a:stretch/>
        </p:blipFill>
        <p:spPr bwMode="auto">
          <a:xfrm>
            <a:off x="5242898" y="1900372"/>
            <a:ext cx="3696426" cy="30648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478426" y="669087"/>
            <a:ext cx="34608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>
                <a:ea typeface="Times New Roman" panose="02020603050405020304" pitchFamily="18" charset="0"/>
              </a:rPr>
              <a:t>Анализ экспрессии мРНК Каизо в толстой кишке на седьмой день </a:t>
            </a:r>
            <a:r>
              <a:rPr lang="ru-RU" b="1">
                <a:solidFill>
                  <a:srgbClr val="000000"/>
                </a:solidFill>
                <a:ea typeface="Times New Roman" panose="02020603050405020304" pitchFamily="18" charset="0"/>
              </a:rPr>
              <a:t>после воздействия ДСН</a:t>
            </a:r>
            <a:endParaRPr lang="ru-RU" b="1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78256" y="6365876"/>
            <a:ext cx="2057400" cy="365125"/>
          </a:xfrm>
        </p:spPr>
        <p:txBody>
          <a:bodyPr/>
          <a:lstStyle/>
          <a:p>
            <a:fld id="{AE4AAFD4-8774-4A2F-B06F-5D4E5B1A0460}" type="slidenum">
              <a:rPr lang="ru-RU" smtClean="0"/>
              <a:t>22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62154" y="5201593"/>
            <a:ext cx="1961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WT – </a:t>
            </a:r>
            <a:r>
              <a:rPr lang="ru-RU" sz="1200" b="1" dirty="0" smtClean="0"/>
              <a:t>дикий тип (</a:t>
            </a:r>
            <a:r>
              <a:rPr lang="en-US" sz="1200" b="1" dirty="0" smtClean="0"/>
              <a:t>n=4</a:t>
            </a:r>
            <a:r>
              <a:rPr lang="ru-RU" sz="1200" b="1" dirty="0" smtClean="0"/>
              <a:t>)</a:t>
            </a:r>
          </a:p>
          <a:p>
            <a:r>
              <a:rPr lang="en-US" sz="1200" b="1" dirty="0" smtClean="0"/>
              <a:t>KO </a:t>
            </a:r>
            <a:r>
              <a:rPr lang="en-US" sz="1200" b="1" dirty="0"/>
              <a:t>– </a:t>
            </a:r>
            <a:r>
              <a:rPr lang="ru-RU" sz="1200" b="1" dirty="0" smtClean="0"/>
              <a:t>нокаут по </a:t>
            </a:r>
            <a:r>
              <a:rPr lang="ru-RU" sz="1200" b="1" dirty="0" err="1" smtClean="0"/>
              <a:t>Каизо</a:t>
            </a:r>
            <a:r>
              <a:rPr lang="en-US" sz="1200" b="1" dirty="0" smtClean="0"/>
              <a:t> </a:t>
            </a:r>
            <a:r>
              <a:rPr lang="ru-RU" sz="1200" b="1" dirty="0" smtClean="0"/>
              <a:t>(</a:t>
            </a:r>
            <a:r>
              <a:rPr lang="en-US" sz="1200" b="1" dirty="0" smtClean="0"/>
              <a:t>n=4</a:t>
            </a:r>
            <a:r>
              <a:rPr lang="ru-RU" sz="1200" b="1" dirty="0" smtClean="0"/>
              <a:t>)</a:t>
            </a:r>
            <a:endParaRPr lang="ru-RU" sz="1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73256" y="5026048"/>
            <a:ext cx="14712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/>
              <a:t>***p-</a:t>
            </a:r>
            <a:r>
              <a:rPr lang="ru-RU" sz="1200" b="1" dirty="0" err="1"/>
              <a:t>value</a:t>
            </a:r>
            <a:r>
              <a:rPr lang="ru-RU" sz="1200" b="1" dirty="0"/>
              <a:t> &lt;0.0001 </a:t>
            </a:r>
          </a:p>
        </p:txBody>
      </p:sp>
      <p:pic>
        <p:nvPicPr>
          <p:cNvPr id="2050" name="Picture 2" descr="D:\Лера\Диссертация\Диссер Лера\Текст\Результаты правки\Картинки\Неналоженные\Воспаление\JPG\Каизо р-120 НОВЫЙ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" t="2525" r="4696" b="22849"/>
          <a:stretch/>
        </p:blipFill>
        <p:spPr bwMode="auto">
          <a:xfrm>
            <a:off x="159471" y="1431358"/>
            <a:ext cx="4803054" cy="368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67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Лера\Статья по муцинам\Статья со Светой\Картинки в статью\отобранные\Ответ рецензентам Acta Natur\JPG ответ рецензентам\Рис. 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1364" r="2289" b="76473"/>
          <a:stretch/>
        </p:blipFill>
        <p:spPr bwMode="auto">
          <a:xfrm>
            <a:off x="418593" y="1375038"/>
            <a:ext cx="5510477" cy="2218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D:\Лера\Статья по муцинам\Статья со Светой\Картинки в статью\отобранные\Ответ рецензентам Acta Natur\JPG ответ рецензентам\Рис. 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" t="51671" r="48992" b="25075"/>
          <a:stretch/>
        </p:blipFill>
        <p:spPr bwMode="auto">
          <a:xfrm>
            <a:off x="3387851" y="3815995"/>
            <a:ext cx="2522169" cy="2213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Лера\Статья по муцинам\Статья со Светой\Картинки в статью\отобранные\Ответ рецензентам Acta Natur\JPG ответ рецензентам\Рис. 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" t="75875" r="51122" b="2584"/>
          <a:stretch/>
        </p:blipFill>
        <p:spPr bwMode="auto">
          <a:xfrm>
            <a:off x="6050385" y="4023849"/>
            <a:ext cx="2579265" cy="19768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68473" y="178195"/>
            <a:ext cx="86628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a typeface="Times New Roman" panose="02020603050405020304" pitchFamily="18" charset="0"/>
              </a:rPr>
              <a:t>Изменение экспрессии </a:t>
            </a:r>
            <a:r>
              <a:rPr lang="ru-RU" sz="2000" b="1" dirty="0" err="1">
                <a:ea typeface="Times New Roman" panose="02020603050405020304" pitchFamily="18" charset="0"/>
              </a:rPr>
              <a:t>провоспалительных</a:t>
            </a:r>
            <a:r>
              <a:rPr lang="ru-RU" sz="2000" b="1" dirty="0">
                <a:ea typeface="Times New Roman" panose="02020603050405020304" pitchFamily="18" charset="0"/>
              </a:rPr>
              <a:t> и </a:t>
            </a:r>
            <a:r>
              <a:rPr lang="ru-RU" sz="2000" b="1" dirty="0" err="1">
                <a:ea typeface="Times New Roman" panose="02020603050405020304" pitchFamily="18" charset="0"/>
              </a:rPr>
              <a:t>антивоспалительных</a:t>
            </a:r>
            <a:r>
              <a:rPr lang="ru-RU" sz="2000" b="1" dirty="0">
                <a:ea typeface="Times New Roman" panose="02020603050405020304" pitchFamily="18" charset="0"/>
              </a:rPr>
              <a:t> цитокинов в толстой кишке </a:t>
            </a:r>
            <a:r>
              <a:rPr lang="ru-RU" sz="2000" b="1" dirty="0">
                <a:solidFill>
                  <a:srgbClr val="000000"/>
                </a:solidFill>
                <a:ea typeface="Times New Roman" panose="02020603050405020304" pitchFamily="18" charset="0"/>
              </a:rPr>
              <a:t>после воздействия ДСН</a:t>
            </a:r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38950" y="6356351"/>
            <a:ext cx="2057400" cy="365125"/>
          </a:xfrm>
        </p:spPr>
        <p:txBody>
          <a:bodyPr/>
          <a:lstStyle/>
          <a:p>
            <a:fld id="{AE4AAFD4-8774-4A2F-B06F-5D4E5B1A0460}" type="slidenum">
              <a:rPr lang="ru-RU" smtClean="0"/>
              <a:t>23</a:t>
            </a:fld>
            <a:endParaRPr lang="ru-RU"/>
          </a:p>
        </p:txBody>
      </p:sp>
      <p:pic>
        <p:nvPicPr>
          <p:cNvPr id="8" name="Рисунок 7" descr="D:\Лера\Статья по муцинам\Статья со Светой\Картинки в статью\отобранные\Ответ рецензентам Acta Natur\JPG ответ рецензентам\Рис. 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27216" r="50818" b="52117"/>
          <a:stretch/>
        </p:blipFill>
        <p:spPr bwMode="auto">
          <a:xfrm>
            <a:off x="6060273" y="1327413"/>
            <a:ext cx="2657516" cy="2068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:\Лера\Статья по муцинам\Статья со Светой\Картинки в статью\отобранные\Ответ рецензентам Acta Natur\JPG ответ рецензентам\Рис. 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94" t="27216" r="2289" b="52117"/>
          <a:stretch/>
        </p:blipFill>
        <p:spPr bwMode="auto">
          <a:xfrm>
            <a:off x="452603" y="3931920"/>
            <a:ext cx="2558322" cy="206876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751142" y="6227629"/>
            <a:ext cx="1961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WT – </a:t>
            </a:r>
            <a:r>
              <a:rPr lang="ru-RU" sz="1200" b="1" dirty="0" smtClean="0"/>
              <a:t>дикий тип (</a:t>
            </a:r>
            <a:r>
              <a:rPr lang="en-US" sz="1200" b="1" dirty="0" smtClean="0"/>
              <a:t>n=3</a:t>
            </a:r>
            <a:r>
              <a:rPr lang="ru-RU" sz="1200" b="1" dirty="0" smtClean="0"/>
              <a:t>)</a:t>
            </a:r>
          </a:p>
          <a:p>
            <a:r>
              <a:rPr lang="en-US" sz="1200" b="1" dirty="0" smtClean="0"/>
              <a:t>KO </a:t>
            </a:r>
            <a:r>
              <a:rPr lang="en-US" sz="1200" b="1" dirty="0"/>
              <a:t>– </a:t>
            </a:r>
            <a:r>
              <a:rPr lang="ru-RU" sz="1200" b="1" dirty="0" smtClean="0"/>
              <a:t>нокаут по </a:t>
            </a:r>
            <a:r>
              <a:rPr lang="ru-RU" sz="1200" b="1" dirty="0" err="1" smtClean="0"/>
              <a:t>Каизо</a:t>
            </a:r>
            <a:r>
              <a:rPr lang="en-US" sz="1200" b="1" dirty="0" smtClean="0"/>
              <a:t> </a:t>
            </a:r>
            <a:r>
              <a:rPr lang="ru-RU" sz="1200" b="1" dirty="0" smtClean="0"/>
              <a:t>(</a:t>
            </a:r>
            <a:r>
              <a:rPr lang="en-US" sz="1200" b="1" dirty="0" smtClean="0"/>
              <a:t>n=3</a:t>
            </a:r>
            <a:r>
              <a:rPr lang="ru-RU" sz="1200" b="1" dirty="0" smtClean="0"/>
              <a:t>)</a:t>
            </a:r>
            <a:endParaRPr lang="ru-RU" sz="1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21406" y="6319961"/>
            <a:ext cx="25654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/>
              <a:t>***p-</a:t>
            </a:r>
            <a:r>
              <a:rPr lang="ru-RU" sz="1200" b="1" dirty="0" err="1"/>
              <a:t>value</a:t>
            </a:r>
            <a:r>
              <a:rPr lang="ru-RU" sz="1200" b="1" dirty="0"/>
              <a:t> &lt;0.0001, * p-</a:t>
            </a:r>
            <a:r>
              <a:rPr lang="ru-RU" sz="1200" b="1" dirty="0" err="1"/>
              <a:t>value</a:t>
            </a:r>
            <a:r>
              <a:rPr lang="ru-RU" sz="1200" b="1" dirty="0"/>
              <a:t> =0.043</a:t>
            </a:r>
          </a:p>
        </p:txBody>
      </p:sp>
    </p:spTree>
    <p:extLst>
      <p:ext uri="{BB962C8B-B14F-4D97-AF65-F5344CB8AC3E}">
        <p14:creationId xmlns:p14="http://schemas.microsoft.com/office/powerpoint/2010/main" val="116217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AFD4-8774-4A2F-B06F-5D4E5B1A0460}" type="slidenum">
              <a:rPr lang="ru-RU" smtClean="0"/>
              <a:t>24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7700" y="382161"/>
            <a:ext cx="8001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ВЫВОДЫ</a:t>
            </a:r>
          </a:p>
          <a:p>
            <a:pPr algn="ctr"/>
            <a:endParaRPr lang="ru-RU" sz="2000" dirty="0"/>
          </a:p>
          <a:p>
            <a:pPr marL="342900" lvl="0" indent="-342900">
              <a:buFont typeface="+mj-lt"/>
              <a:buAutoNum type="arabicPeriod"/>
            </a:pPr>
            <a:r>
              <a:rPr lang="ru-RU" sz="1400" dirty="0"/>
              <a:t>Показано, что белок </a:t>
            </a:r>
            <a:r>
              <a:rPr lang="ru-RU" sz="1400" dirty="0" err="1"/>
              <a:t>Каизо</a:t>
            </a:r>
            <a:r>
              <a:rPr lang="ru-RU" sz="1400" dirty="0"/>
              <a:t> локализуется в ядрах эпителиальных клеток различных тканей и органов мыши, </a:t>
            </a:r>
            <a:r>
              <a:rPr lang="ru-RU" sz="1400" dirty="0" smtClean="0"/>
              <a:t>клетках волосяных луковиц, а </a:t>
            </a:r>
            <a:r>
              <a:rPr lang="ru-RU" sz="1400" dirty="0"/>
              <a:t>также в нейронах и глиальных клетках различных структур в мозге</a:t>
            </a:r>
            <a:r>
              <a:rPr lang="ru-RU" sz="1400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endParaRPr lang="ru-RU" sz="1400" dirty="0"/>
          </a:p>
          <a:p>
            <a:pPr marL="342900" lvl="0" indent="-342900">
              <a:buFont typeface="+mj-lt"/>
              <a:buAutoNum type="arabicPeriod"/>
            </a:pPr>
            <a:r>
              <a:rPr lang="ru-RU" sz="1400" dirty="0"/>
              <a:t>Обнаружено, что в </a:t>
            </a:r>
            <a:r>
              <a:rPr lang="ru-RU" sz="1400" dirty="0" err="1"/>
              <a:t>фотосенсорных</a:t>
            </a:r>
            <a:r>
              <a:rPr lang="ru-RU" sz="1400" dirty="0"/>
              <a:t> клетках сетчатки глаза </a:t>
            </a:r>
            <a:r>
              <a:rPr lang="ru-RU" sz="1400" dirty="0" err="1"/>
              <a:t>Каизо</a:t>
            </a:r>
            <a:r>
              <a:rPr lang="ru-RU" sz="1400" dirty="0"/>
              <a:t> локализуется в цитоплазме</a:t>
            </a:r>
            <a:r>
              <a:rPr lang="ru-RU" sz="1400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endParaRPr lang="ru-RU" sz="1400" dirty="0"/>
          </a:p>
          <a:p>
            <a:pPr marL="342900" lvl="0" indent="-342900">
              <a:buFont typeface="+mj-lt"/>
              <a:buAutoNum type="arabicPeriod"/>
            </a:pPr>
            <a:r>
              <a:rPr lang="ru-RU" sz="1400" dirty="0"/>
              <a:t>Определено, что </a:t>
            </a:r>
            <a:r>
              <a:rPr lang="ru-RU" sz="1400" dirty="0" err="1"/>
              <a:t>Каизо</a:t>
            </a:r>
            <a:r>
              <a:rPr lang="ru-RU" sz="1400" dirty="0"/>
              <a:t> может являться новым маркёром стволовых </a:t>
            </a:r>
            <a:r>
              <a:rPr lang="ru-RU" sz="1400" dirty="0" err="1"/>
              <a:t>сперматогониальных</a:t>
            </a:r>
            <a:r>
              <a:rPr lang="ru-RU" sz="1400" dirty="0"/>
              <a:t> клеток </a:t>
            </a:r>
            <a:r>
              <a:rPr lang="en-US" sz="1400" dirty="0" smtClean="0"/>
              <a:t> </a:t>
            </a:r>
            <a:r>
              <a:rPr lang="ru-RU" sz="1400" dirty="0" smtClean="0"/>
              <a:t>типа </a:t>
            </a:r>
            <a:r>
              <a:rPr lang="en-US" sz="1400" dirty="0" smtClean="0"/>
              <a:t>Apr </a:t>
            </a:r>
            <a:r>
              <a:rPr lang="ru-RU" sz="1400" dirty="0" smtClean="0"/>
              <a:t>и </a:t>
            </a:r>
            <a:r>
              <a:rPr lang="en-US" sz="1400" dirty="0" err="1" smtClean="0"/>
              <a:t>Aal</a:t>
            </a:r>
            <a:r>
              <a:rPr lang="en-US" sz="1400" dirty="0" smtClean="0"/>
              <a:t> </a:t>
            </a:r>
            <a:r>
              <a:rPr lang="ru-RU" sz="1400" dirty="0" smtClean="0"/>
              <a:t>у </a:t>
            </a:r>
            <a:r>
              <a:rPr lang="ru-RU" sz="1400" dirty="0"/>
              <a:t>мышей. </a:t>
            </a:r>
            <a:endParaRPr lang="ru-RU" sz="1400" dirty="0" smtClean="0"/>
          </a:p>
          <a:p>
            <a:pPr marL="342900" lvl="0" indent="-342900">
              <a:buFont typeface="+mj-lt"/>
              <a:buAutoNum type="arabicPeriod"/>
            </a:pPr>
            <a:endParaRPr lang="ru-RU" sz="1400" dirty="0"/>
          </a:p>
          <a:p>
            <a:pPr marL="342900" lvl="0" indent="-342900">
              <a:buFont typeface="+mj-lt"/>
              <a:buAutoNum type="arabicPeriod"/>
            </a:pPr>
            <a:r>
              <a:rPr lang="ru-RU" sz="1400" dirty="0"/>
              <a:t>Методом магнитно-резонансной томографии у мышей, </a:t>
            </a:r>
            <a:r>
              <a:rPr lang="ru-RU" sz="1400" dirty="0" err="1"/>
              <a:t>нокаутных</a:t>
            </a:r>
            <a:r>
              <a:rPr lang="ru-RU" sz="1400" dirty="0"/>
              <a:t> по гену </a:t>
            </a:r>
            <a:r>
              <a:rPr lang="ru-RU" sz="1400" i="1" dirty="0" err="1"/>
              <a:t>Каизо</a:t>
            </a:r>
            <a:r>
              <a:rPr lang="ru-RU" sz="1400" dirty="0"/>
              <a:t>, выявлено уменьшение размеров </a:t>
            </a:r>
            <a:r>
              <a:rPr lang="ru-RU" sz="1400" dirty="0" smtClean="0"/>
              <a:t>боковых желудочков</a:t>
            </a:r>
            <a:r>
              <a:rPr lang="ru-RU" sz="1400" dirty="0"/>
              <a:t>, при неизменном общем объеме мозга у этих животных</a:t>
            </a:r>
            <a:r>
              <a:rPr lang="ru-RU" sz="1400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endParaRPr lang="ru-RU" sz="1400" dirty="0"/>
          </a:p>
          <a:p>
            <a:pPr marL="342900" lvl="0" indent="-342900">
              <a:buFont typeface="+mj-lt"/>
              <a:buAutoNum type="arabicPeriod"/>
            </a:pPr>
            <a:r>
              <a:rPr lang="ru-RU" sz="1400" dirty="0"/>
              <a:t>Показано, что удаление гена </a:t>
            </a:r>
            <a:r>
              <a:rPr lang="ru-RU" sz="1400" i="1" dirty="0" err="1"/>
              <a:t>Каизо</a:t>
            </a:r>
            <a:r>
              <a:rPr lang="ru-RU" sz="1400" dirty="0"/>
              <a:t> у мышей приводит к: повышенной двигательной и исследовательской </a:t>
            </a:r>
            <a:r>
              <a:rPr lang="ru-RU" sz="1400" dirty="0" smtClean="0"/>
              <a:t>активности, </a:t>
            </a:r>
            <a:r>
              <a:rPr lang="ru-RU" sz="1400" dirty="0"/>
              <a:t>повышению амплитуды акустического рефлекса вздрагивания и увеличению </a:t>
            </a:r>
            <a:r>
              <a:rPr lang="ru-RU" sz="1400" dirty="0" err="1"/>
              <a:t>престимульного</a:t>
            </a:r>
            <a:r>
              <a:rPr lang="ru-RU" sz="1400" dirty="0"/>
              <a:t> торможения, </a:t>
            </a:r>
            <a:r>
              <a:rPr lang="ru-RU" sz="1400" dirty="0" smtClean="0"/>
              <a:t>но снижает когнитивные способности. </a:t>
            </a:r>
          </a:p>
          <a:p>
            <a:pPr marL="342900" lvl="0" indent="-342900">
              <a:buFont typeface="+mj-lt"/>
              <a:buAutoNum type="arabicPeriod"/>
            </a:pPr>
            <a:endParaRPr lang="ru-RU" sz="1400" dirty="0"/>
          </a:p>
          <a:p>
            <a:pPr marL="342900" lvl="0" indent="-342900">
              <a:buFont typeface="+mj-lt"/>
              <a:buAutoNum type="arabicPeriod"/>
            </a:pPr>
            <a:r>
              <a:rPr lang="ru-RU" sz="1400" dirty="0"/>
              <a:t>Обнаружено, что </a:t>
            </a:r>
            <a:r>
              <a:rPr lang="ru-RU" sz="1400" dirty="0" err="1"/>
              <a:t>Каизо</a:t>
            </a:r>
            <a:r>
              <a:rPr lang="ru-RU" sz="1400" dirty="0"/>
              <a:t> усиливает развитие острого воспалительного процесса, что выражается в более сильном проявлении всех признаков острого колита по сравнению с </a:t>
            </a:r>
            <a:r>
              <a:rPr lang="en-US" sz="1400" dirty="0" smtClean="0"/>
              <a:t>KO</a:t>
            </a:r>
            <a:r>
              <a:rPr lang="ru-RU" sz="1400" dirty="0" smtClean="0"/>
              <a:t>. </a:t>
            </a:r>
          </a:p>
          <a:p>
            <a:pPr marL="342900" lvl="0" indent="-342900">
              <a:buFont typeface="+mj-lt"/>
              <a:buAutoNum type="arabicPeriod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1769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AFD4-8774-4A2F-B06F-5D4E5B1A0460}" type="slidenum">
              <a:rPr lang="ru-RU" smtClean="0"/>
              <a:t>25</a:t>
            </a:fld>
            <a:endParaRPr lang="ru-RU"/>
          </a:p>
        </p:txBody>
      </p:sp>
      <p:pic>
        <p:nvPicPr>
          <p:cNvPr id="11266" name="Picture 2" descr="http://www.dezinfo.net/images2/image/09.2009/wheretogetmoney/1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052" y="891528"/>
            <a:ext cx="6819290" cy="510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32575" y="1399512"/>
            <a:ext cx="49122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dirty="0"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8597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453025"/>
            <a:ext cx="2057400" cy="365125"/>
          </a:xfrm>
        </p:spPr>
        <p:txBody>
          <a:bodyPr/>
          <a:lstStyle/>
          <a:p>
            <a:fld id="{AE4AAFD4-8774-4A2F-B06F-5D4E5B1A0460}" type="slidenum">
              <a:rPr lang="ru-RU" smtClean="0"/>
              <a:t>3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006474" y="2476339"/>
            <a:ext cx="1110304" cy="52322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 err="1" smtClean="0"/>
              <a:t>Каизо</a:t>
            </a:r>
            <a:endParaRPr lang="ru-RU" sz="2800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4563434" y="1928219"/>
            <a:ext cx="0" cy="49947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118621" y="2736031"/>
            <a:ext cx="59950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554758" y="2989687"/>
            <a:ext cx="0" cy="4785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28777" y="1545375"/>
            <a:ext cx="1487780" cy="369332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/>
              <a:t>Маркёр рака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916220" y="3517420"/>
            <a:ext cx="3301738" cy="369332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/>
              <a:t>Хроническое воспаление и рак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08009" y="2443796"/>
            <a:ext cx="2781118" cy="646331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Наблюдаемая активность мышей при содержании </a:t>
            </a:r>
            <a:endParaRPr lang="ru-RU" b="1" dirty="0"/>
          </a:p>
        </p:txBody>
      </p:sp>
      <p:pic>
        <p:nvPicPr>
          <p:cNvPr id="20" name="Picture 6" descr="http://www.thecjcr.org/article/viewFile/6135/6967/3537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4" t="52892"/>
          <a:stretch/>
        </p:blipFill>
        <p:spPr bwMode="auto">
          <a:xfrm>
            <a:off x="2875840" y="222314"/>
            <a:ext cx="1535498" cy="99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082154" y="398300"/>
            <a:ext cx="1702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/>
              <a:t>Каруцинома</a:t>
            </a:r>
            <a:r>
              <a:rPr lang="ru-RU" sz="1200" b="1" dirty="0" smtClean="0"/>
              <a:t> желудка</a:t>
            </a:r>
          </a:p>
          <a:p>
            <a:r>
              <a:rPr lang="en-US" sz="1200" b="1" i="1" dirty="0" smtClean="0"/>
              <a:t>Qin et al. </a:t>
            </a:r>
            <a:r>
              <a:rPr lang="en-US" sz="1200" b="1" i="1" dirty="0"/>
              <a:t>2015</a:t>
            </a:r>
            <a:r>
              <a:rPr lang="en-US" sz="1200" b="1" i="1" dirty="0" smtClean="0"/>
              <a:t>,</a:t>
            </a:r>
            <a:endParaRPr lang="ru-RU" sz="1200" b="1" i="1" dirty="0" smtClean="0"/>
          </a:p>
          <a:p>
            <a:r>
              <a:rPr lang="en-US" sz="1200" b="1" i="1" dirty="0" smtClean="0"/>
              <a:t>Chin </a:t>
            </a:r>
            <a:r>
              <a:rPr lang="en-US" sz="1200" b="1" i="1" dirty="0"/>
              <a:t>J Cancer Res. </a:t>
            </a:r>
            <a:endParaRPr lang="ru-RU" sz="1200" b="1" i="1" dirty="0"/>
          </a:p>
        </p:txBody>
      </p:sp>
      <p:pic>
        <p:nvPicPr>
          <p:cNvPr id="22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8"/>
          <a:stretch/>
        </p:blipFill>
        <p:spPr bwMode="auto">
          <a:xfrm>
            <a:off x="4654236" y="252139"/>
            <a:ext cx="1185945" cy="93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876580" y="379272"/>
            <a:ext cx="1901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/>
              <a:t>Аденокарцинома</a:t>
            </a:r>
            <a:r>
              <a:rPr lang="ru-RU" sz="1200" b="1" dirty="0" smtClean="0"/>
              <a:t> лёгких</a:t>
            </a:r>
          </a:p>
          <a:p>
            <a:r>
              <a:rPr lang="en-US" sz="1200" b="1" i="1" dirty="0" smtClean="0"/>
              <a:t>Dai </a:t>
            </a:r>
            <a:r>
              <a:rPr lang="en-US" sz="1200" b="1" i="1" dirty="0"/>
              <a:t>et al. 2009</a:t>
            </a:r>
            <a:r>
              <a:rPr lang="ru-RU" sz="1200" b="1" i="1" dirty="0" smtClean="0"/>
              <a:t>,</a:t>
            </a:r>
          </a:p>
          <a:p>
            <a:r>
              <a:rPr lang="ru-RU" sz="1200" b="1" i="1" dirty="0" smtClean="0"/>
              <a:t> </a:t>
            </a:r>
            <a:r>
              <a:rPr lang="en-US" sz="1200" b="1" i="1" dirty="0"/>
              <a:t>BMC Cancer </a:t>
            </a:r>
            <a:endParaRPr lang="ru-RU" sz="1200" i="1" dirty="0"/>
          </a:p>
        </p:txBody>
      </p:sp>
      <p:pic>
        <p:nvPicPr>
          <p:cNvPr id="24" name="Picture 4" descr="http://www.biengi.ac.ru/images/kaiz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" r="25028" b="26451"/>
          <a:stretch/>
        </p:blipFill>
        <p:spPr bwMode="auto">
          <a:xfrm>
            <a:off x="971409" y="4216192"/>
            <a:ext cx="2730545" cy="183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17096" r="59276" b="54255"/>
          <a:stretch/>
        </p:blipFill>
        <p:spPr bwMode="auto">
          <a:xfrm>
            <a:off x="5247209" y="4591796"/>
            <a:ext cx="2300003" cy="14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077939" y="5908047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д</a:t>
            </a:r>
            <a:r>
              <a:rPr lang="ru-RU" sz="1600" b="1" dirty="0" smtClean="0"/>
              <a:t>ни</a:t>
            </a:r>
            <a:endParaRPr lang="ru-RU" sz="1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296361" y="5880812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д</a:t>
            </a:r>
            <a:r>
              <a:rPr lang="ru-RU" sz="1600" b="1" dirty="0" smtClean="0"/>
              <a:t>ни</a:t>
            </a:r>
            <a:endParaRPr lang="ru-RU" sz="1600" b="1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-152619" y="5022164"/>
            <a:ext cx="1833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Процент выживаемости </a:t>
            </a:r>
            <a:endParaRPr lang="ru-RU" sz="1200" b="1" dirty="0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4186718" y="5022163"/>
            <a:ext cx="1833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Процент выживаемости </a:t>
            </a:r>
            <a:endParaRPr lang="ru-RU" sz="1200" b="1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 flipH="1">
            <a:off x="6149844" y="4202417"/>
            <a:ext cx="247366" cy="21303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Левая фигурная скобка 30"/>
          <p:cNvSpPr/>
          <p:nvPr/>
        </p:nvSpPr>
        <p:spPr>
          <a:xfrm rot="5400000">
            <a:off x="6069924" y="4501704"/>
            <a:ext cx="86517" cy="266701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397210" y="3880504"/>
            <a:ext cx="1015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Kaiso</a:t>
            </a:r>
            <a:r>
              <a:rPr lang="ru-RU" b="1" baseline="30000" dirty="0" err="1"/>
              <a:t>Tg</a:t>
            </a:r>
            <a:r>
              <a:rPr lang="ru-RU" b="1" baseline="30000" dirty="0"/>
              <a:t>/+ </a:t>
            </a:r>
            <a:endParaRPr lang="ru-RU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 flipH="1">
            <a:off x="7018423" y="5133140"/>
            <a:ext cx="393937" cy="2752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7406106" y="4902992"/>
            <a:ext cx="995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Apc</a:t>
            </a:r>
            <a:r>
              <a:rPr lang="ru-RU" b="1" baseline="30000" dirty="0"/>
              <a:t>Min/+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082154" y="5295065"/>
            <a:ext cx="995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Apc</a:t>
            </a:r>
            <a:r>
              <a:rPr lang="ru-RU" b="1" baseline="30000" dirty="0"/>
              <a:t>Min/+</a:t>
            </a:r>
            <a:r>
              <a:rPr lang="ru-RU" b="1" dirty="0"/>
              <a:t> </a:t>
            </a:r>
            <a:endParaRPr lang="ru-RU" dirty="0"/>
          </a:p>
        </p:txBody>
      </p:sp>
      <p:cxnSp>
        <p:nvCxnSpPr>
          <p:cNvPr id="41" name="Прямая со стрелкой 40"/>
          <p:cNvCxnSpPr/>
          <p:nvPr/>
        </p:nvCxnSpPr>
        <p:spPr>
          <a:xfrm flipV="1">
            <a:off x="1393640" y="4979777"/>
            <a:ext cx="527139" cy="4233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028961" y="4614020"/>
            <a:ext cx="1273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KO </a:t>
            </a:r>
            <a:r>
              <a:rPr lang="ru-RU" sz="1600" b="1" dirty="0"/>
              <a:t>: А</a:t>
            </a:r>
            <a:r>
              <a:rPr lang="en-US" sz="1600" b="1" dirty="0" err="1"/>
              <a:t>PC</a:t>
            </a:r>
            <a:r>
              <a:rPr lang="en-US" sz="1600" b="1" baseline="30000" dirty="0" err="1"/>
              <a:t>Min</a:t>
            </a:r>
            <a:r>
              <a:rPr lang="en-US" sz="1600" b="1" baseline="30000" dirty="0"/>
              <a:t>/+</a:t>
            </a:r>
            <a:endParaRPr lang="ru-RU" sz="1600" b="1" dirty="0"/>
          </a:p>
        </p:txBody>
      </p:sp>
      <p:cxnSp>
        <p:nvCxnSpPr>
          <p:cNvPr id="47" name="Прямая со стрелкой 46"/>
          <p:cNvCxnSpPr/>
          <p:nvPr/>
        </p:nvCxnSpPr>
        <p:spPr>
          <a:xfrm flipH="1">
            <a:off x="2720878" y="4884158"/>
            <a:ext cx="555449" cy="3881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26668" y="6229673"/>
            <a:ext cx="1910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err="1" smtClean="0"/>
              <a:t>Prokhortchouk</a:t>
            </a:r>
            <a:r>
              <a:rPr lang="ru-RU" sz="1200" b="1" i="1" dirty="0" smtClean="0"/>
              <a:t> </a:t>
            </a:r>
            <a:r>
              <a:rPr lang="en-US" sz="1200" b="1" i="1" dirty="0" smtClean="0"/>
              <a:t>et al.</a:t>
            </a:r>
            <a:r>
              <a:rPr lang="en-US" sz="1200" b="1" i="1" dirty="0"/>
              <a:t> </a:t>
            </a:r>
            <a:r>
              <a:rPr lang="en-US" sz="1200" b="1" i="1" dirty="0" smtClean="0"/>
              <a:t> </a:t>
            </a:r>
            <a:r>
              <a:rPr lang="en-US" sz="1200" b="1" i="1" dirty="0"/>
              <a:t>2006 </a:t>
            </a:r>
            <a:endParaRPr lang="ru-RU" sz="1200" b="1" i="1" dirty="0" smtClean="0"/>
          </a:p>
          <a:p>
            <a:r>
              <a:rPr lang="en-US" sz="1200" b="1" i="1" dirty="0" err="1" smtClean="0"/>
              <a:t>Mol</a:t>
            </a:r>
            <a:r>
              <a:rPr lang="en-US" sz="1200" b="1" i="1" dirty="0" smtClean="0"/>
              <a:t> </a:t>
            </a:r>
            <a:r>
              <a:rPr lang="en-US" sz="1200" b="1" i="1" dirty="0"/>
              <a:t>Cell Biol.</a:t>
            </a:r>
            <a:endParaRPr lang="ru-RU" sz="1200" b="1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7051171" y="6229672"/>
            <a:ext cx="1705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Pierre</a:t>
            </a:r>
            <a:r>
              <a:rPr lang="ru-RU" sz="1200" b="1" i="1" dirty="0" smtClean="0"/>
              <a:t> </a:t>
            </a:r>
            <a:r>
              <a:rPr lang="en-US" sz="1200" b="1" i="1" dirty="0" smtClean="0"/>
              <a:t>et al. 2015</a:t>
            </a:r>
            <a:r>
              <a:rPr lang="en-US" sz="1200" b="1" i="1" dirty="0"/>
              <a:t>, </a:t>
            </a:r>
            <a:endParaRPr lang="ru-RU" sz="1200" b="1" i="1" dirty="0" smtClean="0"/>
          </a:p>
          <a:p>
            <a:r>
              <a:rPr lang="en-US" sz="1200" b="1" i="1" dirty="0" err="1" smtClean="0"/>
              <a:t>Biochim</a:t>
            </a:r>
            <a:r>
              <a:rPr lang="en-US" sz="1200" b="1" i="1" dirty="0" smtClean="0"/>
              <a:t> </a:t>
            </a:r>
            <a:r>
              <a:rPr lang="en-US" sz="1200" b="1" i="1" dirty="0" err="1"/>
              <a:t>Biophys</a:t>
            </a:r>
            <a:r>
              <a:rPr lang="en-US" sz="1200" b="1" i="1" dirty="0"/>
              <a:t> </a:t>
            </a:r>
            <a:r>
              <a:rPr lang="en-US" sz="1200" b="1" i="1" dirty="0" err="1"/>
              <a:t>Acta</a:t>
            </a:r>
            <a:r>
              <a:rPr lang="en-US" sz="1200" b="1" i="1" dirty="0"/>
              <a:t>. </a:t>
            </a:r>
            <a:endParaRPr lang="ru-RU" sz="1200" b="1" i="1" dirty="0"/>
          </a:p>
        </p:txBody>
      </p:sp>
      <p:cxnSp>
        <p:nvCxnSpPr>
          <p:cNvPr id="56" name="Прямая со стрелкой 55"/>
          <p:cNvCxnSpPr/>
          <p:nvPr/>
        </p:nvCxnSpPr>
        <p:spPr>
          <a:xfrm flipH="1">
            <a:off x="3409961" y="2757437"/>
            <a:ext cx="59253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738071" y="2551365"/>
            <a:ext cx="1003480" cy="369332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Апоптоз</a:t>
            </a:r>
            <a:endParaRPr lang="ru-RU" b="1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6904785" y="2523964"/>
            <a:ext cx="2039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 err="1"/>
              <a:t>Koh</a:t>
            </a:r>
            <a:r>
              <a:rPr lang="en-US" sz="1200" b="1" i="1" dirty="0"/>
              <a:t> et al</a:t>
            </a:r>
            <a:r>
              <a:rPr lang="ru-RU" sz="1200" b="1" i="1" dirty="0" smtClean="0"/>
              <a:t>. 2014</a:t>
            </a:r>
            <a:r>
              <a:rPr lang="en-US" sz="1200" b="1" i="1" dirty="0" smtClean="0"/>
              <a:t>, </a:t>
            </a:r>
          </a:p>
          <a:p>
            <a:r>
              <a:rPr lang="en-US" sz="1200" b="1" i="1" dirty="0" smtClean="0"/>
              <a:t>Proc</a:t>
            </a:r>
            <a:r>
              <a:rPr lang="en-US" sz="1200" b="1" i="1" dirty="0"/>
              <a:t>. Natl. Acad. Sci. U. S. A. </a:t>
            </a:r>
            <a:endParaRPr lang="ru-RU" sz="1200" b="1" i="1" dirty="0"/>
          </a:p>
        </p:txBody>
      </p:sp>
    </p:spTree>
    <p:extLst>
      <p:ext uri="{BB962C8B-B14F-4D97-AF65-F5344CB8AC3E}">
        <p14:creationId xmlns:p14="http://schemas.microsoft.com/office/powerpoint/2010/main" val="104266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399" y="487473"/>
            <a:ext cx="834921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ЦЕЛЬ И ЗАДАЧИ </a:t>
            </a:r>
            <a:r>
              <a:rPr lang="ru-RU" sz="2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endParaRPr lang="en-US" sz="2000" b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настоящей работы является определение роли белка </a:t>
            </a:r>
            <a:r>
              <a:rPr lang="ru-RU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Каизо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в функционировании организма млекопитающих с использованием модели генетического нокаута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Были поставлены следующие </a:t>
            </a:r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тип клеток в тканях и органах мыши, в которых локализуется белок </a:t>
            </a:r>
            <a:r>
              <a:rPr lang="ru-RU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Каизо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сравнительное морфологическое и поведенческое </a:t>
            </a:r>
            <a:r>
              <a:rPr lang="ru-RU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фенотипирование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мышей, </a:t>
            </a:r>
            <a:r>
              <a:rPr lang="ru-RU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нокаутных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по гену </a:t>
            </a:r>
            <a:r>
              <a:rPr lang="ru-RU" sz="20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Каизо</a:t>
            </a:r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мышей дикого типа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C57BL/6;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роль белка Каизо при развитии острых воспалительных </a:t>
            </a:r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процессов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в кишечнике мыши в ответ на воздействие декстран сульфата натрия (ДСН).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AFD4-8774-4A2F-B06F-5D4E5B1A0460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792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0875" y="6492875"/>
            <a:ext cx="2057400" cy="365125"/>
          </a:xfrm>
        </p:spPr>
        <p:txBody>
          <a:bodyPr/>
          <a:lstStyle/>
          <a:p>
            <a:fld id="{AE4AAFD4-8774-4A2F-B06F-5D4E5B1A0460}" type="slidenum">
              <a:rPr lang="ru-RU" smtClean="0"/>
              <a:t>5</a:t>
            </a:fld>
            <a:endParaRPr lang="ru-RU"/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1572625" y="123825"/>
            <a:ext cx="62865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2000" b="1" dirty="0" err="1" smtClean="0">
                <a:latin typeface="+mn-lt"/>
              </a:rPr>
              <a:t>Каизо</a:t>
            </a:r>
            <a:r>
              <a:rPr lang="ru-RU" altLang="ru-RU" sz="2000" b="1" dirty="0" smtClean="0">
                <a:latin typeface="+mn-lt"/>
              </a:rPr>
              <a:t> локализуется в ядрах эпителиальных клеток в разных органах и тканях мыши</a:t>
            </a:r>
            <a:endParaRPr lang="ru-RU" altLang="ru-RU" sz="2000" b="1" dirty="0">
              <a:latin typeface="+mn-lt"/>
            </a:endParaRPr>
          </a:p>
        </p:txBody>
      </p:sp>
      <p:pic>
        <p:nvPicPr>
          <p:cNvPr id="4" name="Рисунок 3" descr="D:\Лера\Диссертация\Диссер Лера\Текст\Автореферат\Картинки\Кишка\Блот крупнее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" b="19890"/>
          <a:stretch/>
        </p:blipFill>
        <p:spPr bwMode="auto">
          <a:xfrm>
            <a:off x="656232" y="1701016"/>
            <a:ext cx="3661410" cy="33726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37248" y="1331684"/>
            <a:ext cx="3009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Толстый и тонкий кишечник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3852" y="4973301"/>
            <a:ext cx="19030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/>
              <a:t>С  </a:t>
            </a:r>
            <a:r>
              <a:rPr lang="ru-RU" sz="1200" b="1" dirty="0"/>
              <a:t>̶  </a:t>
            </a:r>
            <a:r>
              <a:rPr lang="ru-RU" sz="1200" dirty="0"/>
              <a:t>крипты, </a:t>
            </a:r>
            <a:r>
              <a:rPr lang="en-US" sz="1200" b="1" dirty="0"/>
              <a:t>V </a:t>
            </a:r>
            <a:r>
              <a:rPr lang="ru-RU" sz="1200" b="1" dirty="0"/>
              <a:t> ̶  </a:t>
            </a:r>
            <a:r>
              <a:rPr lang="ru-RU" sz="1200" dirty="0"/>
              <a:t>ворсинки. </a:t>
            </a:r>
          </a:p>
        </p:txBody>
      </p:sp>
      <p:pic>
        <p:nvPicPr>
          <p:cNvPr id="3075" name="Picture 3" descr="D:\Лера\Диссертация\Диссер Лера\Текст\Доклад!!!\Доп презентации\W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2" y="5426483"/>
            <a:ext cx="3466654" cy="92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D:\Лера\Диссертация\Диссер Лера\Текст\Автореферат\Картинки\мол желез\Мол жел 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36"/>
          <a:stretch/>
        </p:blipFill>
        <p:spPr bwMode="auto">
          <a:xfrm>
            <a:off x="5331829" y="1516350"/>
            <a:ext cx="3047350" cy="153638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5893343" y="1157168"/>
            <a:ext cx="1999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Молочная железа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31828" y="3072015"/>
            <a:ext cx="2467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K</a:t>
            </a:r>
            <a:r>
              <a:rPr lang="ru-RU" sz="1200" b="1" dirty="0" smtClean="0">
                <a:solidFill>
                  <a:srgbClr val="FF0000"/>
                </a:solidFill>
              </a:rPr>
              <a:t>8</a:t>
            </a:r>
            <a:r>
              <a:rPr lang="en-US" sz="1200" b="1" dirty="0" smtClean="0">
                <a:solidFill>
                  <a:srgbClr val="FF0000"/>
                </a:solidFill>
              </a:rPr>
              <a:t> -</a:t>
            </a:r>
            <a:r>
              <a:rPr lang="ru-RU" sz="1200" b="1" dirty="0" smtClean="0">
                <a:solidFill>
                  <a:srgbClr val="FF0000"/>
                </a:solidFill>
              </a:rPr>
              <a:t> маркёр </a:t>
            </a:r>
            <a:r>
              <a:rPr lang="ru-RU" sz="1200" b="1" dirty="0">
                <a:solidFill>
                  <a:srgbClr val="FF0000"/>
                </a:solidFill>
              </a:rPr>
              <a:t>эпителиальных клеток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421391" y="3099131"/>
            <a:ext cx="9423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/>
              <a:t>L  ̶  просвет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23355" y="143852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WT</a:t>
            </a:r>
            <a:endParaRPr lang="ru-RU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875166" y="2273347"/>
            <a:ext cx="45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KO</a:t>
            </a:r>
            <a:endParaRPr lang="ru-RU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210281" y="1677022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WT</a:t>
            </a:r>
            <a:endParaRPr lang="ru-RU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262092" y="2456345"/>
            <a:ext cx="45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KO</a:t>
            </a:r>
            <a:endParaRPr lang="ru-RU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218270" y="333886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WT</a:t>
            </a:r>
            <a:endParaRPr lang="ru-RU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80585" y="4139467"/>
            <a:ext cx="45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KO</a:t>
            </a:r>
            <a:endParaRPr lang="ru-RU" b="1" dirty="0"/>
          </a:p>
        </p:txBody>
      </p:sp>
      <p:pic>
        <p:nvPicPr>
          <p:cNvPr id="48" name="Picture 2" descr="D:\Лера\Диссертация\Диссер Лера\Текст\Результаты правки\Картинки\Неналоженные\Волос\Кожа волос CD3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4" t="48797" r="35001" b="8582"/>
          <a:stretch/>
        </p:blipFill>
        <p:spPr bwMode="auto">
          <a:xfrm>
            <a:off x="5512477" y="3958701"/>
            <a:ext cx="2943322" cy="222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27917" y="3434259"/>
            <a:ext cx="712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К</a:t>
            </a:r>
            <a:r>
              <a:rPr lang="ru-RU" b="1" dirty="0" smtClean="0"/>
              <a:t>ожа</a:t>
            </a:r>
            <a:endParaRPr lang="ru-RU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5981054" y="3641883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WT</a:t>
            </a:r>
            <a:endParaRPr lang="ru-RU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7442659" y="3641883"/>
            <a:ext cx="45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KO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512477" y="6180544"/>
            <a:ext cx="1514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EP  </a:t>
            </a:r>
            <a:r>
              <a:rPr lang="ru-RU" sz="1200" b="1" dirty="0" smtClean="0"/>
              <a:t>— </a:t>
            </a:r>
            <a:r>
              <a:rPr lang="ru-RU" sz="1200" dirty="0"/>
              <a:t>эпидермис</a:t>
            </a:r>
            <a:r>
              <a:rPr lang="ru-RU" sz="1200" b="1" dirty="0"/>
              <a:t>, </a:t>
            </a:r>
            <a:endParaRPr lang="ru-RU" sz="1200" b="1" dirty="0" smtClean="0"/>
          </a:p>
          <a:p>
            <a:r>
              <a:rPr lang="ru-RU" sz="1200" b="1" dirty="0" smtClean="0"/>
              <a:t>DM  </a:t>
            </a:r>
            <a:r>
              <a:rPr lang="en-US" sz="1200" b="1" dirty="0"/>
              <a:t>— </a:t>
            </a:r>
            <a:r>
              <a:rPr lang="ru-RU" sz="1200" dirty="0" err="1" smtClean="0"/>
              <a:t>дермальный</a:t>
            </a:r>
            <a:r>
              <a:rPr lang="ru-RU" sz="1200" dirty="0" smtClean="0"/>
              <a:t> </a:t>
            </a:r>
            <a:r>
              <a:rPr lang="ru-RU" sz="1200" dirty="0"/>
              <a:t>матрикс.</a:t>
            </a:r>
          </a:p>
        </p:txBody>
      </p:sp>
    </p:spTree>
    <p:extLst>
      <p:ext uri="{BB962C8B-B14F-4D97-AF65-F5344CB8AC3E}">
        <p14:creationId xmlns:p14="http://schemas.microsoft.com/office/powerpoint/2010/main" val="289831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77562" y="6407150"/>
            <a:ext cx="2057400" cy="365125"/>
          </a:xfrm>
        </p:spPr>
        <p:txBody>
          <a:bodyPr/>
          <a:lstStyle/>
          <a:p>
            <a:fld id="{AE4AAFD4-8774-4A2F-B06F-5D4E5B1A0460}" type="slidenum">
              <a:rPr lang="ru-RU" smtClean="0"/>
              <a:t>6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4" t="5595" r="47932" b="18597"/>
          <a:stretch/>
        </p:blipFill>
        <p:spPr>
          <a:xfrm>
            <a:off x="1276349" y="1346990"/>
            <a:ext cx="3096709" cy="34604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90" t="5830" r="10788" b="18362"/>
          <a:stretch/>
        </p:blipFill>
        <p:spPr>
          <a:xfrm>
            <a:off x="6057750" y="1334569"/>
            <a:ext cx="2344936" cy="3460784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6588293" y="4156903"/>
            <a:ext cx="301560" cy="288544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1731044" y="2733908"/>
            <a:ext cx="200026" cy="331053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6375594" y="1937080"/>
            <a:ext cx="271462" cy="146704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1852363" y="1831731"/>
            <a:ext cx="200026" cy="203739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6754122" y="2858409"/>
            <a:ext cx="271462" cy="146704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1840582" y="4354262"/>
            <a:ext cx="325473" cy="102535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584890" y="5400572"/>
            <a:ext cx="310835" cy="184666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542528" y="123825"/>
            <a:ext cx="62865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2000" b="1" dirty="0" err="1" smtClean="0">
                <a:latin typeface="+mn-lt"/>
              </a:rPr>
              <a:t>Каизо</a:t>
            </a:r>
            <a:r>
              <a:rPr lang="ru-RU" altLang="ru-RU" sz="2000" b="1" dirty="0" smtClean="0">
                <a:latin typeface="+mn-lt"/>
              </a:rPr>
              <a:t> локализуется в ядрах эпителиальных клеток в разных органах и тканях мыши</a:t>
            </a:r>
            <a:endParaRPr lang="ru-RU" altLang="ru-RU" sz="2000" b="1" dirty="0">
              <a:latin typeface="+mn-lt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3" t="4315" r="33148" b="72665"/>
          <a:stretch/>
        </p:blipFill>
        <p:spPr>
          <a:xfrm>
            <a:off x="2678761" y="4903026"/>
            <a:ext cx="3573315" cy="1364424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1590675" y="5400572"/>
            <a:ext cx="1118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Роговица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028950" y="6255576"/>
            <a:ext cx="1733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EP</a:t>
            </a:r>
            <a:r>
              <a:rPr lang="ru-RU" sz="1200" b="1" dirty="0"/>
              <a:t>- </a:t>
            </a:r>
            <a:r>
              <a:rPr lang="ru-RU" sz="1200" dirty="0"/>
              <a:t>эпителий роговицы</a:t>
            </a:r>
            <a:endParaRPr lang="en-US" sz="1200" dirty="0"/>
          </a:p>
          <a:p>
            <a:r>
              <a:rPr lang="en-US" sz="1200" b="1" dirty="0" smtClean="0"/>
              <a:t>STR</a:t>
            </a:r>
            <a:r>
              <a:rPr lang="ru-RU" sz="1200" dirty="0"/>
              <a:t>-строма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3562822" y="5398223"/>
            <a:ext cx="310835" cy="184666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355687" y="5370113"/>
            <a:ext cx="310835" cy="184666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8600" y="1547899"/>
            <a:ext cx="1103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Мочевой</a:t>
            </a:r>
          </a:p>
          <a:p>
            <a:r>
              <a:rPr lang="ru-RU" b="1" dirty="0" smtClean="0"/>
              <a:t> пузырь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02662" y="3965880"/>
            <a:ext cx="1121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Пищевод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20794" y="2880295"/>
            <a:ext cx="855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Трахея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968063" y="1563023"/>
            <a:ext cx="1101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Слёзные </a:t>
            </a:r>
          </a:p>
          <a:p>
            <a:r>
              <a:rPr lang="ru-RU" b="1" dirty="0" smtClean="0"/>
              <a:t>железа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391904" y="3965880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Язык</a:t>
            </a:r>
            <a:endParaRPr lang="ru-RU" b="1" dirty="0"/>
          </a:p>
        </p:txBody>
      </p:sp>
      <p:sp>
        <p:nvSpPr>
          <p:cNvPr id="4096" name="TextBox 4095"/>
          <p:cNvSpPr txBox="1"/>
          <p:nvPr/>
        </p:nvSpPr>
        <p:spPr>
          <a:xfrm>
            <a:off x="4401633" y="2663417"/>
            <a:ext cx="1684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/>
              <a:t>Обонятельный</a:t>
            </a:r>
          </a:p>
          <a:p>
            <a:pPr algn="r"/>
            <a:r>
              <a:rPr lang="ru-RU" b="1" dirty="0" smtClean="0"/>
              <a:t> эпителий</a:t>
            </a:r>
            <a:endParaRPr lang="ru-RU" b="1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 flipH="1">
            <a:off x="7484020" y="1937080"/>
            <a:ext cx="271462" cy="146704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7942693" y="2839878"/>
            <a:ext cx="271462" cy="146704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3366676" y="1767987"/>
            <a:ext cx="200026" cy="203739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3180689" y="2750908"/>
            <a:ext cx="200026" cy="331053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 flipV="1">
            <a:off x="3366676" y="4359241"/>
            <a:ext cx="325473" cy="102535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 flipV="1">
            <a:off x="7755482" y="4156903"/>
            <a:ext cx="301560" cy="288544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37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3" t="50356" r="3768" b="3603"/>
          <a:stretch/>
        </p:blipFill>
        <p:spPr>
          <a:xfrm>
            <a:off x="2957399" y="1141253"/>
            <a:ext cx="4831778" cy="2453711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866264" y="2111280"/>
            <a:ext cx="105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Сетчатка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852" y="193065"/>
            <a:ext cx="8239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Локализация </a:t>
            </a:r>
            <a:r>
              <a:rPr lang="ru-RU" sz="2000" b="1" dirty="0" err="1" smtClean="0"/>
              <a:t>Каизо</a:t>
            </a:r>
            <a:r>
              <a:rPr lang="ru-RU" sz="2000" b="1" dirty="0" smtClean="0"/>
              <a:t> в цитоплазме сетчатки и клетках волосяной луковицы</a:t>
            </a:r>
            <a:endParaRPr lang="ru-RU" sz="20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91350" y="6424938"/>
            <a:ext cx="2057400" cy="365125"/>
          </a:xfrm>
        </p:spPr>
        <p:txBody>
          <a:bodyPr/>
          <a:lstStyle/>
          <a:p>
            <a:fld id="{AE4AAFD4-8774-4A2F-B06F-5D4E5B1A0460}" type="slidenum">
              <a:rPr lang="ru-RU" smtClean="0"/>
              <a:t>7</a:t>
            </a:fld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7866264" y="1286109"/>
            <a:ext cx="0" cy="22101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 flipH="1">
            <a:off x="3264802" y="1514709"/>
            <a:ext cx="200025" cy="449532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302902" y="2724384"/>
            <a:ext cx="200025" cy="449532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769752" y="1514709"/>
            <a:ext cx="200025" cy="449532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6441389" y="1514709"/>
            <a:ext cx="200025" cy="449532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4736414" y="2724384"/>
            <a:ext cx="200025" cy="449532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02635" y="6194106"/>
            <a:ext cx="1590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WT – </a:t>
            </a:r>
            <a:r>
              <a:rPr lang="ru-RU" sz="1200" b="1" dirty="0" smtClean="0"/>
              <a:t>дикий тип</a:t>
            </a:r>
          </a:p>
          <a:p>
            <a:r>
              <a:rPr lang="en-US" sz="1200" b="1" dirty="0" smtClean="0"/>
              <a:t>KO </a:t>
            </a:r>
            <a:r>
              <a:rPr lang="en-US" sz="1200" b="1" dirty="0"/>
              <a:t>– </a:t>
            </a:r>
            <a:r>
              <a:rPr lang="ru-RU" sz="1200" b="1" dirty="0" smtClean="0"/>
              <a:t>нокаут по </a:t>
            </a:r>
            <a:r>
              <a:rPr lang="ru-RU" sz="1200" b="1" dirty="0" err="1" smtClean="0"/>
              <a:t>Каизо</a:t>
            </a:r>
            <a:endParaRPr lang="ru-RU" sz="1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0486" y="1213947"/>
            <a:ext cx="25431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 smtClean="0"/>
          </a:p>
          <a:p>
            <a:r>
              <a:rPr lang="en-US" sz="1200" b="1" dirty="0" smtClean="0"/>
              <a:t>GCL</a:t>
            </a:r>
            <a:r>
              <a:rPr lang="ru-RU" sz="1200" b="1" dirty="0" smtClean="0"/>
              <a:t> </a:t>
            </a:r>
            <a:r>
              <a:rPr lang="ru-RU" sz="1200" b="1" dirty="0"/>
              <a:t>- </a:t>
            </a:r>
            <a:r>
              <a:rPr lang="ru-RU" sz="1200" dirty="0"/>
              <a:t>слой ганглиозных клеток, </a:t>
            </a:r>
            <a:endParaRPr lang="ru-RU" sz="1200" dirty="0" smtClean="0"/>
          </a:p>
          <a:p>
            <a:endParaRPr lang="ru-RU" sz="1200" b="1" dirty="0" smtClean="0"/>
          </a:p>
          <a:p>
            <a:r>
              <a:rPr lang="en-US" sz="1200" b="1" dirty="0" smtClean="0"/>
              <a:t>INL</a:t>
            </a:r>
            <a:r>
              <a:rPr lang="ru-RU" sz="1200" b="1" dirty="0" smtClean="0"/>
              <a:t> </a:t>
            </a:r>
            <a:r>
              <a:rPr lang="ru-RU" sz="1200" b="1" dirty="0"/>
              <a:t>- </a:t>
            </a:r>
            <a:r>
              <a:rPr lang="ru-RU" sz="1200" dirty="0"/>
              <a:t>внутренний ядерный слой (ядра биполярных клеток</a:t>
            </a:r>
            <a:r>
              <a:rPr lang="ru-RU" sz="1200" dirty="0" smtClean="0"/>
              <a:t>)</a:t>
            </a:r>
          </a:p>
          <a:p>
            <a:endParaRPr lang="ru-RU" sz="1200" b="1" dirty="0" smtClean="0"/>
          </a:p>
          <a:p>
            <a:r>
              <a:rPr lang="en-US" sz="1200" b="1" dirty="0" smtClean="0"/>
              <a:t>ONL</a:t>
            </a:r>
            <a:r>
              <a:rPr lang="ru-RU" sz="1200" b="1" dirty="0" smtClean="0"/>
              <a:t> </a:t>
            </a:r>
            <a:r>
              <a:rPr lang="ru-RU" sz="1200" b="1" dirty="0"/>
              <a:t>- </a:t>
            </a:r>
            <a:r>
              <a:rPr lang="ru-RU" sz="1200" dirty="0"/>
              <a:t>наружном ядерном слое (ядра фоторецепторных клеток</a:t>
            </a:r>
            <a:r>
              <a:rPr lang="ru-RU" sz="1200" dirty="0" smtClean="0"/>
              <a:t>)</a:t>
            </a:r>
          </a:p>
          <a:p>
            <a:endParaRPr lang="ru-RU" sz="1200" b="1" dirty="0" smtClean="0"/>
          </a:p>
          <a:p>
            <a:r>
              <a:rPr lang="ru-RU" sz="1200" b="1" dirty="0" smtClean="0"/>
              <a:t> </a:t>
            </a:r>
            <a:r>
              <a:rPr lang="en-US" sz="1200" b="1" dirty="0"/>
              <a:t>IS</a:t>
            </a:r>
            <a:r>
              <a:rPr lang="ru-RU" sz="1200" b="1" dirty="0"/>
              <a:t> - </a:t>
            </a:r>
            <a:r>
              <a:rPr lang="ru-RU" sz="1200" dirty="0"/>
              <a:t>внутренние (цитоплазматические) сегменты фоторецепторных клеток. </a:t>
            </a:r>
          </a:p>
        </p:txBody>
      </p:sp>
      <p:pic>
        <p:nvPicPr>
          <p:cNvPr id="29" name="Рисунок 28" descr="D:\Лера\Диссертация\Диссер Лера\Текст\Автореферат\Картинки\Волос\волос с автореф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986" y="4328041"/>
            <a:ext cx="4837492" cy="1377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Прямоугольник 30"/>
          <p:cNvSpPr/>
          <p:nvPr/>
        </p:nvSpPr>
        <p:spPr>
          <a:xfrm>
            <a:off x="6101832" y="5732441"/>
            <a:ext cx="2266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CD</a:t>
            </a:r>
            <a:r>
              <a:rPr lang="ru-RU" sz="1200" b="1" dirty="0">
                <a:solidFill>
                  <a:srgbClr val="FF0000"/>
                </a:solidFill>
              </a:rPr>
              <a:t>34 </a:t>
            </a:r>
            <a:r>
              <a:rPr lang="en-US" sz="1200" b="1" dirty="0" smtClean="0">
                <a:solidFill>
                  <a:srgbClr val="FF0000"/>
                </a:solidFill>
              </a:rPr>
              <a:t>- </a:t>
            </a:r>
            <a:r>
              <a:rPr lang="ru-RU" sz="1200" b="1" dirty="0" smtClean="0">
                <a:solidFill>
                  <a:srgbClr val="FF0000"/>
                </a:solidFill>
              </a:rPr>
              <a:t>маркёр стволовых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r>
              <a:rPr lang="ru-RU" sz="1200" b="1" dirty="0" smtClean="0">
                <a:solidFill>
                  <a:srgbClr val="FF0000"/>
                </a:solidFill>
              </a:rPr>
              <a:t> </a:t>
            </a:r>
            <a:r>
              <a:rPr lang="ru-RU" sz="1200" b="1" dirty="0">
                <a:solidFill>
                  <a:srgbClr val="FF0000"/>
                </a:solidFill>
              </a:rPr>
              <a:t>клеток волосяного фолликула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02635" y="5409274"/>
            <a:ext cx="2078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EP </a:t>
            </a:r>
            <a:r>
              <a:rPr lang="ru-RU" sz="1200" b="1" dirty="0"/>
              <a:t> ̶  </a:t>
            </a:r>
            <a:r>
              <a:rPr lang="ru-RU" sz="1200" dirty="0" smtClean="0"/>
              <a:t>эпидермис</a:t>
            </a:r>
            <a:r>
              <a:rPr lang="ru-RU" sz="1200" b="1" dirty="0" smtClean="0"/>
              <a:t> </a:t>
            </a:r>
            <a:endParaRPr lang="en-US" sz="1200" b="1" dirty="0" smtClean="0"/>
          </a:p>
          <a:p>
            <a:r>
              <a:rPr lang="en-US" sz="1200" b="1" dirty="0" smtClean="0"/>
              <a:t>DP </a:t>
            </a:r>
            <a:r>
              <a:rPr lang="ru-RU" sz="1200" b="1" dirty="0" smtClean="0"/>
              <a:t> </a:t>
            </a:r>
            <a:r>
              <a:rPr lang="ru-RU" sz="1200" b="1" dirty="0"/>
              <a:t>̶  </a:t>
            </a:r>
            <a:r>
              <a:rPr lang="ru-RU" sz="1200" dirty="0" err="1"/>
              <a:t>дермальная</a:t>
            </a:r>
            <a:r>
              <a:rPr lang="ru-RU" sz="1200" dirty="0"/>
              <a:t> </a:t>
            </a:r>
            <a:r>
              <a:rPr lang="ru-RU" sz="1200" dirty="0" err="1" smtClean="0"/>
              <a:t>папилла</a:t>
            </a:r>
            <a:r>
              <a:rPr lang="ru-RU" sz="1200" dirty="0" smtClean="0"/>
              <a:t> </a:t>
            </a:r>
            <a:endParaRPr lang="en-US" sz="1200" dirty="0" smtClean="0"/>
          </a:p>
          <a:p>
            <a:r>
              <a:rPr lang="en-US" sz="1200" b="1" dirty="0" smtClean="0"/>
              <a:t>DM </a:t>
            </a:r>
            <a:r>
              <a:rPr lang="ru-RU" sz="1200" b="1" dirty="0" smtClean="0"/>
              <a:t> </a:t>
            </a:r>
            <a:r>
              <a:rPr lang="ru-RU" sz="1200" b="1" dirty="0"/>
              <a:t>̶  </a:t>
            </a:r>
            <a:r>
              <a:rPr lang="ru-RU" sz="1200" dirty="0" err="1" smtClean="0"/>
              <a:t>дермальный</a:t>
            </a:r>
            <a:r>
              <a:rPr lang="ru-RU" sz="1200" dirty="0" smtClean="0"/>
              <a:t> матрикс </a:t>
            </a:r>
            <a:endParaRPr lang="ru-RU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7842565" y="4635847"/>
            <a:ext cx="1299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Волосяная </a:t>
            </a:r>
          </a:p>
          <a:p>
            <a:r>
              <a:rPr lang="ru-RU" b="1" dirty="0" smtClean="0"/>
              <a:t>луковица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36497" y="1101443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WT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00736" y="2278987"/>
            <a:ext cx="45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KO</a:t>
            </a:r>
            <a:endParaRPr lang="ru-RU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464827" y="3958943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WT</a:t>
            </a:r>
            <a:endParaRPr lang="ru-RU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118400" y="3958709"/>
            <a:ext cx="45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KO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9968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81199" y="252481"/>
            <a:ext cx="78867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latin typeface="+mn-lt"/>
              </a:rPr>
              <a:t>Ядерная локализация </a:t>
            </a:r>
            <a:r>
              <a:rPr lang="ru-RU" altLang="ru-RU" sz="2000" b="1" dirty="0" err="1" smtClean="0">
                <a:latin typeface="+mn-lt"/>
              </a:rPr>
              <a:t>Каизо</a:t>
            </a:r>
            <a:r>
              <a:rPr lang="ru-RU" altLang="ru-RU" sz="2000" b="1" dirty="0" smtClean="0">
                <a:latin typeface="+mn-lt"/>
              </a:rPr>
              <a:t> в репродуктивных органах</a:t>
            </a:r>
            <a:r>
              <a:rPr lang="en-US" altLang="ru-RU" sz="2000" b="1" dirty="0">
                <a:latin typeface="+mn-lt"/>
              </a:rPr>
              <a:t> </a:t>
            </a:r>
            <a:r>
              <a:rPr lang="ru-RU" altLang="ru-RU" sz="2000" b="1" dirty="0" smtClean="0">
                <a:latin typeface="+mn-lt"/>
              </a:rPr>
              <a:t>самцов</a:t>
            </a:r>
            <a:endParaRPr lang="ru-RU" altLang="ru-RU" sz="2000" b="1" dirty="0">
              <a:latin typeface="+mn-lt"/>
            </a:endParaRPr>
          </a:p>
        </p:txBody>
      </p:sp>
      <p:pic>
        <p:nvPicPr>
          <p:cNvPr id="47" name="Рисунок 46" descr="D:\Лера\Диссертация\Диссер Лера\Текст\Результаты правки\Картинки\Неналоженные\Тестис Эпидидимис\В диссер налож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3" t="1846" r="6025" b="12503"/>
          <a:stretch/>
        </p:blipFill>
        <p:spPr bwMode="auto">
          <a:xfrm>
            <a:off x="1761489" y="942975"/>
            <a:ext cx="6277611" cy="51053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 flipV="1">
            <a:off x="2457451" y="1703864"/>
            <a:ext cx="1" cy="408465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 flipV="1">
            <a:off x="4229101" y="1745060"/>
            <a:ext cx="1" cy="408465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 flipV="1">
            <a:off x="2657477" y="2818290"/>
            <a:ext cx="209548" cy="408464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4246157" y="2939894"/>
            <a:ext cx="209548" cy="408464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857500" y="4074479"/>
            <a:ext cx="257174" cy="326071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350931" y="4063843"/>
            <a:ext cx="257174" cy="326071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890838" y="5172074"/>
            <a:ext cx="0" cy="326071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667251" y="5126670"/>
            <a:ext cx="0" cy="326071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5725" y="6258739"/>
            <a:ext cx="1590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WT – </a:t>
            </a:r>
            <a:r>
              <a:rPr lang="ru-RU" sz="1200" b="1" dirty="0" smtClean="0"/>
              <a:t>дикий тип</a:t>
            </a:r>
          </a:p>
          <a:p>
            <a:r>
              <a:rPr lang="en-US" sz="1200" b="1" dirty="0" smtClean="0"/>
              <a:t>KO </a:t>
            </a:r>
            <a:r>
              <a:rPr lang="en-US" sz="1200" b="1" dirty="0"/>
              <a:t>– </a:t>
            </a:r>
            <a:r>
              <a:rPr lang="ru-RU" sz="1200" b="1" dirty="0" smtClean="0"/>
              <a:t>нокаут по </a:t>
            </a:r>
            <a:r>
              <a:rPr lang="ru-RU" sz="1200" b="1" dirty="0" err="1" smtClean="0"/>
              <a:t>Каизо</a:t>
            </a:r>
            <a:endParaRPr lang="ru-RU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61489" y="6074074"/>
            <a:ext cx="1584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</a:t>
            </a:r>
            <a:r>
              <a:rPr lang="en-US" sz="1200" dirty="0" smtClean="0"/>
              <a:t> </a:t>
            </a:r>
            <a:r>
              <a:rPr lang="ru-RU" sz="1200" dirty="0" smtClean="0"/>
              <a:t> </a:t>
            </a:r>
            <a:r>
              <a:rPr lang="ru-RU" sz="1200" dirty="0"/>
              <a:t>̶  просвет канальца </a:t>
            </a:r>
            <a:endParaRPr lang="ru-RU" sz="1200" dirty="0" smtClean="0"/>
          </a:p>
          <a:p>
            <a:r>
              <a:rPr lang="en-US" sz="1200" b="1" dirty="0" err="1" smtClean="0"/>
              <a:t>Sp</a:t>
            </a:r>
            <a:r>
              <a:rPr lang="ru-RU" sz="1200" dirty="0" smtClean="0"/>
              <a:t> </a:t>
            </a:r>
            <a:r>
              <a:rPr lang="ru-RU" sz="1200" dirty="0"/>
              <a:t>– </a:t>
            </a:r>
            <a:r>
              <a:rPr lang="ru-RU" sz="1200" dirty="0" smtClean="0"/>
              <a:t>спермии</a:t>
            </a:r>
          </a:p>
          <a:p>
            <a:r>
              <a:rPr lang="en-US" sz="1200" b="1" dirty="0" smtClean="0"/>
              <a:t>Ep </a:t>
            </a:r>
            <a:r>
              <a:rPr lang="ru-RU" sz="1200" dirty="0" smtClean="0"/>
              <a:t> </a:t>
            </a:r>
            <a:r>
              <a:rPr lang="ru-RU" sz="1200" dirty="0"/>
              <a:t>̶  </a:t>
            </a:r>
            <a:r>
              <a:rPr lang="ru-RU" sz="1200" dirty="0" smtClean="0"/>
              <a:t>эпителий</a:t>
            </a:r>
            <a:endParaRPr lang="ru-RU" sz="1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3725" y="6402518"/>
            <a:ext cx="2057400" cy="365125"/>
          </a:xfrm>
        </p:spPr>
        <p:txBody>
          <a:bodyPr/>
          <a:lstStyle/>
          <a:p>
            <a:fld id="{AE4AAFD4-8774-4A2F-B06F-5D4E5B1A0460}" type="slidenum">
              <a:rPr lang="ru-RU" smtClean="0"/>
              <a:t>8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172918" y="91677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WT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237157" y="2094321"/>
            <a:ext cx="45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KO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211251" y="338645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WT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275490" y="4564002"/>
            <a:ext cx="45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KO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5372" y="5739409"/>
            <a:ext cx="1130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Поперечный</a:t>
            </a:r>
          </a:p>
          <a:p>
            <a:r>
              <a:rPr lang="ru-RU" sz="1200" b="1" dirty="0" smtClean="0"/>
              <a:t> вид канальца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26936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7241" y="6431502"/>
            <a:ext cx="2057400" cy="365125"/>
          </a:xfrm>
        </p:spPr>
        <p:txBody>
          <a:bodyPr/>
          <a:lstStyle/>
          <a:p>
            <a:fld id="{AE4AAFD4-8774-4A2F-B06F-5D4E5B1A0460}" type="slidenum">
              <a:rPr lang="ru-RU" smtClean="0"/>
              <a:t>9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69" y="2988881"/>
            <a:ext cx="1628206" cy="136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92" t="64029" r="6154" b="6939"/>
          <a:stretch/>
        </p:blipFill>
        <p:spPr bwMode="auto">
          <a:xfrm rot="5400000">
            <a:off x="5239498" y="3912699"/>
            <a:ext cx="428622" cy="178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45646" y="5241711"/>
            <a:ext cx="1506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Сперматоциты</a:t>
            </a:r>
            <a:endParaRPr lang="ru-RU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29014" y="5743443"/>
            <a:ext cx="1322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 smtClean="0"/>
              <a:t>Сперматиды</a:t>
            </a:r>
            <a:endParaRPr lang="ru-RU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95375" y="6277656"/>
            <a:ext cx="989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Спермии</a:t>
            </a:r>
            <a:endParaRPr lang="ru-RU" sz="1600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002199" y="4355677"/>
            <a:ext cx="0" cy="236699"/>
          </a:xfrm>
          <a:prstGeom prst="straightConnector1">
            <a:avLst/>
          </a:prstGeom>
          <a:ln w="15875">
            <a:solidFill>
              <a:schemeClr val="tx1"/>
            </a:solidFill>
            <a:miter lim="800000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372963" y="4355676"/>
            <a:ext cx="0" cy="236699"/>
          </a:xfrm>
          <a:prstGeom prst="straightConnector1">
            <a:avLst/>
          </a:prstGeom>
          <a:ln w="15875">
            <a:solidFill>
              <a:schemeClr val="tx1"/>
            </a:solidFill>
            <a:miter lim="800000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748276" y="4355678"/>
            <a:ext cx="0" cy="236699"/>
          </a:xfrm>
          <a:prstGeom prst="straightConnector1">
            <a:avLst/>
          </a:prstGeom>
          <a:ln w="15875">
            <a:solidFill>
              <a:schemeClr val="tx1"/>
            </a:solidFill>
            <a:miter lim="800000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118552" y="4355675"/>
            <a:ext cx="0" cy="236699"/>
          </a:xfrm>
          <a:prstGeom prst="straightConnector1">
            <a:avLst/>
          </a:prstGeom>
          <a:ln w="15875">
            <a:solidFill>
              <a:schemeClr val="tx1"/>
            </a:solidFill>
            <a:miter lim="800000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12758" y="5088069"/>
            <a:ext cx="0" cy="271991"/>
          </a:xfrm>
          <a:prstGeom prst="straightConnector1">
            <a:avLst/>
          </a:prstGeom>
          <a:ln w="15875">
            <a:solidFill>
              <a:schemeClr val="tx1"/>
            </a:solidFill>
            <a:miter lim="800000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519891" y="5575186"/>
            <a:ext cx="0" cy="236699"/>
          </a:xfrm>
          <a:prstGeom prst="straightConnector1">
            <a:avLst/>
          </a:prstGeom>
          <a:ln w="15875">
            <a:solidFill>
              <a:schemeClr val="tx1"/>
            </a:solidFill>
            <a:miter lim="800000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520200" y="6081997"/>
            <a:ext cx="0" cy="236699"/>
          </a:xfrm>
          <a:prstGeom prst="straightConnector1">
            <a:avLst/>
          </a:prstGeom>
          <a:ln w="15875">
            <a:solidFill>
              <a:schemeClr val="tx1"/>
            </a:solidFill>
            <a:miter lim="800000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авая фигурная скобка 14"/>
          <p:cNvSpPr/>
          <p:nvPr/>
        </p:nvSpPr>
        <p:spPr>
          <a:xfrm>
            <a:off x="6835852" y="4592374"/>
            <a:ext cx="100940" cy="2023836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037732" y="5420113"/>
            <a:ext cx="1890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Дифференцировка</a:t>
            </a:r>
            <a:endParaRPr lang="ru-RU" sz="1600" b="1" dirty="0"/>
          </a:p>
        </p:txBody>
      </p:sp>
      <p:pic>
        <p:nvPicPr>
          <p:cNvPr id="6146" name="Picture 2" descr="D:\Лера\Диссертация\Диссер Лера\Текст\Доклад!!!\Доп презентации\сперматогенез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996" y="963960"/>
            <a:ext cx="3295649" cy="195189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Лера\Диссертация\Диссер Лера\Текст\Доклад!!!\Доп презентации\Тестис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96" y="963959"/>
            <a:ext cx="1712950" cy="243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авая фигурная скобка 25"/>
          <p:cNvSpPr/>
          <p:nvPr/>
        </p:nvSpPr>
        <p:spPr>
          <a:xfrm>
            <a:off x="6835851" y="2988881"/>
            <a:ext cx="98741" cy="1366794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7037732" y="3483323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ССК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840503" y="74071"/>
            <a:ext cx="4047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Процесс сперматогенеза</a:t>
            </a:r>
            <a:endParaRPr lang="ru-RU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27791" y="840849"/>
            <a:ext cx="8835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Э</a:t>
            </a:r>
            <a:r>
              <a:rPr lang="ru-RU" sz="1000" dirty="0" smtClean="0"/>
              <a:t>пидидимис</a:t>
            </a:r>
            <a:endParaRPr lang="ru-RU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991297" y="1176992"/>
            <a:ext cx="720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Извитые</a:t>
            </a:r>
          </a:p>
          <a:p>
            <a:r>
              <a:rPr lang="ru-RU" sz="1000" dirty="0" smtClean="0"/>
              <a:t> канальца</a:t>
            </a:r>
            <a:endParaRPr lang="ru-RU" sz="1000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865739" y="1087070"/>
            <a:ext cx="213441" cy="337683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1019445" y="1553249"/>
            <a:ext cx="226280" cy="16531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1233515" y="1545298"/>
            <a:ext cx="125767" cy="42001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0" name="TextBox 6159"/>
          <p:cNvSpPr txBox="1"/>
          <p:nvPr/>
        </p:nvSpPr>
        <p:spPr>
          <a:xfrm>
            <a:off x="6169541" y="4006414"/>
            <a:ext cx="795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(4-32 </a:t>
            </a:r>
            <a:r>
              <a:rPr lang="ru-RU" sz="1200" b="1" dirty="0" err="1" smtClean="0"/>
              <a:t>кл</a:t>
            </a:r>
            <a:r>
              <a:rPr lang="ru-RU" sz="1200" b="1" dirty="0" smtClean="0"/>
              <a:t>.)</a:t>
            </a:r>
            <a:endParaRPr lang="ru-RU" sz="1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5821714" y="3575540"/>
            <a:ext cx="591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(2 </a:t>
            </a:r>
            <a:r>
              <a:rPr lang="ru-RU" sz="1200" b="1" dirty="0" err="1" smtClean="0"/>
              <a:t>кл</a:t>
            </a:r>
            <a:r>
              <a:rPr lang="ru-RU" sz="1200" b="1" dirty="0" smtClean="0"/>
              <a:t>.)</a:t>
            </a:r>
            <a:endParaRPr lang="ru-RU" sz="12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5824850" y="3127865"/>
            <a:ext cx="591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(1 </a:t>
            </a:r>
            <a:r>
              <a:rPr lang="ru-RU" sz="1200" b="1" dirty="0" err="1" smtClean="0"/>
              <a:t>кл</a:t>
            </a:r>
            <a:r>
              <a:rPr lang="ru-RU" sz="1200" b="1" dirty="0" smtClean="0"/>
              <a:t>.)</a:t>
            </a:r>
            <a:endParaRPr lang="ru-RU" sz="1200" b="1" dirty="0"/>
          </a:p>
        </p:txBody>
      </p:sp>
      <p:sp>
        <p:nvSpPr>
          <p:cNvPr id="6161" name="TextBox 6160"/>
          <p:cNvSpPr txBox="1"/>
          <p:nvPr/>
        </p:nvSpPr>
        <p:spPr>
          <a:xfrm>
            <a:off x="4353884" y="3112479"/>
            <a:ext cx="950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одиночные</a:t>
            </a:r>
            <a:endParaRPr lang="ru-RU" sz="1200" b="1" dirty="0"/>
          </a:p>
        </p:txBody>
      </p:sp>
      <p:sp>
        <p:nvSpPr>
          <p:cNvPr id="6162" name="TextBox 6161"/>
          <p:cNvSpPr txBox="1"/>
          <p:nvPr/>
        </p:nvSpPr>
        <p:spPr>
          <a:xfrm>
            <a:off x="4268478" y="3575539"/>
            <a:ext cx="754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парные</a:t>
            </a:r>
            <a:endParaRPr lang="ru-RU" sz="1200" b="1" dirty="0"/>
          </a:p>
        </p:txBody>
      </p:sp>
      <p:sp>
        <p:nvSpPr>
          <p:cNvPr id="6163" name="TextBox 6162"/>
          <p:cNvSpPr txBox="1"/>
          <p:nvPr/>
        </p:nvSpPr>
        <p:spPr>
          <a:xfrm>
            <a:off x="3826783" y="4017265"/>
            <a:ext cx="864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линейные</a:t>
            </a:r>
            <a:endParaRPr lang="ru-RU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24384" y="1635904"/>
            <a:ext cx="876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GATA-4</a:t>
            </a:r>
            <a:endParaRPr lang="ru-RU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896996" y="3567209"/>
            <a:ext cx="1014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PLZF, PCNA</a:t>
            </a:r>
            <a:endParaRPr lang="ru-RU" sz="1400" b="1" dirty="0"/>
          </a:p>
        </p:txBody>
      </p:sp>
      <p:sp>
        <p:nvSpPr>
          <p:cNvPr id="36" name="Левая фигурная скобка 35"/>
          <p:cNvSpPr/>
          <p:nvPr/>
        </p:nvSpPr>
        <p:spPr>
          <a:xfrm>
            <a:off x="3047279" y="3132303"/>
            <a:ext cx="57227" cy="1177591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авая фигурная скобка 36"/>
          <p:cNvSpPr/>
          <p:nvPr/>
        </p:nvSpPr>
        <p:spPr>
          <a:xfrm>
            <a:off x="3973754" y="3178088"/>
            <a:ext cx="121919" cy="305236"/>
          </a:xfrm>
          <a:prstGeom prst="rightBrace">
            <a:avLst/>
          </a:prstGeom>
          <a:ln w="25400">
            <a:solidFill>
              <a:schemeClr val="tx1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3208801" y="3146040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BMI-1</a:t>
            </a:r>
            <a:endParaRPr lang="ru-RU" sz="1400" b="1" i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4353884" y="1820570"/>
            <a:ext cx="844046" cy="5966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7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8873</TotalTime>
  <Words>1350</Words>
  <Application>Microsoft Office PowerPoint</Application>
  <PresentationFormat>Экран (4:3)</PresentationFormat>
  <Paragraphs>365</Paragraphs>
  <Slides>25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ＭＳ Ｐゴシック</vt:lpstr>
      <vt:lpstr>Arial</vt:lpstr>
      <vt:lpstr>Arial Black</vt:lpstr>
      <vt:lpstr>Arial Narrow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Valeria Korostina</dc:creator>
  <cp:lastModifiedBy>Ananko E.</cp:lastModifiedBy>
  <cp:revision>168</cp:revision>
  <dcterms:created xsi:type="dcterms:W3CDTF">2016-01-06T16:22:10Z</dcterms:created>
  <dcterms:modified xsi:type="dcterms:W3CDTF">2016-01-25T10:22:32Z</dcterms:modified>
</cp:coreProperties>
</file>