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4.xml" ContentType="application/vnd.openxmlformats-officedocument.presentationml.notesSlide+xml"/>
  <Override PartName="/ppt/charts/chart19.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8" r:id="rId2"/>
    <p:sldId id="316" r:id="rId3"/>
    <p:sldId id="309" r:id="rId4"/>
    <p:sldId id="279" r:id="rId5"/>
    <p:sldId id="281" r:id="rId6"/>
    <p:sldId id="305" r:id="rId7"/>
    <p:sldId id="310" r:id="rId8"/>
    <p:sldId id="290" r:id="rId9"/>
    <p:sldId id="280" r:id="rId10"/>
    <p:sldId id="284" r:id="rId11"/>
    <p:sldId id="298" r:id="rId12"/>
    <p:sldId id="299" r:id="rId13"/>
    <p:sldId id="259" r:id="rId14"/>
    <p:sldId id="257" r:id="rId15"/>
    <p:sldId id="293" r:id="rId16"/>
    <p:sldId id="300" r:id="rId17"/>
    <p:sldId id="322" r:id="rId18"/>
    <p:sldId id="325" r:id="rId19"/>
    <p:sldId id="318" r:id="rId20"/>
    <p:sldId id="319" r:id="rId21"/>
    <p:sldId id="296" r:id="rId22"/>
    <p:sldId id="292" r:id="rId23"/>
    <p:sldId id="311" r:id="rId24"/>
    <p:sldId id="315" r:id="rId25"/>
    <p:sldId id="321" r:id="rId26"/>
    <p:sldId id="323" r:id="rId27"/>
    <p:sldId id="324"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8080"/>
    <a:srgbClr val="406850"/>
    <a:srgbClr val="352BBB"/>
    <a:srgbClr val="9FCFFF"/>
    <a:srgbClr val="740000"/>
    <a:srgbClr val="E98F9C"/>
    <a:srgbClr val="FAB0B5"/>
    <a:srgbClr val="F88C94"/>
    <a:srgbClr val="D88E8E"/>
    <a:srgbClr val="97E9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286" autoAdjust="0"/>
  </p:normalViewPr>
  <p:slideViewPr>
    <p:cSldViewPr>
      <p:cViewPr varScale="1">
        <p:scale>
          <a:sx n="106" d="100"/>
          <a:sy n="106" d="100"/>
        </p:scale>
        <p:origin x="-168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3"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1050;&#1085;&#1080;&#1075;&#1072;3"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1050;&#1085;&#1080;&#1075;&#1072;3"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1050;&#1085;&#1080;&#1075;&#1072;3"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1050;&#1085;&#1080;&#1075;&#1072;3"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1050;&#1085;&#1080;&#1075;&#1072;3"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1050;&#1085;&#1080;&#1075;&#1072;3"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1050;&#1085;&#1080;&#1075;&#1072;3"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1050;&#1085;&#1080;&#1075;&#1072;3"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1050;&#1085;&#1080;&#1075;&#1072;3"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3"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50;&#1085;&#1080;&#1075;&#1072;3"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1050;&#1085;&#1080;&#1075;&#1072;3"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1050;&#1085;&#1080;&#1075;&#1072;3"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1050;&#1085;&#1080;&#1075;&#1072;3"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1050;&#1085;&#1080;&#1075;&#1072;3"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1050;&#1085;&#1080;&#1075;&#1072;3"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1050;&#1085;&#1080;&#1075;&#1072;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47987751531062"/>
          <c:y val="9.7222222222222224E-2"/>
          <c:w val="0.53888888888888886"/>
          <c:h val="0.89814814814814814"/>
        </c:manualLayout>
      </c:layout>
      <c:pieChart>
        <c:varyColors val="1"/>
        <c:ser>
          <c:idx val="0"/>
          <c:order val="0"/>
          <c:spPr>
            <a:solidFill>
              <a:srgbClr val="0070C0"/>
            </a:solidFill>
          </c:spPr>
          <c:dPt>
            <c:idx val="0"/>
            <c:bubble3D val="0"/>
            <c:spPr>
              <a:solidFill>
                <a:srgbClr val="00B050"/>
              </a:solidFill>
            </c:spPr>
          </c:dPt>
          <c:val>
            <c:numRef>
              <c:f>Лист1!$B$4:$C$4</c:f>
              <c:numCache>
                <c:formatCode>General</c:formatCode>
                <c:ptCount val="2"/>
                <c:pt idx="0">
                  <c:v>89</c:v>
                </c:pt>
                <c:pt idx="1">
                  <c:v>11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1"/>
          <c:order val="1"/>
          <c:dPt>
            <c:idx val="0"/>
            <c:bubble3D val="0"/>
            <c:spPr>
              <a:solidFill>
                <a:srgbClr val="00B050"/>
              </a:solidFill>
            </c:spPr>
          </c:dPt>
          <c:dPt>
            <c:idx val="1"/>
            <c:bubble3D val="0"/>
            <c:spPr>
              <a:solidFill>
                <a:srgbClr val="0070C0"/>
              </a:solidFill>
            </c:spPr>
          </c:dPt>
          <c:val>
            <c:numRef>
              <c:f>Лист2!$D$7:$E$7</c:f>
              <c:numCache>
                <c:formatCode>General</c:formatCode>
                <c:ptCount val="2"/>
                <c:pt idx="0">
                  <c:v>67</c:v>
                </c:pt>
                <c:pt idx="1">
                  <c:v>33</c:v>
                </c:pt>
              </c:numCache>
            </c:numRef>
          </c:val>
        </c:ser>
        <c:ser>
          <c:idx val="0"/>
          <c:order val="0"/>
          <c:spPr>
            <a:solidFill>
              <a:schemeClr val="accent6">
                <a:lumMod val="75000"/>
              </a:schemeClr>
            </a:solidFill>
          </c:spPr>
          <c:dPt>
            <c:idx val="0"/>
            <c:bubble3D val="0"/>
            <c:spPr>
              <a:solidFill>
                <a:srgbClr val="0070C0"/>
              </a:solidFill>
            </c:spPr>
          </c:dPt>
          <c:dPt>
            <c:idx val="1"/>
            <c:bubble3D val="0"/>
            <c:spPr>
              <a:solidFill>
                <a:srgbClr val="C00000"/>
              </a:solidFill>
            </c:spPr>
          </c:dPt>
          <c:val>
            <c:numRef>
              <c:f>Лист2!$C$3:$E$3</c:f>
              <c:numCache>
                <c:formatCode>General</c:formatCode>
                <c:ptCount val="3"/>
                <c:pt idx="0">
                  <c:v>27</c:v>
                </c:pt>
                <c:pt idx="1">
                  <c:v>53</c:v>
                </c:pt>
                <c:pt idx="2">
                  <c:v>20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00B050"/>
            </a:solidFill>
          </c:spPr>
          <c:dPt>
            <c:idx val="0"/>
            <c:bubble3D val="0"/>
            <c:spPr>
              <a:solidFill>
                <a:srgbClr val="C00000"/>
              </a:solidFill>
            </c:spPr>
          </c:dPt>
          <c:dPt>
            <c:idx val="1"/>
            <c:bubble3D val="0"/>
            <c:spPr>
              <a:solidFill>
                <a:srgbClr val="0070C0"/>
              </a:solidFill>
            </c:spPr>
          </c:dPt>
          <c:val>
            <c:numRef>
              <c:f>Лист2!$C$11:$E$11</c:f>
              <c:numCache>
                <c:formatCode>General</c:formatCode>
                <c:ptCount val="3"/>
                <c:pt idx="0">
                  <c:v>10</c:v>
                </c:pt>
                <c:pt idx="1">
                  <c:v>78</c:v>
                </c:pt>
                <c:pt idx="2">
                  <c:v>12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0070C0"/>
            </a:solidFill>
          </c:spPr>
          <c:dPt>
            <c:idx val="0"/>
            <c:bubble3D val="0"/>
            <c:spPr>
              <a:solidFill>
                <a:srgbClr val="00B050"/>
              </a:solidFill>
            </c:spPr>
          </c:dPt>
          <c:val>
            <c:numRef>
              <c:f>Лист2!$B$13:$C$13</c:f>
              <c:numCache>
                <c:formatCode>General</c:formatCode>
                <c:ptCount val="2"/>
                <c:pt idx="0">
                  <c:v>46</c:v>
                </c:pt>
                <c:pt idx="1">
                  <c:v>54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1"/>
          <c:order val="1"/>
          <c:spPr>
            <a:solidFill>
              <a:srgbClr val="0070C0"/>
            </a:solidFill>
          </c:spPr>
          <c:dPt>
            <c:idx val="0"/>
            <c:bubble3D val="0"/>
            <c:spPr>
              <a:solidFill>
                <a:srgbClr val="00B050"/>
              </a:solidFill>
            </c:spPr>
          </c:dPt>
          <c:val>
            <c:numRef>
              <c:f>Лист2!$B$14:$C$14</c:f>
              <c:numCache>
                <c:formatCode>General</c:formatCode>
                <c:ptCount val="2"/>
                <c:pt idx="0">
                  <c:v>36</c:v>
                </c:pt>
                <c:pt idx="1">
                  <c:v>64</c:v>
                </c:pt>
              </c:numCache>
            </c:numRef>
          </c:val>
        </c:ser>
        <c:ser>
          <c:idx val="0"/>
          <c:order val="0"/>
          <c:spPr>
            <a:solidFill>
              <a:srgbClr val="0070C0"/>
            </a:solidFill>
          </c:spPr>
          <c:dPt>
            <c:idx val="0"/>
            <c:bubble3D val="0"/>
            <c:spPr>
              <a:solidFill>
                <a:srgbClr val="00B050"/>
              </a:solidFill>
            </c:spPr>
          </c:dPt>
          <c:val>
            <c:numRef>
              <c:f>Лист2!$B$13:$C$13</c:f>
              <c:numCache>
                <c:formatCode>General</c:formatCode>
                <c:ptCount val="2"/>
                <c:pt idx="0">
                  <c:v>46</c:v>
                </c:pt>
                <c:pt idx="1">
                  <c:v>54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C00000"/>
            </a:solidFill>
          </c:spPr>
          <c:dPt>
            <c:idx val="0"/>
            <c:bubble3D val="0"/>
            <c:spPr>
              <a:solidFill>
                <a:srgbClr val="0070C0"/>
              </a:solidFill>
            </c:spPr>
          </c:dPt>
          <c:val>
            <c:numRef>
              <c:f>Лист2!$B$15:$C$15</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C00000"/>
            </a:solidFill>
          </c:spPr>
          <c:dPt>
            <c:idx val="0"/>
            <c:bubble3D val="0"/>
            <c:spPr>
              <a:solidFill>
                <a:srgbClr val="0070C0"/>
              </a:solidFill>
            </c:spPr>
          </c:dPt>
          <c:val>
            <c:numRef>
              <c:f>Лист2!$E$15:$G$15</c:f>
              <c:numCache>
                <c:formatCode>General</c:formatCode>
                <c:ptCount val="3"/>
                <c:pt idx="0">
                  <c:v>65</c:v>
                </c:pt>
                <c:pt idx="1">
                  <c:v>35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0070C0"/>
            </a:solidFill>
          </c:spPr>
          <c:dPt>
            <c:idx val="1"/>
            <c:bubble3D val="0"/>
            <c:spPr>
              <a:solidFill>
                <a:srgbClr val="00B050"/>
              </a:solidFill>
            </c:spPr>
          </c:dPt>
          <c:val>
            <c:numRef>
              <c:f>Лист2!$E$14:$F$14</c:f>
              <c:numCache>
                <c:formatCode>General</c:formatCode>
                <c:ptCount val="2"/>
                <c:pt idx="0">
                  <c:v>71</c:v>
                </c:pt>
                <c:pt idx="1">
                  <c:v>29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0070C0"/>
            </a:solidFill>
          </c:spPr>
          <c:dPt>
            <c:idx val="1"/>
            <c:bubble3D val="0"/>
            <c:spPr>
              <a:solidFill>
                <a:srgbClr val="00B050"/>
              </a:solidFill>
            </c:spPr>
          </c:dPt>
          <c:val>
            <c:numRef>
              <c:f>Лист2!$H$14:$I$14</c:f>
              <c:numCache>
                <c:formatCode>General</c:formatCode>
                <c:ptCount val="2"/>
                <c:pt idx="0">
                  <c:v>1</c:v>
                </c:pt>
                <c:pt idx="1">
                  <c:v>99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C00000"/>
            </a:solidFill>
          </c:spPr>
          <c:dPt>
            <c:idx val="0"/>
            <c:bubble3D val="0"/>
            <c:spPr>
              <a:solidFill>
                <a:srgbClr val="00B050"/>
              </a:solidFill>
            </c:spPr>
          </c:dPt>
          <c:dPt>
            <c:idx val="1"/>
            <c:bubble3D val="0"/>
            <c:spPr>
              <a:solidFill>
                <a:srgbClr val="0070C0"/>
              </a:solidFill>
            </c:spPr>
          </c:dPt>
          <c:val>
            <c:numRef>
              <c:f>Лист2!$E$20:$G$20</c:f>
              <c:numCache>
                <c:formatCode>General</c:formatCode>
                <c:ptCount val="3"/>
                <c:pt idx="0">
                  <c:v>15</c:v>
                </c:pt>
                <c:pt idx="1">
                  <c:v>76</c:v>
                </c:pt>
                <c:pt idx="2">
                  <c:v>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81534820647419071"/>
          <c:y val="2.8252405949256341E-2"/>
          <c:w val="0.18465179352580927"/>
          <c:h val="0.56410104986876641"/>
        </c:manualLayout>
      </c:layout>
      <c:barChart>
        <c:barDir val="col"/>
        <c:grouping val="stacked"/>
        <c:varyColors val="0"/>
        <c:ser>
          <c:idx val="0"/>
          <c:order val="0"/>
          <c:spPr>
            <a:solidFill>
              <a:schemeClr val="tx1">
                <a:lumMod val="65000"/>
                <a:lumOff val="35000"/>
              </a:schemeClr>
            </a:solidFill>
          </c:spPr>
          <c:invertIfNegative val="0"/>
          <c:val>
            <c:numRef>
              <c:f>Лист1!$F$2:$G$2</c:f>
              <c:numCache>
                <c:formatCode>General</c:formatCode>
                <c:ptCount val="2"/>
                <c:pt idx="0">
                  <c:v>32</c:v>
                </c:pt>
                <c:pt idx="1">
                  <c:v>94</c:v>
                </c:pt>
              </c:numCache>
            </c:numRef>
          </c:val>
        </c:ser>
        <c:ser>
          <c:idx val="1"/>
          <c:order val="1"/>
          <c:spPr>
            <a:solidFill>
              <a:schemeClr val="bg1">
                <a:lumMod val="85000"/>
              </a:schemeClr>
            </a:solidFill>
          </c:spPr>
          <c:invertIfNegative val="0"/>
          <c:val>
            <c:numRef>
              <c:f>Лист1!$F$3:$G$3</c:f>
              <c:numCache>
                <c:formatCode>General</c:formatCode>
                <c:ptCount val="2"/>
                <c:pt idx="0">
                  <c:v>48</c:v>
                </c:pt>
                <c:pt idx="1">
                  <c:v>136</c:v>
                </c:pt>
              </c:numCache>
            </c:numRef>
          </c:val>
        </c:ser>
        <c:dLbls>
          <c:showLegendKey val="0"/>
          <c:showVal val="0"/>
          <c:showCatName val="0"/>
          <c:showSerName val="0"/>
          <c:showPercent val="0"/>
          <c:showBubbleSize val="0"/>
        </c:dLbls>
        <c:gapWidth val="150"/>
        <c:overlap val="100"/>
        <c:axId val="105035648"/>
        <c:axId val="105037184"/>
      </c:barChart>
      <c:catAx>
        <c:axId val="105035648"/>
        <c:scaling>
          <c:orientation val="minMax"/>
        </c:scaling>
        <c:delete val="0"/>
        <c:axPos val="b"/>
        <c:majorTickMark val="out"/>
        <c:minorTickMark val="none"/>
        <c:tickLblPos val="nextTo"/>
        <c:crossAx val="105037184"/>
        <c:crosses val="autoZero"/>
        <c:auto val="1"/>
        <c:lblAlgn val="ctr"/>
        <c:lblOffset val="100"/>
        <c:tickLblSkip val="1"/>
        <c:tickMarkSkip val="1"/>
        <c:noMultiLvlLbl val="0"/>
      </c:catAx>
      <c:valAx>
        <c:axId val="105037184"/>
        <c:scaling>
          <c:orientation val="minMax"/>
        </c:scaling>
        <c:delete val="0"/>
        <c:axPos val="l"/>
        <c:majorGridlines/>
        <c:numFmt formatCode="General" sourceLinked="1"/>
        <c:majorTickMark val="out"/>
        <c:minorTickMark val="none"/>
        <c:tickLblPos val="nextTo"/>
        <c:crossAx val="105035648"/>
        <c:crosses val="autoZero"/>
        <c:crossBetween val="between"/>
      </c:valAx>
      <c:spPr>
        <a:noFill/>
        <a:ln>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51354386399586"/>
          <c:y val="0.16523647030297295"/>
          <c:w val="0.64929679730487722"/>
          <c:h val="0.6695270593940541"/>
        </c:manualLayout>
      </c:layout>
      <c:pieChart>
        <c:varyColors val="1"/>
        <c:ser>
          <c:idx val="0"/>
          <c:order val="0"/>
          <c:spPr>
            <a:solidFill>
              <a:srgbClr val="00B050"/>
            </a:solidFill>
          </c:spPr>
          <c:dPt>
            <c:idx val="1"/>
            <c:bubble3D val="0"/>
            <c:spPr>
              <a:solidFill>
                <a:srgbClr val="0070C0"/>
              </a:solidFill>
            </c:spPr>
          </c:dPt>
          <c:val>
            <c:numRef>
              <c:f>Лист1!$D$4:$E$4</c:f>
              <c:numCache>
                <c:formatCode>General</c:formatCode>
                <c:ptCount val="2"/>
                <c:pt idx="0">
                  <c:v>59</c:v>
                </c:pt>
                <c:pt idx="1">
                  <c:v>41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noFill/>
            </a:ln>
          </c:spPr>
          <c:dPt>
            <c:idx val="0"/>
            <c:bubble3D val="0"/>
            <c:spPr>
              <a:solidFill>
                <a:srgbClr val="00B050"/>
              </a:solidFill>
              <a:ln>
                <a:noFill/>
              </a:ln>
            </c:spPr>
          </c:dPt>
          <c:dPt>
            <c:idx val="1"/>
            <c:bubble3D val="0"/>
            <c:spPr>
              <a:solidFill>
                <a:srgbClr val="0070C0"/>
              </a:solidFill>
              <a:ln>
                <a:noFill/>
              </a:ln>
            </c:spPr>
          </c:dPt>
          <c:val>
            <c:numRef>
              <c:f>Лист1!$B$6:$C$6</c:f>
              <c:numCache>
                <c:formatCode>General</c:formatCode>
                <c:ptCount val="2"/>
                <c:pt idx="0">
                  <c:v>47</c:v>
                </c:pt>
                <c:pt idx="1">
                  <c:v>53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00B050"/>
            </a:solidFill>
          </c:spPr>
          <c:dPt>
            <c:idx val="1"/>
            <c:bubble3D val="0"/>
            <c:spPr>
              <a:solidFill>
                <a:srgbClr val="0070C0"/>
              </a:solidFill>
            </c:spPr>
          </c:dPt>
          <c:val>
            <c:numRef>
              <c:f>Лист1!$D$6:$E$6</c:f>
              <c:numCache>
                <c:formatCode>General</c:formatCode>
                <c:ptCount val="2"/>
                <c:pt idx="0">
                  <c:v>29</c:v>
                </c:pt>
                <c:pt idx="1">
                  <c:v>71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C00000"/>
            </a:solidFill>
          </c:spPr>
          <c:dPt>
            <c:idx val="0"/>
            <c:bubble3D val="0"/>
            <c:spPr>
              <a:solidFill>
                <a:srgbClr val="0070C0"/>
              </a:solidFill>
            </c:spPr>
          </c:dPt>
          <c:val>
            <c:numRef>
              <c:f>Лист1!$G$6:$I$6</c:f>
              <c:numCache>
                <c:formatCode>General</c:formatCode>
                <c:ptCount val="3"/>
                <c:pt idx="0">
                  <c:v>75</c:v>
                </c:pt>
                <c:pt idx="1">
                  <c:v>25</c:v>
                </c:pt>
                <c:pt idx="2">
                  <c:v>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00B050"/>
            </a:solidFill>
          </c:spPr>
          <c:val>
            <c:numRef>
              <c:f>Лист1!$B$8:$C$8</c:f>
              <c:numCache>
                <c:formatCode>General</c:formatCode>
                <c:ptCount val="2"/>
                <c:pt idx="0">
                  <c:v>100</c:v>
                </c:pt>
                <c:pt idx="1">
                  <c:v>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7552198213075"/>
          <c:y val="0.20871402323939783"/>
          <c:w val="0.64884895603573844"/>
          <c:h val="0.64615363434744955"/>
        </c:manualLayout>
      </c:layout>
      <c:pieChart>
        <c:varyColors val="1"/>
        <c:ser>
          <c:idx val="0"/>
          <c:order val="0"/>
          <c:spPr>
            <a:solidFill>
              <a:srgbClr val="00B050"/>
            </a:solidFill>
          </c:spPr>
          <c:dPt>
            <c:idx val="1"/>
            <c:bubble3D val="0"/>
            <c:spPr>
              <a:solidFill>
                <a:srgbClr val="0070C0"/>
              </a:solidFill>
            </c:spPr>
          </c:dPt>
          <c:val>
            <c:numRef>
              <c:f>Лист1!$D$8:$E$8</c:f>
              <c:numCache>
                <c:formatCode>General</c:formatCode>
                <c:ptCount val="2"/>
                <c:pt idx="0">
                  <c:v>30</c:v>
                </c:pt>
                <c:pt idx="1">
                  <c:v>70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accent6">
                <a:lumMod val="75000"/>
              </a:schemeClr>
            </a:solidFill>
          </c:spPr>
          <c:dPt>
            <c:idx val="0"/>
            <c:bubble3D val="0"/>
            <c:spPr>
              <a:solidFill>
                <a:srgbClr val="0070C0"/>
              </a:solidFill>
            </c:spPr>
          </c:dPt>
          <c:dPt>
            <c:idx val="1"/>
            <c:bubble3D val="0"/>
            <c:spPr>
              <a:solidFill>
                <a:srgbClr val="C00000"/>
              </a:solidFill>
            </c:spPr>
          </c:dPt>
          <c:val>
            <c:numRef>
              <c:f>Лист1!$G$8:$I$8</c:f>
              <c:numCache>
                <c:formatCode>General</c:formatCode>
                <c:ptCount val="3"/>
                <c:pt idx="0">
                  <c:v>34</c:v>
                </c:pt>
                <c:pt idx="1">
                  <c:v>46</c:v>
                </c:pt>
                <c:pt idx="2">
                  <c:v>20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accent6">
                <a:lumMod val="75000"/>
              </a:schemeClr>
            </a:solidFill>
          </c:spPr>
          <c:dPt>
            <c:idx val="0"/>
            <c:bubble3D val="0"/>
            <c:spPr>
              <a:solidFill>
                <a:srgbClr val="0070C0"/>
              </a:solidFill>
            </c:spPr>
          </c:dPt>
          <c:dPt>
            <c:idx val="1"/>
            <c:bubble3D val="0"/>
            <c:spPr>
              <a:solidFill>
                <a:srgbClr val="C00000"/>
              </a:solidFill>
            </c:spPr>
          </c:dPt>
          <c:val>
            <c:numRef>
              <c:f>Лист2!$C$3:$E$3</c:f>
              <c:numCache>
                <c:formatCode>General</c:formatCode>
                <c:ptCount val="3"/>
                <c:pt idx="0">
                  <c:v>27</c:v>
                </c:pt>
                <c:pt idx="1">
                  <c:v>53</c:v>
                </c:pt>
                <c:pt idx="2">
                  <c:v>20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1A56C1-A173-4A21-955F-EA270720FE38}" type="datetimeFigureOut">
              <a:rPr lang="ru-RU" smtClean="0"/>
              <a:pPr/>
              <a:t>21.09.2015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7061-9AA0-414F-AC34-2624C1954716}" type="slidenum">
              <a:rPr lang="ru-RU" smtClean="0"/>
              <a:pPr/>
              <a:t>‹#›</a:t>
            </a:fld>
            <a:endParaRPr lang="ru-RU"/>
          </a:p>
        </p:txBody>
      </p:sp>
    </p:spTree>
    <p:extLst>
      <p:ext uri="{BB962C8B-B14F-4D97-AF65-F5344CB8AC3E}">
        <p14:creationId xmlns:p14="http://schemas.microsoft.com/office/powerpoint/2010/main" val="348183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74FC7061-9AA0-414F-AC34-2624C1954716}" type="slidenum">
              <a:rPr lang="ru-RU" smtClean="0"/>
              <a:pPr/>
              <a:t>6</a:t>
            </a:fld>
            <a:endParaRPr lang="ru-RU"/>
          </a:p>
        </p:txBody>
      </p:sp>
    </p:spTree>
    <p:extLst>
      <p:ext uri="{BB962C8B-B14F-4D97-AF65-F5344CB8AC3E}">
        <p14:creationId xmlns:p14="http://schemas.microsoft.com/office/powerpoint/2010/main" val="426871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74FC7061-9AA0-414F-AC34-2624C1954716}" type="slidenum">
              <a:rPr lang="ru-RU" smtClean="0"/>
              <a:pPr/>
              <a:t>7</a:t>
            </a:fld>
            <a:endParaRPr lang="ru-RU"/>
          </a:p>
        </p:txBody>
      </p:sp>
    </p:spTree>
    <p:extLst>
      <p:ext uri="{BB962C8B-B14F-4D97-AF65-F5344CB8AC3E}">
        <p14:creationId xmlns:p14="http://schemas.microsoft.com/office/powerpoint/2010/main" val="4281839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FC7061-9AA0-414F-AC34-2624C1954716}" type="slidenum">
              <a:rPr lang="ru-RU" smtClean="0"/>
              <a:pPr/>
              <a:t>9</a:t>
            </a:fld>
            <a:endParaRPr lang="ru-RU"/>
          </a:p>
        </p:txBody>
      </p:sp>
    </p:spTree>
    <p:extLst>
      <p:ext uri="{BB962C8B-B14F-4D97-AF65-F5344CB8AC3E}">
        <p14:creationId xmlns:p14="http://schemas.microsoft.com/office/powerpoint/2010/main" val="1739164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FC7061-9AA0-414F-AC34-2624C1954716}" type="slidenum">
              <a:rPr lang="ru-RU" smtClean="0"/>
              <a:pPr/>
              <a:t>11</a:t>
            </a:fld>
            <a:endParaRPr lang="ru-RU"/>
          </a:p>
        </p:txBody>
      </p:sp>
    </p:spTree>
    <p:extLst>
      <p:ext uri="{BB962C8B-B14F-4D97-AF65-F5344CB8AC3E}">
        <p14:creationId xmlns:p14="http://schemas.microsoft.com/office/powerpoint/2010/main" val="3066238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FC7061-9AA0-414F-AC34-2624C1954716}" type="slidenum">
              <a:rPr lang="ru-RU" smtClean="0"/>
              <a:pPr/>
              <a:t>18</a:t>
            </a:fld>
            <a:endParaRPr lang="ru-RU"/>
          </a:p>
        </p:txBody>
      </p:sp>
    </p:spTree>
    <p:extLst>
      <p:ext uri="{BB962C8B-B14F-4D97-AF65-F5344CB8AC3E}">
        <p14:creationId xmlns:p14="http://schemas.microsoft.com/office/powerpoint/2010/main" val="3068606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7CEFBA4-F27C-46CA-9029-5031A5B5FC58}" type="datetimeFigureOut">
              <a:rPr lang="ru-RU" smtClean="0"/>
              <a:pPr/>
              <a:t>21.09.2015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98F16D-033A-41D0-8662-C7F7875B9767}" type="slidenum">
              <a:rPr lang="ru-RU" smtClean="0"/>
              <a:pPr/>
              <a:t>‹#›</a:t>
            </a:fld>
            <a:endParaRPr lang="ru-RU"/>
          </a:p>
        </p:txBody>
      </p:sp>
    </p:spTree>
    <p:extLst>
      <p:ext uri="{BB962C8B-B14F-4D97-AF65-F5344CB8AC3E}">
        <p14:creationId xmlns:p14="http://schemas.microsoft.com/office/powerpoint/2010/main" val="1574909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CEFBA4-F27C-46CA-9029-5031A5B5FC58}" type="datetimeFigureOut">
              <a:rPr lang="ru-RU" smtClean="0"/>
              <a:pPr/>
              <a:t>21.09.2015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98F16D-033A-41D0-8662-C7F7875B9767}" type="slidenum">
              <a:rPr lang="ru-RU" smtClean="0"/>
              <a:pPr/>
              <a:t>‹#›</a:t>
            </a:fld>
            <a:endParaRPr lang="ru-RU"/>
          </a:p>
        </p:txBody>
      </p:sp>
    </p:spTree>
    <p:extLst>
      <p:ext uri="{BB962C8B-B14F-4D97-AF65-F5344CB8AC3E}">
        <p14:creationId xmlns:p14="http://schemas.microsoft.com/office/powerpoint/2010/main" val="225820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CEFBA4-F27C-46CA-9029-5031A5B5FC58}" type="datetimeFigureOut">
              <a:rPr lang="ru-RU" smtClean="0"/>
              <a:pPr/>
              <a:t>21.09.2015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98F16D-033A-41D0-8662-C7F7875B9767}" type="slidenum">
              <a:rPr lang="ru-RU" smtClean="0"/>
              <a:pPr/>
              <a:t>‹#›</a:t>
            </a:fld>
            <a:endParaRPr lang="ru-RU"/>
          </a:p>
        </p:txBody>
      </p:sp>
    </p:spTree>
    <p:extLst>
      <p:ext uri="{BB962C8B-B14F-4D97-AF65-F5344CB8AC3E}">
        <p14:creationId xmlns:p14="http://schemas.microsoft.com/office/powerpoint/2010/main" val="353039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CEFBA4-F27C-46CA-9029-5031A5B5FC58}" type="datetimeFigureOut">
              <a:rPr lang="ru-RU" smtClean="0"/>
              <a:pPr/>
              <a:t>21.09.2015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98F16D-033A-41D0-8662-C7F7875B9767}" type="slidenum">
              <a:rPr lang="ru-RU" smtClean="0"/>
              <a:pPr/>
              <a:t>‹#›</a:t>
            </a:fld>
            <a:endParaRPr lang="ru-RU"/>
          </a:p>
        </p:txBody>
      </p:sp>
    </p:spTree>
    <p:extLst>
      <p:ext uri="{BB962C8B-B14F-4D97-AF65-F5344CB8AC3E}">
        <p14:creationId xmlns:p14="http://schemas.microsoft.com/office/powerpoint/2010/main" val="60086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7CEFBA4-F27C-46CA-9029-5031A5B5FC58}" type="datetimeFigureOut">
              <a:rPr lang="ru-RU" smtClean="0"/>
              <a:pPr/>
              <a:t>21.09.2015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98F16D-033A-41D0-8662-C7F7875B9767}" type="slidenum">
              <a:rPr lang="ru-RU" smtClean="0"/>
              <a:pPr/>
              <a:t>‹#›</a:t>
            </a:fld>
            <a:endParaRPr lang="ru-RU"/>
          </a:p>
        </p:txBody>
      </p:sp>
    </p:spTree>
    <p:extLst>
      <p:ext uri="{BB962C8B-B14F-4D97-AF65-F5344CB8AC3E}">
        <p14:creationId xmlns:p14="http://schemas.microsoft.com/office/powerpoint/2010/main" val="328737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7CEFBA4-F27C-46CA-9029-5031A5B5FC58}" type="datetimeFigureOut">
              <a:rPr lang="ru-RU" smtClean="0"/>
              <a:pPr/>
              <a:t>21.09.2015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98F16D-033A-41D0-8662-C7F7875B9767}" type="slidenum">
              <a:rPr lang="ru-RU" smtClean="0"/>
              <a:pPr/>
              <a:t>‹#›</a:t>
            </a:fld>
            <a:endParaRPr lang="ru-RU"/>
          </a:p>
        </p:txBody>
      </p:sp>
    </p:spTree>
    <p:extLst>
      <p:ext uri="{BB962C8B-B14F-4D97-AF65-F5344CB8AC3E}">
        <p14:creationId xmlns:p14="http://schemas.microsoft.com/office/powerpoint/2010/main" val="3999255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7CEFBA4-F27C-46CA-9029-5031A5B5FC58}" type="datetimeFigureOut">
              <a:rPr lang="ru-RU" smtClean="0"/>
              <a:pPr/>
              <a:t>21.09.2015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298F16D-033A-41D0-8662-C7F7875B9767}" type="slidenum">
              <a:rPr lang="ru-RU" smtClean="0"/>
              <a:pPr/>
              <a:t>‹#›</a:t>
            </a:fld>
            <a:endParaRPr lang="ru-RU"/>
          </a:p>
        </p:txBody>
      </p:sp>
    </p:spTree>
    <p:extLst>
      <p:ext uri="{BB962C8B-B14F-4D97-AF65-F5344CB8AC3E}">
        <p14:creationId xmlns:p14="http://schemas.microsoft.com/office/powerpoint/2010/main" val="124303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7CEFBA4-F27C-46CA-9029-5031A5B5FC58}" type="datetimeFigureOut">
              <a:rPr lang="ru-RU" smtClean="0"/>
              <a:pPr/>
              <a:t>21.09.2015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298F16D-033A-41D0-8662-C7F7875B9767}" type="slidenum">
              <a:rPr lang="ru-RU" smtClean="0"/>
              <a:pPr/>
              <a:t>‹#›</a:t>
            </a:fld>
            <a:endParaRPr lang="ru-RU"/>
          </a:p>
        </p:txBody>
      </p:sp>
    </p:spTree>
    <p:extLst>
      <p:ext uri="{BB962C8B-B14F-4D97-AF65-F5344CB8AC3E}">
        <p14:creationId xmlns:p14="http://schemas.microsoft.com/office/powerpoint/2010/main" val="197767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CEFBA4-F27C-46CA-9029-5031A5B5FC58}" type="datetimeFigureOut">
              <a:rPr lang="ru-RU" smtClean="0"/>
              <a:pPr/>
              <a:t>21.09.2015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298F16D-033A-41D0-8662-C7F7875B9767}" type="slidenum">
              <a:rPr lang="ru-RU" smtClean="0"/>
              <a:pPr/>
              <a:t>‹#›</a:t>
            </a:fld>
            <a:endParaRPr lang="ru-RU"/>
          </a:p>
        </p:txBody>
      </p:sp>
    </p:spTree>
    <p:extLst>
      <p:ext uri="{BB962C8B-B14F-4D97-AF65-F5344CB8AC3E}">
        <p14:creationId xmlns:p14="http://schemas.microsoft.com/office/powerpoint/2010/main" val="419869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7CEFBA4-F27C-46CA-9029-5031A5B5FC58}" type="datetimeFigureOut">
              <a:rPr lang="ru-RU" smtClean="0"/>
              <a:pPr/>
              <a:t>21.09.2015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98F16D-033A-41D0-8662-C7F7875B9767}" type="slidenum">
              <a:rPr lang="ru-RU" smtClean="0"/>
              <a:pPr/>
              <a:t>‹#›</a:t>
            </a:fld>
            <a:endParaRPr lang="ru-RU"/>
          </a:p>
        </p:txBody>
      </p:sp>
    </p:spTree>
    <p:extLst>
      <p:ext uri="{BB962C8B-B14F-4D97-AF65-F5344CB8AC3E}">
        <p14:creationId xmlns:p14="http://schemas.microsoft.com/office/powerpoint/2010/main" val="87393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7CEFBA4-F27C-46CA-9029-5031A5B5FC58}" type="datetimeFigureOut">
              <a:rPr lang="ru-RU" smtClean="0"/>
              <a:pPr/>
              <a:t>21.09.2015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98F16D-033A-41D0-8662-C7F7875B9767}" type="slidenum">
              <a:rPr lang="ru-RU" smtClean="0"/>
              <a:pPr/>
              <a:t>‹#›</a:t>
            </a:fld>
            <a:endParaRPr lang="ru-RU"/>
          </a:p>
        </p:txBody>
      </p:sp>
    </p:spTree>
    <p:extLst>
      <p:ext uri="{BB962C8B-B14F-4D97-AF65-F5344CB8AC3E}">
        <p14:creationId xmlns:p14="http://schemas.microsoft.com/office/powerpoint/2010/main" val="3107359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EFBA4-F27C-46CA-9029-5031A5B5FC58}" type="datetimeFigureOut">
              <a:rPr lang="ru-RU" smtClean="0"/>
              <a:pPr/>
              <a:t>21.09.2015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8F16D-033A-41D0-8662-C7F7875B9767}" type="slidenum">
              <a:rPr lang="ru-RU" smtClean="0"/>
              <a:pPr/>
              <a:t>‹#›</a:t>
            </a:fld>
            <a:endParaRPr lang="ru-RU"/>
          </a:p>
        </p:txBody>
      </p:sp>
    </p:spTree>
    <p:extLst>
      <p:ext uri="{BB962C8B-B14F-4D97-AF65-F5344CB8AC3E}">
        <p14:creationId xmlns:p14="http://schemas.microsoft.com/office/powerpoint/2010/main" val="141093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chart" Target="../charts/chart12.xml"/><Relationship Id="rId18" Type="http://schemas.openxmlformats.org/officeDocument/2006/relationships/chart" Target="../charts/chart17.xml"/><Relationship Id="rId3" Type="http://schemas.openxmlformats.org/officeDocument/2006/relationships/chart" Target="../charts/chart2.xml"/><Relationship Id="rId7" Type="http://schemas.openxmlformats.org/officeDocument/2006/relationships/chart" Target="../charts/chart6.xml"/><Relationship Id="rId12" Type="http://schemas.openxmlformats.org/officeDocument/2006/relationships/chart" Target="../charts/chart11.xml"/><Relationship Id="rId17" Type="http://schemas.openxmlformats.org/officeDocument/2006/relationships/chart" Target="../charts/chart16.xml"/><Relationship Id="rId2" Type="http://schemas.openxmlformats.org/officeDocument/2006/relationships/chart" Target="../charts/chart1.xml"/><Relationship Id="rId16" Type="http://schemas.openxmlformats.org/officeDocument/2006/relationships/chart" Target="../charts/chart15.xml"/><Relationship Id="rId1" Type="http://schemas.openxmlformats.org/officeDocument/2006/relationships/slideLayout" Target="../slideLayouts/slideLayout7.xml"/><Relationship Id="rId6" Type="http://schemas.openxmlformats.org/officeDocument/2006/relationships/chart" Target="../charts/chart5.xml"/><Relationship Id="rId11" Type="http://schemas.openxmlformats.org/officeDocument/2006/relationships/chart" Target="../charts/chart10.xml"/><Relationship Id="rId5" Type="http://schemas.openxmlformats.org/officeDocument/2006/relationships/chart" Target="../charts/chart4.xml"/><Relationship Id="rId15" Type="http://schemas.openxmlformats.org/officeDocument/2006/relationships/chart" Target="../charts/chart14.xml"/><Relationship Id="rId10" Type="http://schemas.openxmlformats.org/officeDocument/2006/relationships/chart" Target="../charts/chart9.xml"/><Relationship Id="rId19" Type="http://schemas.openxmlformats.org/officeDocument/2006/relationships/chart" Target="../charts/chart18.xml"/><Relationship Id="rId4" Type="http://schemas.openxmlformats.org/officeDocument/2006/relationships/chart" Target="../charts/chart3.xml"/><Relationship Id="rId9" Type="http://schemas.openxmlformats.org/officeDocument/2006/relationships/chart" Target="../charts/chart8.xml"/><Relationship Id="rId1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ncbi.nlm.nih.gov/pubmed/25595891"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nejm.org/doi/full/10.1056/NEJMra0909142" TargetMode="Externa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3.emf"/><Relationship Id="rId3" Type="http://schemas.openxmlformats.org/officeDocument/2006/relationships/notesSlide" Target="../notesSlides/notesSlide2.xml"/><Relationship Id="rId7" Type="http://schemas.openxmlformats.org/officeDocument/2006/relationships/image" Target="../media/image10.emf"/><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2.emf"/><Relationship Id="rId5" Type="http://schemas.openxmlformats.org/officeDocument/2006/relationships/image" Target="../media/image9.emf"/><Relationship Id="rId15" Type="http://schemas.openxmlformats.org/officeDocument/2006/relationships/image" Target="../media/image14.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1.emf"/><Relationship Id="rId1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0"/>
            <a:ext cx="8640960" cy="6858000"/>
          </a:xfrm>
        </p:spPr>
        <p:txBody>
          <a:bodyPr>
            <a:normAutofit/>
          </a:bodyPr>
          <a:lstStyle/>
          <a:p>
            <a:pPr marL="0" indent="0" algn="ctr">
              <a:buNone/>
            </a:pPr>
            <a:endParaRPr lang="en-US" sz="2200" dirty="0" smtClean="0">
              <a:latin typeface="Times New Roman" pitchFamily="18" charset="0"/>
              <a:cs typeface="Times New Roman" pitchFamily="18" charset="0"/>
            </a:endParaRPr>
          </a:p>
          <a:p>
            <a:pPr marL="0" indent="0" algn="ctr">
              <a:buNone/>
            </a:pPr>
            <a:endParaRPr lang="ru-RU" sz="2800" b="1" i="1" dirty="0" smtClean="0">
              <a:latin typeface="Times New Roman" pitchFamily="18" charset="0"/>
              <a:cs typeface="Times New Roman" pitchFamily="18" charset="0"/>
            </a:endParaRPr>
          </a:p>
          <a:p>
            <a:pPr marL="0" indent="0" algn="ctr">
              <a:buNone/>
            </a:pPr>
            <a:r>
              <a:rPr lang="ru-RU" b="1" dirty="0" smtClean="0">
                <a:latin typeface="Times New Roman" pitchFamily="18" charset="0"/>
                <a:cs typeface="Times New Roman" pitchFamily="18" charset="0"/>
              </a:rPr>
              <a:t>Выявление </a:t>
            </a:r>
            <a:r>
              <a:rPr lang="ru-RU" b="1" dirty="0">
                <a:latin typeface="Times New Roman" pitchFamily="18" charset="0"/>
                <a:cs typeface="Times New Roman" pitchFamily="18" charset="0"/>
              </a:rPr>
              <a:t>молекулярных механизмов развития ранних </a:t>
            </a:r>
            <a:r>
              <a:rPr lang="ru-RU" b="1" dirty="0" err="1">
                <a:latin typeface="Times New Roman" pitchFamily="18" charset="0"/>
                <a:cs typeface="Times New Roman" pitchFamily="18" charset="0"/>
              </a:rPr>
              <a:t>нейродегенеративных</a:t>
            </a:r>
            <a:r>
              <a:rPr lang="ru-RU" b="1" dirty="0">
                <a:latin typeface="Times New Roman" pitchFamily="18" charset="0"/>
                <a:cs typeface="Times New Roman" pitchFamily="18" charset="0"/>
              </a:rPr>
              <a:t> изменений </a:t>
            </a:r>
            <a:r>
              <a:rPr lang="ru-RU" b="1" dirty="0" smtClean="0">
                <a:latin typeface="Times New Roman" pitchFamily="18" charset="0"/>
                <a:cs typeface="Times New Roman" pitchFamily="18" charset="0"/>
              </a:rPr>
              <a:t>у </a:t>
            </a:r>
            <a:r>
              <a:rPr lang="ru-RU" b="1" dirty="0">
                <a:latin typeface="Times New Roman" pitchFamily="18" charset="0"/>
                <a:cs typeface="Times New Roman" pitchFamily="18" charset="0"/>
              </a:rPr>
              <a:t>крыс </a:t>
            </a:r>
            <a:r>
              <a:rPr lang="en-US" b="1" dirty="0">
                <a:latin typeface="Times New Roman" pitchFamily="18" charset="0"/>
                <a:cs typeface="Times New Roman" pitchFamily="18" charset="0"/>
              </a:rPr>
              <a:t>OXYS c </a:t>
            </a:r>
            <a:r>
              <a:rPr lang="ru-RU" b="1" dirty="0">
                <a:latin typeface="Times New Roman" pitchFamily="18" charset="0"/>
                <a:cs typeface="Times New Roman" pitchFamily="18" charset="0"/>
              </a:rPr>
              <a:t>использованием </a:t>
            </a:r>
            <a:r>
              <a:rPr lang="ru-RU" b="1" dirty="0" err="1">
                <a:latin typeface="Times New Roman" pitchFamily="18" charset="0"/>
                <a:cs typeface="Times New Roman" pitchFamily="18" charset="0"/>
              </a:rPr>
              <a:t>конгенных</a:t>
            </a:r>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линий</a:t>
            </a:r>
            <a:endParaRPr lang="ru-RU" sz="2400" dirty="0"/>
          </a:p>
          <a:p>
            <a:pPr marL="0" indent="0" algn="ctr">
              <a:buNone/>
            </a:pPr>
            <a:endParaRPr lang="ru-RU" sz="2800" dirty="0" smtClean="0">
              <a:latin typeface="Times New Roman" pitchFamily="18" charset="0"/>
              <a:cs typeface="Times New Roman" pitchFamily="18" charset="0"/>
            </a:endParaRPr>
          </a:p>
          <a:p>
            <a:pPr marL="0" indent="0" algn="ctr">
              <a:buNone/>
            </a:pPr>
            <a:r>
              <a:rPr lang="ru-RU" sz="2800" dirty="0" smtClean="0">
                <a:latin typeface="Times New Roman" pitchFamily="18" charset="0"/>
                <a:cs typeface="Times New Roman" pitchFamily="18" charset="0"/>
              </a:rPr>
              <a:t>03.02.07 генетика</a:t>
            </a:r>
            <a:endParaRPr lang="en-US" sz="2800" dirty="0" smtClean="0">
              <a:latin typeface="Times New Roman" pitchFamily="18" charset="0"/>
              <a:cs typeface="Times New Roman" pitchFamily="18" charset="0"/>
            </a:endParaRPr>
          </a:p>
          <a:p>
            <a:pPr marL="0" indent="0" algn="ctr">
              <a:buNone/>
            </a:pPr>
            <a:endParaRPr lang="en-US" sz="2800" dirty="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Соискатель: </a:t>
            </a:r>
            <a:r>
              <a:rPr lang="ru-RU" sz="2400" dirty="0" err="1">
                <a:latin typeface="Times New Roman" pitchFamily="18" charset="0"/>
                <a:cs typeface="Times New Roman" pitchFamily="18" charset="0"/>
              </a:rPr>
              <a:t>Корболина</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Е.Е.</a:t>
            </a:r>
            <a:endParaRPr lang="ru-RU" sz="2400" dirty="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Научный руководитель:   д.б.н., профессор Колосова Н.Г.</a:t>
            </a:r>
          </a:p>
          <a:p>
            <a:pPr marL="0" indent="0" algn="ctr">
              <a:buNone/>
            </a:pPr>
            <a:endParaRPr lang="ru-RU" sz="2400" dirty="0" smtClean="0">
              <a:latin typeface="Times New Roman" pitchFamily="18" charset="0"/>
              <a:cs typeface="Times New Roman" pitchFamily="18" charset="0"/>
            </a:endParaRPr>
          </a:p>
          <a:p>
            <a:pPr marL="0" indent="0" algn="ctr">
              <a:buNone/>
            </a:pPr>
            <a:r>
              <a:rPr lang="ru-RU" sz="2400" dirty="0" smtClean="0">
                <a:latin typeface="Times New Roman" pitchFamily="18" charset="0"/>
                <a:cs typeface="Times New Roman" pitchFamily="18" charset="0"/>
              </a:rPr>
              <a:t>2015</a:t>
            </a:r>
            <a:endParaRPr lang="en-US" sz="2400" dirty="0">
              <a:latin typeface="Times New Roman" pitchFamily="18" charset="0"/>
              <a:cs typeface="Times New Roman" pitchFamily="18" charset="0"/>
            </a:endParaRPr>
          </a:p>
          <a:p>
            <a:pPr marL="0" indent="0">
              <a:buNone/>
            </a:pPr>
            <a:endParaRPr lang="ru-RU" sz="2400" dirty="0" smtClean="0"/>
          </a:p>
          <a:p>
            <a:pPr marL="0" indent="0">
              <a:buNone/>
            </a:pPr>
            <a:endParaRPr lang="ru-RU" sz="2400" dirty="0"/>
          </a:p>
          <a:p>
            <a:pPr marL="0" indent="0">
              <a:buNone/>
            </a:pPr>
            <a:endParaRPr lang="ru-RU" sz="2400" dirty="0" smtClean="0"/>
          </a:p>
          <a:p>
            <a:pPr marL="0" indent="0">
              <a:buNone/>
            </a:pPr>
            <a:endParaRPr lang="ru-RU" sz="2400" dirty="0"/>
          </a:p>
          <a:p>
            <a:pPr marL="0" indent="0">
              <a:buNone/>
            </a:pPr>
            <a:endParaRPr lang="ru-RU" sz="2400" dirty="0" smtClean="0"/>
          </a:p>
          <a:p>
            <a:pPr marL="0" indent="0">
              <a:buNone/>
            </a:pPr>
            <a:endParaRPr lang="ru-RU" sz="2400" dirty="0"/>
          </a:p>
          <a:p>
            <a:pPr marL="0" indent="0">
              <a:buNone/>
            </a:pPr>
            <a:endParaRPr lang="ru-RU" sz="2400" dirty="0" smtClean="0"/>
          </a:p>
          <a:p>
            <a:pPr marL="0" indent="0">
              <a:buNone/>
            </a:pPr>
            <a:endParaRPr lang="en-US" sz="2400" dirty="0"/>
          </a:p>
        </p:txBody>
      </p:sp>
    </p:spTree>
    <p:extLst>
      <p:ext uri="{BB962C8B-B14F-4D97-AF65-F5344CB8AC3E}">
        <p14:creationId xmlns:p14="http://schemas.microsoft.com/office/powerpoint/2010/main" val="2270817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135" y="44624"/>
            <a:ext cx="8856984" cy="769441"/>
          </a:xfrm>
          <a:prstGeom prst="rect">
            <a:avLst/>
          </a:prstGeom>
          <a:noFill/>
        </p:spPr>
        <p:txBody>
          <a:bodyPr wrap="square" rtlCol="0">
            <a:spAutoFit/>
          </a:bodyPr>
          <a:lstStyle/>
          <a:p>
            <a:pPr algn="ctr"/>
            <a:r>
              <a:rPr lang="ru-RU" sz="2200" b="1" kern="1200" dirty="0" smtClean="0">
                <a:solidFill>
                  <a:srgbClr val="C00000"/>
                </a:solidFill>
                <a:effectLst/>
                <a:latin typeface="Times New Roman"/>
                <a:ea typeface="Times New Roman"/>
              </a:rPr>
              <a:t>Анализ заболеваемости крыс </a:t>
            </a:r>
            <a:r>
              <a:rPr lang="ru-RU" sz="2200" b="1" kern="1200" dirty="0" err="1" smtClean="0">
                <a:solidFill>
                  <a:srgbClr val="C00000"/>
                </a:solidFill>
                <a:effectLst/>
                <a:latin typeface="Times New Roman"/>
                <a:ea typeface="Times New Roman"/>
              </a:rPr>
              <a:t>конгенных</a:t>
            </a:r>
            <a:r>
              <a:rPr lang="ru-RU" sz="2200" b="1" kern="1200" dirty="0" smtClean="0">
                <a:solidFill>
                  <a:srgbClr val="C00000"/>
                </a:solidFill>
                <a:effectLst/>
                <a:latin typeface="Times New Roman"/>
                <a:ea typeface="Times New Roman"/>
              </a:rPr>
              <a:t> линий катарактой </a:t>
            </a:r>
            <a:r>
              <a:rPr lang="ru-RU" sz="2200" b="1" kern="1200" dirty="0">
                <a:solidFill>
                  <a:srgbClr val="C00000"/>
                </a:solidFill>
                <a:effectLst/>
                <a:latin typeface="Times New Roman"/>
                <a:ea typeface="Times New Roman"/>
              </a:rPr>
              <a:t>и </a:t>
            </a:r>
            <a:r>
              <a:rPr lang="ru-RU" sz="2200" b="1" kern="1200" dirty="0" err="1" smtClean="0">
                <a:solidFill>
                  <a:srgbClr val="C00000"/>
                </a:solidFill>
                <a:effectLst/>
                <a:latin typeface="Times New Roman"/>
                <a:ea typeface="Times New Roman"/>
              </a:rPr>
              <a:t>ретинопатией</a:t>
            </a:r>
            <a:r>
              <a:rPr lang="ru-RU" sz="2200" b="1" kern="1200" dirty="0" smtClean="0">
                <a:solidFill>
                  <a:srgbClr val="C00000"/>
                </a:solidFill>
                <a:effectLst/>
                <a:latin typeface="Times New Roman"/>
                <a:ea typeface="Times New Roman"/>
              </a:rPr>
              <a:t> в сравнении с крысами </a:t>
            </a:r>
            <a:r>
              <a:rPr lang="en-US" sz="2200" b="1" dirty="0" smtClean="0">
                <a:solidFill>
                  <a:srgbClr val="C00000"/>
                </a:solidFill>
                <a:latin typeface="Times New Roman"/>
                <a:ea typeface="Times New Roman"/>
              </a:rPr>
              <a:t>OXYS</a:t>
            </a:r>
            <a:r>
              <a:rPr lang="ru-RU" sz="2200" b="1" dirty="0" smtClean="0">
                <a:solidFill>
                  <a:srgbClr val="C00000"/>
                </a:solidFill>
                <a:latin typeface="Times New Roman"/>
                <a:ea typeface="Times New Roman"/>
              </a:rPr>
              <a:t> и </a:t>
            </a:r>
            <a:r>
              <a:rPr lang="en-US" sz="2200" b="1" dirty="0" smtClean="0">
                <a:solidFill>
                  <a:srgbClr val="C00000"/>
                </a:solidFill>
                <a:latin typeface="Times New Roman"/>
                <a:ea typeface="Times New Roman"/>
              </a:rPr>
              <a:t>WAG</a:t>
            </a:r>
            <a:endParaRPr lang="en-US" sz="2200" dirty="0">
              <a:solidFill>
                <a:srgbClr val="C00000"/>
              </a:solidFill>
              <a:effectLst/>
              <a:latin typeface="Times New Roman"/>
              <a:ea typeface="Times New Roman"/>
            </a:endParaRPr>
          </a:p>
        </p:txBody>
      </p:sp>
      <p:grpSp>
        <p:nvGrpSpPr>
          <p:cNvPr id="5" name="Группа 4"/>
          <p:cNvGrpSpPr/>
          <p:nvPr/>
        </p:nvGrpSpPr>
        <p:grpSpPr>
          <a:xfrm>
            <a:off x="487721" y="814065"/>
            <a:ext cx="8336700" cy="3328265"/>
            <a:chOff x="300404" y="381813"/>
            <a:chExt cx="8777525" cy="3502801"/>
          </a:xfrm>
        </p:grpSpPr>
        <p:sp>
          <p:nvSpPr>
            <p:cNvPr id="6" name="TextBox 5"/>
            <p:cNvSpPr txBox="1"/>
            <p:nvPr/>
          </p:nvSpPr>
          <p:spPr>
            <a:xfrm>
              <a:off x="6247869" y="1020798"/>
              <a:ext cx="1423210" cy="400110"/>
            </a:xfrm>
            <a:prstGeom prst="rect">
              <a:avLst/>
            </a:prstGeom>
            <a:noFill/>
          </p:spPr>
          <p:txBody>
            <a:bodyPr wrap="none" rtlCol="0">
              <a:spAutoFit/>
            </a:bodyPr>
            <a:lstStyle/>
            <a:p>
              <a:r>
                <a:rPr lang="ru-RU" sz="2000" b="1" dirty="0">
                  <a:latin typeface="Times New Roman" pitchFamily="18" charset="0"/>
                  <a:cs typeface="Times New Roman" pitchFamily="18" charset="0"/>
                </a:rPr>
                <a:t>К</a:t>
              </a:r>
              <a:r>
                <a:rPr lang="ru-RU" sz="2000" b="1" dirty="0" smtClean="0">
                  <a:latin typeface="Times New Roman" pitchFamily="18" charset="0"/>
                  <a:cs typeface="Times New Roman" pitchFamily="18" charset="0"/>
                </a:rPr>
                <a:t>атаракта</a:t>
              </a:r>
              <a:endParaRPr lang="ru-RU" sz="2000" b="1" dirty="0">
                <a:latin typeface="Times New Roman" pitchFamily="18" charset="0"/>
                <a:cs typeface="Times New Roman" pitchFamily="18" charset="0"/>
              </a:endParaRPr>
            </a:p>
          </p:txBody>
        </p:sp>
        <p:grpSp>
          <p:nvGrpSpPr>
            <p:cNvPr id="8" name="Группа 7"/>
            <p:cNvGrpSpPr/>
            <p:nvPr/>
          </p:nvGrpSpPr>
          <p:grpSpPr>
            <a:xfrm>
              <a:off x="4166822" y="381813"/>
              <a:ext cx="1250610" cy="941384"/>
              <a:chOff x="7358236" y="5516364"/>
              <a:chExt cx="1250610" cy="941384"/>
            </a:xfrm>
          </p:grpSpPr>
          <p:grpSp>
            <p:nvGrpSpPr>
              <p:cNvPr id="43" name="Группа 42"/>
              <p:cNvGrpSpPr/>
              <p:nvPr/>
            </p:nvGrpSpPr>
            <p:grpSpPr>
              <a:xfrm>
                <a:off x="7358236" y="5592306"/>
                <a:ext cx="309702" cy="557665"/>
                <a:chOff x="5401030" y="5525260"/>
                <a:chExt cx="309702" cy="557665"/>
              </a:xfrm>
            </p:grpSpPr>
            <p:sp>
              <p:nvSpPr>
                <p:cNvPr id="49" name="Прямоугольник 48"/>
                <p:cNvSpPr/>
                <p:nvPr/>
              </p:nvSpPr>
              <p:spPr>
                <a:xfrm>
                  <a:off x="5401030" y="5732778"/>
                  <a:ext cx="309702" cy="144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5401030" y="5938909"/>
                  <a:ext cx="30970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50"/>
                <p:cNvSpPr/>
                <p:nvPr/>
              </p:nvSpPr>
              <p:spPr>
                <a:xfrm>
                  <a:off x="5401030" y="5525260"/>
                  <a:ext cx="309702" cy="144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4" name="TextBox 43"/>
              <p:cNvSpPr txBox="1"/>
              <p:nvPr/>
            </p:nvSpPr>
            <p:spPr>
              <a:xfrm>
                <a:off x="7673718" y="5516364"/>
                <a:ext cx="935128" cy="307777"/>
              </a:xfrm>
              <a:prstGeom prst="rect">
                <a:avLst/>
              </a:prstGeom>
              <a:noFill/>
            </p:spPr>
            <p:txBody>
              <a:bodyPr wrap="none" rtlCol="0">
                <a:spAutoFit/>
              </a:bodyPr>
              <a:lstStyle/>
              <a:p>
                <a:r>
                  <a:rPr lang="ru-RU" sz="1400" b="1" dirty="0" smtClean="0">
                    <a:latin typeface="Times New Roman" pitchFamily="18" charset="0"/>
                    <a:cs typeface="Times New Roman" pitchFamily="18" charset="0"/>
                  </a:rPr>
                  <a:t>здоровые</a:t>
                </a:r>
                <a:endParaRPr lang="ru-RU" sz="1400" b="1" dirty="0">
                  <a:latin typeface="Times New Roman" pitchFamily="18" charset="0"/>
                  <a:cs typeface="Times New Roman" pitchFamily="18" charset="0"/>
                </a:endParaRPr>
              </a:p>
            </p:txBody>
          </p:sp>
          <p:sp>
            <p:nvSpPr>
              <p:cNvPr id="45" name="TextBox 44"/>
              <p:cNvSpPr txBox="1"/>
              <p:nvPr/>
            </p:nvSpPr>
            <p:spPr>
              <a:xfrm>
                <a:off x="7771052" y="5747977"/>
                <a:ext cx="702436" cy="307777"/>
              </a:xfrm>
              <a:prstGeom prst="rect">
                <a:avLst/>
              </a:prstGeom>
              <a:noFill/>
            </p:spPr>
            <p:txBody>
              <a:bodyPr wrap="none" rtlCol="0">
                <a:spAutoFit/>
              </a:bodyPr>
              <a:lstStyle/>
              <a:p>
                <a:r>
                  <a:rPr lang="ru-RU" sz="1400" b="1" dirty="0" smtClean="0">
                    <a:latin typeface="Times New Roman" pitchFamily="18" charset="0"/>
                    <a:cs typeface="Times New Roman" pitchFamily="18" charset="0"/>
                  </a:rPr>
                  <a:t>1 балл</a:t>
                </a:r>
                <a:endParaRPr lang="ru-RU" sz="1400" b="1" dirty="0">
                  <a:latin typeface="Times New Roman" pitchFamily="18" charset="0"/>
                  <a:cs typeface="Times New Roman" pitchFamily="18" charset="0"/>
                </a:endParaRPr>
              </a:p>
            </p:txBody>
          </p:sp>
          <p:sp>
            <p:nvSpPr>
              <p:cNvPr id="46" name="TextBox 45"/>
              <p:cNvSpPr txBox="1"/>
              <p:nvPr/>
            </p:nvSpPr>
            <p:spPr>
              <a:xfrm>
                <a:off x="7767812" y="6149971"/>
                <a:ext cx="792205" cy="307777"/>
              </a:xfrm>
              <a:prstGeom prst="rect">
                <a:avLst/>
              </a:prstGeom>
              <a:noFill/>
            </p:spPr>
            <p:txBody>
              <a:bodyPr wrap="none" rtlCol="0">
                <a:spAutoFit/>
              </a:bodyPr>
              <a:lstStyle/>
              <a:p>
                <a:r>
                  <a:rPr lang="ru-RU" sz="1400" b="1" dirty="0">
                    <a:latin typeface="Times New Roman" pitchFamily="18" charset="0"/>
                    <a:cs typeface="Times New Roman" pitchFamily="18" charset="0"/>
                  </a:rPr>
                  <a:t>3</a:t>
                </a:r>
                <a:r>
                  <a:rPr lang="ru-RU" sz="1400" b="1" dirty="0" smtClean="0">
                    <a:latin typeface="Times New Roman" pitchFamily="18" charset="0"/>
                    <a:cs typeface="Times New Roman" pitchFamily="18" charset="0"/>
                  </a:rPr>
                  <a:t> балла</a:t>
                </a:r>
                <a:endParaRPr lang="ru-RU" sz="1400" b="1" dirty="0">
                  <a:latin typeface="Times New Roman" pitchFamily="18" charset="0"/>
                  <a:cs typeface="Times New Roman" pitchFamily="18" charset="0"/>
                </a:endParaRPr>
              </a:p>
            </p:txBody>
          </p:sp>
          <p:sp>
            <p:nvSpPr>
              <p:cNvPr id="47" name="TextBox 46"/>
              <p:cNvSpPr txBox="1"/>
              <p:nvPr/>
            </p:nvSpPr>
            <p:spPr>
              <a:xfrm>
                <a:off x="7769432" y="5943840"/>
                <a:ext cx="792205" cy="307777"/>
              </a:xfrm>
              <a:prstGeom prst="rect">
                <a:avLst/>
              </a:prstGeom>
              <a:noFill/>
            </p:spPr>
            <p:txBody>
              <a:bodyPr wrap="none" rtlCol="0">
                <a:spAutoFit/>
              </a:bodyPr>
              <a:lstStyle/>
              <a:p>
                <a:r>
                  <a:rPr lang="ru-RU" sz="1400" b="1" dirty="0">
                    <a:latin typeface="Times New Roman" pitchFamily="18" charset="0"/>
                    <a:cs typeface="Times New Roman" pitchFamily="18" charset="0"/>
                  </a:rPr>
                  <a:t>2</a:t>
                </a:r>
                <a:r>
                  <a:rPr lang="ru-RU" sz="1400" b="1" dirty="0" smtClean="0">
                    <a:latin typeface="Times New Roman" pitchFamily="18" charset="0"/>
                    <a:cs typeface="Times New Roman" pitchFamily="18" charset="0"/>
                  </a:rPr>
                  <a:t> балла</a:t>
                </a:r>
                <a:endParaRPr lang="ru-RU" sz="1400" b="1" dirty="0">
                  <a:latin typeface="Times New Roman" pitchFamily="18" charset="0"/>
                  <a:cs typeface="Times New Roman" pitchFamily="18" charset="0"/>
                </a:endParaRPr>
              </a:p>
            </p:txBody>
          </p:sp>
          <p:sp>
            <p:nvSpPr>
              <p:cNvPr id="48" name="Прямоугольник 47"/>
              <p:cNvSpPr/>
              <p:nvPr/>
            </p:nvSpPr>
            <p:spPr>
              <a:xfrm>
                <a:off x="7364016" y="6212894"/>
                <a:ext cx="309702" cy="144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8"/>
            <p:cNvGrpSpPr/>
            <p:nvPr/>
          </p:nvGrpSpPr>
          <p:grpSpPr>
            <a:xfrm>
              <a:off x="300404" y="1020798"/>
              <a:ext cx="4073591" cy="2863816"/>
              <a:chOff x="300404" y="1020798"/>
              <a:chExt cx="4073591" cy="2863816"/>
            </a:xfrm>
          </p:grpSpPr>
          <p:sp>
            <p:nvSpPr>
              <p:cNvPr id="24" name="TextBox 23"/>
              <p:cNvSpPr txBox="1"/>
              <p:nvPr/>
            </p:nvSpPr>
            <p:spPr>
              <a:xfrm>
                <a:off x="1816298" y="1020798"/>
                <a:ext cx="1684628" cy="400110"/>
              </a:xfrm>
              <a:prstGeom prst="rect">
                <a:avLst/>
              </a:prstGeom>
              <a:noFill/>
            </p:spPr>
            <p:txBody>
              <a:bodyPr wrap="none" rtlCol="0">
                <a:spAutoFit/>
              </a:bodyPr>
              <a:lstStyle/>
              <a:p>
                <a:r>
                  <a:rPr lang="ru-RU" sz="2000" b="1" dirty="0" err="1">
                    <a:latin typeface="Times New Roman" pitchFamily="18" charset="0"/>
                    <a:cs typeface="Times New Roman" pitchFamily="18" charset="0"/>
                  </a:rPr>
                  <a:t>Р</a:t>
                </a:r>
                <a:r>
                  <a:rPr lang="ru-RU" sz="2000" b="1" dirty="0" err="1" smtClean="0">
                    <a:latin typeface="Times New Roman" pitchFamily="18" charset="0"/>
                    <a:cs typeface="Times New Roman" pitchFamily="18" charset="0"/>
                  </a:rPr>
                  <a:t>етинопатия</a:t>
                </a:r>
                <a:endParaRPr lang="ru-RU" sz="2000" b="1" dirty="0">
                  <a:latin typeface="Times New Roman" pitchFamily="18" charset="0"/>
                  <a:cs typeface="Times New Roman" pitchFamily="18" charset="0"/>
                </a:endParaRPr>
              </a:p>
            </p:txBody>
          </p:sp>
          <p:grpSp>
            <p:nvGrpSpPr>
              <p:cNvPr id="25" name="Группа 24"/>
              <p:cNvGrpSpPr/>
              <p:nvPr/>
            </p:nvGrpSpPr>
            <p:grpSpPr>
              <a:xfrm>
                <a:off x="300404" y="1459268"/>
                <a:ext cx="4073591" cy="2425346"/>
                <a:chOff x="1448943" y="1738198"/>
                <a:chExt cx="4073591" cy="2425346"/>
              </a:xfrm>
            </p:grpSpPr>
            <p:sp>
              <p:nvSpPr>
                <p:cNvPr id="26" name="TextBox 25"/>
                <p:cNvSpPr txBox="1"/>
                <p:nvPr/>
              </p:nvSpPr>
              <p:spPr>
                <a:xfrm>
                  <a:off x="1448943" y="2393885"/>
                  <a:ext cx="881652" cy="307777"/>
                </a:xfrm>
                <a:prstGeom prst="rect">
                  <a:avLst/>
                </a:prstGeom>
                <a:noFill/>
              </p:spPr>
              <p:txBody>
                <a:bodyPr wrap="none" rtlCol="0">
                  <a:spAutoFit/>
                </a:bodyPr>
                <a:lstStyle/>
                <a:p>
                  <a:r>
                    <a:rPr lang="ru-RU" sz="1400" b="1" dirty="0" smtClean="0">
                      <a:latin typeface="Times New Roman" pitchFamily="18" charset="0"/>
                      <a:cs typeface="Times New Roman" pitchFamily="18" charset="0"/>
                    </a:rPr>
                    <a:t>1,5-2 </a:t>
                  </a:r>
                  <a:r>
                    <a:rPr lang="ru-RU" sz="1400" b="1" dirty="0" err="1" smtClean="0">
                      <a:latin typeface="Times New Roman" pitchFamily="18" charset="0"/>
                      <a:cs typeface="Times New Roman" pitchFamily="18" charset="0"/>
                    </a:rPr>
                    <a:t>мес</a:t>
                  </a:r>
                  <a:endParaRPr lang="ru-RU" sz="1400" b="1" dirty="0">
                    <a:latin typeface="Times New Roman" pitchFamily="18" charset="0"/>
                    <a:cs typeface="Times New Roman" pitchFamily="18" charset="0"/>
                  </a:endParaRPr>
                </a:p>
              </p:txBody>
            </p:sp>
            <p:sp>
              <p:nvSpPr>
                <p:cNvPr id="27" name="TextBox 26"/>
                <p:cNvSpPr txBox="1"/>
                <p:nvPr/>
              </p:nvSpPr>
              <p:spPr>
                <a:xfrm>
                  <a:off x="1545924" y="3582888"/>
                  <a:ext cx="687689" cy="307777"/>
                </a:xfrm>
                <a:prstGeom prst="rect">
                  <a:avLst/>
                </a:prstGeom>
                <a:noFill/>
              </p:spPr>
              <p:txBody>
                <a:bodyPr wrap="none" rtlCol="0">
                  <a:spAutoFit/>
                </a:bodyPr>
                <a:lstStyle/>
                <a:p>
                  <a:r>
                    <a:rPr lang="ru-RU" sz="1400" b="1" dirty="0" smtClean="0">
                      <a:latin typeface="Times New Roman" pitchFamily="18" charset="0"/>
                      <a:cs typeface="Times New Roman" pitchFamily="18" charset="0"/>
                    </a:rPr>
                    <a:t>12 </a:t>
                  </a:r>
                  <a:r>
                    <a:rPr lang="ru-RU" sz="1400" b="1" dirty="0" err="1" smtClean="0">
                      <a:latin typeface="Times New Roman" pitchFamily="18" charset="0"/>
                      <a:cs typeface="Times New Roman" pitchFamily="18" charset="0"/>
                    </a:rPr>
                    <a:t>мес</a:t>
                  </a:r>
                  <a:endParaRPr lang="ru-RU" sz="1400" b="1" dirty="0">
                    <a:latin typeface="Times New Roman" pitchFamily="18" charset="0"/>
                    <a:cs typeface="Times New Roman" pitchFamily="18" charset="0"/>
                  </a:endParaRPr>
                </a:p>
              </p:txBody>
            </p:sp>
            <p:sp>
              <p:nvSpPr>
                <p:cNvPr id="28" name="TextBox 27"/>
                <p:cNvSpPr txBox="1"/>
                <p:nvPr/>
              </p:nvSpPr>
              <p:spPr>
                <a:xfrm>
                  <a:off x="1590808" y="3001263"/>
                  <a:ext cx="597921" cy="307777"/>
                </a:xfrm>
                <a:prstGeom prst="rect">
                  <a:avLst/>
                </a:prstGeom>
                <a:noFill/>
              </p:spPr>
              <p:txBody>
                <a:bodyPr wrap="none" rtlCol="0">
                  <a:spAutoFit/>
                </a:bodyPr>
                <a:lstStyle/>
                <a:p>
                  <a:r>
                    <a:rPr lang="ru-RU" sz="1400" b="1" dirty="0">
                      <a:latin typeface="Times New Roman" pitchFamily="18" charset="0"/>
                      <a:cs typeface="Times New Roman" pitchFamily="18" charset="0"/>
                    </a:rPr>
                    <a:t>3</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мес</a:t>
                  </a:r>
                  <a:endParaRPr lang="ru-RU" sz="1400" b="1" dirty="0">
                    <a:latin typeface="Times New Roman" pitchFamily="18" charset="0"/>
                    <a:cs typeface="Times New Roman" pitchFamily="18" charset="0"/>
                  </a:endParaRPr>
                </a:p>
              </p:txBody>
            </p:sp>
            <p:sp>
              <p:nvSpPr>
                <p:cNvPr id="29" name="TextBox 28"/>
                <p:cNvSpPr txBox="1"/>
                <p:nvPr/>
              </p:nvSpPr>
              <p:spPr>
                <a:xfrm>
                  <a:off x="2002330" y="1738198"/>
                  <a:ext cx="1445589"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WAG/OXYS-1.1</a:t>
                  </a:r>
                  <a:endParaRPr lang="ru-RU" sz="1400" b="1" dirty="0">
                    <a:latin typeface="Times New Roman" pitchFamily="18" charset="0"/>
                    <a:cs typeface="Times New Roman" pitchFamily="18" charset="0"/>
                  </a:endParaRPr>
                </a:p>
              </p:txBody>
            </p:sp>
            <p:sp>
              <p:nvSpPr>
                <p:cNvPr id="30" name="TextBox 29"/>
                <p:cNvSpPr txBox="1"/>
                <p:nvPr/>
              </p:nvSpPr>
              <p:spPr>
                <a:xfrm>
                  <a:off x="4076945" y="1738199"/>
                  <a:ext cx="1445589"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WAG/OXYS-1.2</a:t>
                  </a:r>
                  <a:endParaRPr lang="ru-RU" sz="1400" b="1" dirty="0">
                    <a:latin typeface="Times New Roman" pitchFamily="18" charset="0"/>
                    <a:cs typeface="Times New Roman" pitchFamily="18" charset="0"/>
                  </a:endParaRPr>
                </a:p>
              </p:txBody>
            </p:sp>
            <p:grpSp>
              <p:nvGrpSpPr>
                <p:cNvPr id="31" name="Группа 30"/>
                <p:cNvGrpSpPr/>
                <p:nvPr/>
              </p:nvGrpSpPr>
              <p:grpSpPr>
                <a:xfrm>
                  <a:off x="2235400" y="1968518"/>
                  <a:ext cx="3071648" cy="1023315"/>
                  <a:chOff x="2074794" y="1925948"/>
                  <a:chExt cx="3071648" cy="1023315"/>
                </a:xfrm>
              </p:grpSpPr>
              <p:graphicFrame>
                <p:nvGraphicFramePr>
                  <p:cNvPr id="41" name="Диаграмма 40"/>
                  <p:cNvGraphicFramePr>
                    <a:graphicFrameLocks/>
                  </p:cNvGraphicFramePr>
                  <p:nvPr>
                    <p:extLst>
                      <p:ext uri="{D42A27DB-BD31-4B8C-83A1-F6EECF244321}">
                        <p14:modId xmlns:p14="http://schemas.microsoft.com/office/powerpoint/2010/main" val="975485009"/>
                      </p:ext>
                    </p:extLst>
                  </p:nvPr>
                </p:nvGraphicFramePr>
                <p:xfrm>
                  <a:off x="2074794" y="1925948"/>
                  <a:ext cx="1095057" cy="10233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Диаграмма 41"/>
                  <p:cNvGraphicFramePr>
                    <a:graphicFrameLocks/>
                  </p:cNvGraphicFramePr>
                  <p:nvPr>
                    <p:extLst>
                      <p:ext uri="{D42A27DB-BD31-4B8C-83A1-F6EECF244321}">
                        <p14:modId xmlns:p14="http://schemas.microsoft.com/office/powerpoint/2010/main" val="3043857437"/>
                      </p:ext>
                    </p:extLst>
                  </p:nvPr>
                </p:nvGraphicFramePr>
                <p:xfrm>
                  <a:off x="4131824" y="2105778"/>
                  <a:ext cx="1014618" cy="798851"/>
                </p:xfrm>
                <a:graphic>
                  <a:graphicData uri="http://schemas.openxmlformats.org/drawingml/2006/chart">
                    <c:chart xmlns:c="http://schemas.openxmlformats.org/drawingml/2006/chart" xmlns:r="http://schemas.openxmlformats.org/officeDocument/2006/relationships" r:id="rId3"/>
                  </a:graphicData>
                </a:graphic>
              </p:graphicFrame>
            </p:grpSp>
            <p:sp>
              <p:nvSpPr>
                <p:cNvPr id="32" name="TextBox 31"/>
                <p:cNvSpPr txBox="1"/>
                <p:nvPr/>
              </p:nvSpPr>
              <p:spPr>
                <a:xfrm>
                  <a:off x="3447919" y="1738199"/>
                  <a:ext cx="683200"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OXYS</a:t>
                  </a:r>
                  <a:endParaRPr lang="ru-RU" sz="1400" b="1" dirty="0">
                    <a:latin typeface="Times New Roman" pitchFamily="18" charset="0"/>
                    <a:cs typeface="Times New Roman" pitchFamily="18" charset="0"/>
                  </a:endParaRPr>
                </a:p>
              </p:txBody>
            </p:sp>
            <p:grpSp>
              <p:nvGrpSpPr>
                <p:cNvPr id="33" name="Группа 32"/>
                <p:cNvGrpSpPr/>
                <p:nvPr/>
              </p:nvGrpSpPr>
              <p:grpSpPr>
                <a:xfrm>
                  <a:off x="2212003" y="2714538"/>
                  <a:ext cx="3013399" cy="868351"/>
                  <a:chOff x="2162125" y="2704338"/>
                  <a:chExt cx="3013399" cy="868351"/>
                </a:xfrm>
              </p:grpSpPr>
              <p:graphicFrame>
                <p:nvGraphicFramePr>
                  <p:cNvPr id="38" name="Диаграмма 37"/>
                  <p:cNvGraphicFramePr>
                    <a:graphicFrameLocks/>
                  </p:cNvGraphicFramePr>
                  <p:nvPr>
                    <p:extLst>
                      <p:ext uri="{D42A27DB-BD31-4B8C-83A1-F6EECF244321}">
                        <p14:modId xmlns:p14="http://schemas.microsoft.com/office/powerpoint/2010/main" val="908757602"/>
                      </p:ext>
                    </p:extLst>
                  </p:nvPr>
                </p:nvGraphicFramePr>
                <p:xfrm>
                  <a:off x="2162125" y="2704338"/>
                  <a:ext cx="1026243" cy="86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Диаграмма 38"/>
                  <p:cNvGraphicFramePr>
                    <a:graphicFrameLocks/>
                  </p:cNvGraphicFramePr>
                  <p:nvPr>
                    <p:extLst>
                      <p:ext uri="{D42A27DB-BD31-4B8C-83A1-F6EECF244321}">
                        <p14:modId xmlns:p14="http://schemas.microsoft.com/office/powerpoint/2010/main" val="125345488"/>
                      </p:ext>
                    </p:extLst>
                  </p:nvPr>
                </p:nvGraphicFramePr>
                <p:xfrm>
                  <a:off x="4258814" y="2738544"/>
                  <a:ext cx="916710" cy="8341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Диаграмма 39"/>
                  <p:cNvGraphicFramePr>
                    <a:graphicFrameLocks/>
                  </p:cNvGraphicFramePr>
                  <p:nvPr>
                    <p:extLst>
                      <p:ext uri="{D42A27DB-BD31-4B8C-83A1-F6EECF244321}">
                        <p14:modId xmlns:p14="http://schemas.microsoft.com/office/powerpoint/2010/main" val="1691737740"/>
                      </p:ext>
                    </p:extLst>
                  </p:nvPr>
                </p:nvGraphicFramePr>
                <p:xfrm>
                  <a:off x="3323895" y="2743535"/>
                  <a:ext cx="831490" cy="802830"/>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34" name="Группа 33"/>
                <p:cNvGrpSpPr/>
                <p:nvPr/>
              </p:nvGrpSpPr>
              <p:grpSpPr>
                <a:xfrm>
                  <a:off x="2222667" y="3310007"/>
                  <a:ext cx="2978275" cy="853537"/>
                  <a:chOff x="2160985" y="3332642"/>
                  <a:chExt cx="2978275" cy="853537"/>
                </a:xfrm>
              </p:grpSpPr>
              <p:graphicFrame>
                <p:nvGraphicFramePr>
                  <p:cNvPr id="35" name="Диаграмма 34"/>
                  <p:cNvGraphicFramePr>
                    <a:graphicFrameLocks/>
                  </p:cNvGraphicFramePr>
                  <p:nvPr>
                    <p:extLst>
                      <p:ext uri="{D42A27DB-BD31-4B8C-83A1-F6EECF244321}">
                        <p14:modId xmlns:p14="http://schemas.microsoft.com/office/powerpoint/2010/main" val="1320343311"/>
                      </p:ext>
                    </p:extLst>
                  </p:nvPr>
                </p:nvGraphicFramePr>
                <p:xfrm>
                  <a:off x="2160985" y="3332642"/>
                  <a:ext cx="1004914" cy="85353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6" name="Диаграмма 35"/>
                  <p:cNvGraphicFramePr>
                    <a:graphicFrameLocks/>
                  </p:cNvGraphicFramePr>
                  <p:nvPr>
                    <p:extLst>
                      <p:ext uri="{D42A27DB-BD31-4B8C-83A1-F6EECF244321}">
                        <p14:modId xmlns:p14="http://schemas.microsoft.com/office/powerpoint/2010/main" val="1139230301"/>
                      </p:ext>
                    </p:extLst>
                  </p:nvPr>
                </p:nvGraphicFramePr>
                <p:xfrm>
                  <a:off x="4336854" y="3353181"/>
                  <a:ext cx="802406" cy="81245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7" name="Диаграмма 36"/>
                  <p:cNvGraphicFramePr>
                    <a:graphicFrameLocks/>
                  </p:cNvGraphicFramePr>
                  <p:nvPr>
                    <p:extLst>
                      <p:ext uri="{D42A27DB-BD31-4B8C-83A1-F6EECF244321}">
                        <p14:modId xmlns:p14="http://schemas.microsoft.com/office/powerpoint/2010/main" val="1614579786"/>
                      </p:ext>
                    </p:extLst>
                  </p:nvPr>
                </p:nvGraphicFramePr>
                <p:xfrm>
                  <a:off x="3277650" y="3351827"/>
                  <a:ext cx="900372" cy="815168"/>
                </p:xfrm>
                <a:graphic>
                  <a:graphicData uri="http://schemas.openxmlformats.org/drawingml/2006/chart">
                    <c:chart xmlns:c="http://schemas.openxmlformats.org/drawingml/2006/chart" xmlns:r="http://schemas.openxmlformats.org/officeDocument/2006/relationships" r:id="rId9"/>
                  </a:graphicData>
                </a:graphic>
              </p:graphicFrame>
            </p:grpSp>
          </p:grpSp>
        </p:grpSp>
        <p:sp>
          <p:nvSpPr>
            <p:cNvPr id="10" name="TextBox 9"/>
            <p:cNvSpPr txBox="1"/>
            <p:nvPr/>
          </p:nvSpPr>
          <p:spPr>
            <a:xfrm>
              <a:off x="4782482" y="1473169"/>
              <a:ext cx="1445589"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WAG/OXYS-1.1</a:t>
              </a:r>
              <a:endParaRPr lang="ru-RU" sz="1400" b="1" dirty="0">
                <a:latin typeface="Times New Roman" pitchFamily="18" charset="0"/>
                <a:cs typeface="Times New Roman" pitchFamily="18" charset="0"/>
              </a:endParaRPr>
            </a:p>
          </p:txBody>
        </p:sp>
        <p:sp>
          <p:nvSpPr>
            <p:cNvPr id="11" name="TextBox 10"/>
            <p:cNvSpPr txBox="1"/>
            <p:nvPr/>
          </p:nvSpPr>
          <p:spPr>
            <a:xfrm>
              <a:off x="6192180" y="1473169"/>
              <a:ext cx="683200"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OXYS</a:t>
              </a:r>
              <a:endParaRPr lang="ru-RU" sz="1400" b="1" dirty="0">
                <a:latin typeface="Times New Roman" pitchFamily="18" charset="0"/>
                <a:cs typeface="Times New Roman" pitchFamily="18" charset="0"/>
              </a:endParaRPr>
            </a:p>
          </p:txBody>
        </p:sp>
        <p:sp>
          <p:nvSpPr>
            <p:cNvPr id="12" name="TextBox 11"/>
            <p:cNvSpPr txBox="1"/>
            <p:nvPr/>
          </p:nvSpPr>
          <p:spPr>
            <a:xfrm>
              <a:off x="7632340" y="1473169"/>
              <a:ext cx="1445589"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WAG/OXYS-1.2</a:t>
              </a:r>
              <a:endParaRPr lang="ru-RU" sz="1400" b="1" dirty="0">
                <a:latin typeface="Times New Roman" pitchFamily="18" charset="0"/>
                <a:cs typeface="Times New Roman" pitchFamily="18" charset="0"/>
              </a:endParaRPr>
            </a:p>
          </p:txBody>
        </p:sp>
        <p:sp>
          <p:nvSpPr>
            <p:cNvPr id="13" name="TextBox 12"/>
            <p:cNvSpPr txBox="1"/>
            <p:nvPr/>
          </p:nvSpPr>
          <p:spPr>
            <a:xfrm>
              <a:off x="7002270" y="1472645"/>
              <a:ext cx="613630"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WAG</a:t>
              </a:r>
              <a:endParaRPr lang="ru-RU" sz="1400" b="1" dirty="0">
                <a:latin typeface="Times New Roman" pitchFamily="18" charset="0"/>
                <a:cs typeface="Times New Roman" pitchFamily="18" charset="0"/>
              </a:endParaRPr>
            </a:p>
          </p:txBody>
        </p:sp>
        <p:graphicFrame>
          <p:nvGraphicFramePr>
            <p:cNvPr id="14" name="Диаграмма 13"/>
            <p:cNvGraphicFramePr>
              <a:graphicFrameLocks/>
            </p:cNvGraphicFramePr>
            <p:nvPr>
              <p:extLst>
                <p:ext uri="{D42A27DB-BD31-4B8C-83A1-F6EECF244321}">
                  <p14:modId xmlns:p14="http://schemas.microsoft.com/office/powerpoint/2010/main" val="2390954418"/>
                </p:ext>
              </p:extLst>
            </p:nvPr>
          </p:nvGraphicFramePr>
          <p:xfrm>
            <a:off x="5976455" y="3037109"/>
            <a:ext cx="1114649" cy="84147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5" name="Диаграмма 14"/>
            <p:cNvGraphicFramePr>
              <a:graphicFrameLocks/>
            </p:cNvGraphicFramePr>
            <p:nvPr>
              <p:extLst>
                <p:ext uri="{D42A27DB-BD31-4B8C-83A1-F6EECF244321}">
                  <p14:modId xmlns:p14="http://schemas.microsoft.com/office/powerpoint/2010/main" val="651963169"/>
                </p:ext>
              </p:extLst>
            </p:nvPr>
          </p:nvGraphicFramePr>
          <p:xfrm>
            <a:off x="6766802" y="3040589"/>
            <a:ext cx="1084566" cy="83451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6" name="Диаграмма 15"/>
            <p:cNvGraphicFramePr>
              <a:graphicFrameLocks/>
            </p:cNvGraphicFramePr>
            <p:nvPr>
              <p:extLst>
                <p:ext uri="{D42A27DB-BD31-4B8C-83A1-F6EECF244321}">
                  <p14:modId xmlns:p14="http://schemas.microsoft.com/office/powerpoint/2010/main" val="65193968"/>
                </p:ext>
              </p:extLst>
            </p:nvPr>
          </p:nvGraphicFramePr>
          <p:xfrm>
            <a:off x="6099706" y="2438497"/>
            <a:ext cx="868148" cy="875447"/>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7" name="Диаграмма 16"/>
            <p:cNvGraphicFramePr>
              <a:graphicFrameLocks/>
            </p:cNvGraphicFramePr>
            <p:nvPr>
              <p:extLst>
                <p:ext uri="{D42A27DB-BD31-4B8C-83A1-F6EECF244321}">
                  <p14:modId xmlns:p14="http://schemas.microsoft.com/office/powerpoint/2010/main" val="1650246489"/>
                </p:ext>
              </p:extLst>
            </p:nvPr>
          </p:nvGraphicFramePr>
          <p:xfrm>
            <a:off x="5032188" y="1856582"/>
            <a:ext cx="946177" cy="82452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8" name="Диаграмма 17"/>
            <p:cNvGraphicFramePr>
              <a:graphicFrameLocks/>
            </p:cNvGraphicFramePr>
            <p:nvPr>
              <p:extLst>
                <p:ext uri="{D42A27DB-BD31-4B8C-83A1-F6EECF244321}">
                  <p14:modId xmlns:p14="http://schemas.microsoft.com/office/powerpoint/2010/main" val="2783990088"/>
                </p:ext>
              </p:extLst>
            </p:nvPr>
          </p:nvGraphicFramePr>
          <p:xfrm>
            <a:off x="5059853" y="2460451"/>
            <a:ext cx="890845" cy="83154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9" name="Диаграмма 18"/>
            <p:cNvGraphicFramePr>
              <a:graphicFrameLocks/>
            </p:cNvGraphicFramePr>
            <p:nvPr>
              <p:extLst>
                <p:ext uri="{D42A27DB-BD31-4B8C-83A1-F6EECF244321}">
                  <p14:modId xmlns:p14="http://schemas.microsoft.com/office/powerpoint/2010/main" val="1868943759"/>
                </p:ext>
              </p:extLst>
            </p:nvPr>
          </p:nvGraphicFramePr>
          <p:xfrm>
            <a:off x="5011835" y="3053123"/>
            <a:ext cx="986883" cy="809447"/>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0" name="Диаграмма 19"/>
            <p:cNvGraphicFramePr>
              <a:graphicFrameLocks/>
            </p:cNvGraphicFramePr>
            <p:nvPr>
              <p:extLst>
                <p:ext uri="{D42A27DB-BD31-4B8C-83A1-F6EECF244321}">
                  <p14:modId xmlns:p14="http://schemas.microsoft.com/office/powerpoint/2010/main" val="4068590075"/>
                </p:ext>
              </p:extLst>
            </p:nvPr>
          </p:nvGraphicFramePr>
          <p:xfrm>
            <a:off x="7792571" y="3041899"/>
            <a:ext cx="1125125" cy="831893"/>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1" name="Диаграмма 20"/>
            <p:cNvGraphicFramePr>
              <a:graphicFrameLocks/>
            </p:cNvGraphicFramePr>
            <p:nvPr>
              <p:extLst>
                <p:ext uri="{D42A27DB-BD31-4B8C-83A1-F6EECF244321}">
                  <p14:modId xmlns:p14="http://schemas.microsoft.com/office/powerpoint/2010/main" val="69669829"/>
                </p:ext>
              </p:extLst>
            </p:nvPr>
          </p:nvGraphicFramePr>
          <p:xfrm>
            <a:off x="7882581" y="1852342"/>
            <a:ext cx="945105" cy="833001"/>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2" name="Диаграмма 21"/>
            <p:cNvGraphicFramePr>
              <a:graphicFrameLocks/>
            </p:cNvGraphicFramePr>
            <p:nvPr>
              <p:extLst>
                <p:ext uri="{D42A27DB-BD31-4B8C-83A1-F6EECF244321}">
                  <p14:modId xmlns:p14="http://schemas.microsoft.com/office/powerpoint/2010/main" val="445817912"/>
                </p:ext>
              </p:extLst>
            </p:nvPr>
          </p:nvGraphicFramePr>
          <p:xfrm>
            <a:off x="6872605" y="2441431"/>
            <a:ext cx="872960" cy="869578"/>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3" name="Диаграмма 22"/>
            <p:cNvGraphicFramePr>
              <a:graphicFrameLocks/>
            </p:cNvGraphicFramePr>
            <p:nvPr>
              <p:extLst>
                <p:ext uri="{D42A27DB-BD31-4B8C-83A1-F6EECF244321}">
                  <p14:modId xmlns:p14="http://schemas.microsoft.com/office/powerpoint/2010/main" val="4252549914"/>
                </p:ext>
              </p:extLst>
            </p:nvPr>
          </p:nvGraphicFramePr>
          <p:xfrm>
            <a:off x="7905965" y="2464465"/>
            <a:ext cx="898337" cy="823512"/>
          </p:xfrm>
          <a:graphic>
            <a:graphicData uri="http://schemas.openxmlformats.org/drawingml/2006/chart">
              <c:chart xmlns:c="http://schemas.openxmlformats.org/drawingml/2006/chart" xmlns:r="http://schemas.openxmlformats.org/officeDocument/2006/relationships" r:id="rId19"/>
            </a:graphicData>
          </a:graphic>
        </p:graphicFrame>
      </p:grpSp>
      <p:sp>
        <p:nvSpPr>
          <p:cNvPr id="52" name="Прямоугольник 7"/>
          <p:cNvSpPr>
            <a:spLocks noChangeArrowheads="1"/>
          </p:cNvSpPr>
          <p:nvPr/>
        </p:nvSpPr>
        <p:spPr bwMode="auto">
          <a:xfrm>
            <a:off x="5745322" y="6190768"/>
            <a:ext cx="33809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i="1" dirty="0" smtClean="0">
                <a:solidFill>
                  <a:srgbClr val="000000"/>
                </a:solidFill>
                <a:latin typeface="Times New Roman" pitchFamily="18" charset="0"/>
                <a:cs typeface="Times New Roman" pitchFamily="18" charset="0"/>
              </a:rPr>
              <a:t>Офтальмологические осмотры </a:t>
            </a:r>
          </a:p>
          <a:p>
            <a:r>
              <a:rPr lang="ru-RU" i="1" dirty="0" smtClean="0">
                <a:solidFill>
                  <a:srgbClr val="000000"/>
                </a:solidFill>
                <a:latin typeface="Times New Roman" pitchFamily="18" charset="0"/>
                <a:cs typeface="Times New Roman" pitchFamily="18" charset="0"/>
              </a:rPr>
              <a:t>проведены </a:t>
            </a:r>
            <a:r>
              <a:rPr lang="ru-RU" i="1" dirty="0">
                <a:solidFill>
                  <a:srgbClr val="000000"/>
                </a:solidFill>
                <a:latin typeface="Times New Roman" pitchFamily="18" charset="0"/>
                <a:cs typeface="Times New Roman" pitchFamily="18" charset="0"/>
              </a:rPr>
              <a:t>д.м.н. Фурсовой </a:t>
            </a:r>
            <a:r>
              <a:rPr lang="ru-RU" i="1" dirty="0" smtClean="0">
                <a:solidFill>
                  <a:srgbClr val="000000"/>
                </a:solidFill>
                <a:latin typeface="Times New Roman" pitchFamily="18" charset="0"/>
                <a:cs typeface="Times New Roman" pitchFamily="18" charset="0"/>
              </a:rPr>
              <a:t>А.Ж.</a:t>
            </a:r>
            <a:r>
              <a:rPr lang="ru-RU" b="1" i="1" dirty="0" smtClean="0">
                <a:solidFill>
                  <a:srgbClr val="000000"/>
                </a:solidFill>
                <a:latin typeface="Times New Roman" pitchFamily="18" charset="0"/>
                <a:cs typeface="Times New Roman" pitchFamily="18" charset="0"/>
              </a:rPr>
              <a:t> </a:t>
            </a:r>
            <a:endParaRPr lang="ru-RU" dirty="0">
              <a:latin typeface="Calibri" pitchFamily="34" charset="0"/>
            </a:endParaRPr>
          </a:p>
        </p:txBody>
      </p:sp>
      <p:sp>
        <p:nvSpPr>
          <p:cNvPr id="53" name="Прямоугольник 52"/>
          <p:cNvSpPr/>
          <p:nvPr/>
        </p:nvSpPr>
        <p:spPr>
          <a:xfrm>
            <a:off x="463308" y="4293096"/>
            <a:ext cx="8468840" cy="1754326"/>
          </a:xfrm>
          <a:prstGeom prst="rect">
            <a:avLst/>
          </a:prstGeom>
          <a:solidFill>
            <a:srgbClr val="D88E8E">
              <a:alpha val="33000"/>
            </a:srgbClr>
          </a:solidFill>
        </p:spPr>
        <p:txBody>
          <a:bodyPr wrap="square">
            <a:spAutoFit/>
          </a:bodyPr>
          <a:lstStyle/>
          <a:p>
            <a:r>
              <a:rPr lang="ru-RU" dirty="0" smtClean="0">
                <a:latin typeface="Times New Roman" pitchFamily="18" charset="0"/>
                <a:cs typeface="Times New Roman" pitchFamily="18" charset="0"/>
              </a:rPr>
              <a:t>Гены</a:t>
            </a:r>
            <a:r>
              <a:rPr lang="ru-RU" dirty="0">
                <a:latin typeface="Times New Roman" pitchFamily="18" charset="0"/>
                <a:cs typeface="Times New Roman" pitchFamily="18" charset="0"/>
              </a:rPr>
              <a:t>, расположенные в </a:t>
            </a:r>
            <a:r>
              <a:rPr lang="ru-RU" dirty="0" smtClean="0">
                <a:latin typeface="Times New Roman" pitchFamily="18" charset="0"/>
                <a:cs typeface="Times New Roman" pitchFamily="18" charset="0"/>
              </a:rPr>
              <a:t>перенесенных локусах первой хромосомы, </a:t>
            </a:r>
            <a:r>
              <a:rPr lang="ru-RU" dirty="0">
                <a:latin typeface="Times New Roman" pitchFamily="18" charset="0"/>
                <a:cs typeface="Times New Roman" pitchFamily="18" charset="0"/>
              </a:rPr>
              <a:t>оказывают влияние на развитие у </a:t>
            </a:r>
            <a:r>
              <a:rPr lang="ru-RU" dirty="0" smtClean="0">
                <a:latin typeface="Times New Roman" pitchFamily="18" charset="0"/>
                <a:cs typeface="Times New Roman" pitchFamily="18" charset="0"/>
              </a:rPr>
              <a:t>крыс обеих </a:t>
            </a:r>
            <a:r>
              <a:rPr lang="ru-RU" dirty="0" err="1" smtClean="0">
                <a:latin typeface="Times New Roman" pitchFamily="18" charset="0"/>
                <a:cs typeface="Times New Roman" pitchFamily="18" charset="0"/>
              </a:rPr>
              <a:t>конгенных</a:t>
            </a:r>
            <a:r>
              <a:rPr lang="ru-RU" dirty="0" smtClean="0">
                <a:latin typeface="Times New Roman" pitchFamily="18" charset="0"/>
                <a:cs typeface="Times New Roman" pitchFamily="18" charset="0"/>
              </a:rPr>
              <a:t> линий и </a:t>
            </a:r>
            <a:r>
              <a:rPr lang="en-US" dirty="0" smtClean="0">
                <a:latin typeface="Times New Roman" pitchFamily="18" charset="0"/>
                <a:cs typeface="Times New Roman" pitchFamily="18" charset="0"/>
              </a:rPr>
              <a:t>OXYS </a:t>
            </a:r>
            <a:r>
              <a:rPr lang="ru-RU" dirty="0" smtClean="0">
                <a:latin typeface="Times New Roman" pitchFamily="18" charset="0"/>
                <a:cs typeface="Times New Roman" pitchFamily="18" charset="0"/>
              </a:rPr>
              <a:t>и катаракты</a:t>
            </a:r>
            <a:r>
              <a:rPr lang="ru-RU" dirty="0">
                <a:latin typeface="Times New Roman" pitchFamily="18" charset="0"/>
                <a:cs typeface="Times New Roman" pitchFamily="18" charset="0"/>
              </a:rPr>
              <a:t>, и </a:t>
            </a:r>
            <a:r>
              <a:rPr lang="ru-RU" dirty="0" err="1">
                <a:latin typeface="Times New Roman" pitchFamily="18" charset="0"/>
                <a:cs typeface="Times New Roman" pitchFamily="18" charset="0"/>
              </a:rPr>
              <a:t>ретинопатии</a:t>
            </a:r>
            <a:r>
              <a:rPr lang="ru-RU" dirty="0" smtClean="0">
                <a:latin typeface="Times New Roman" pitchFamily="18" charset="0"/>
                <a:cs typeface="Times New Roman" pitchFamily="18" charset="0"/>
              </a:rPr>
              <a:t>.</a:t>
            </a:r>
          </a:p>
          <a:p>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Патологические </a:t>
            </a:r>
            <a:r>
              <a:rPr lang="ru-RU" dirty="0">
                <a:latin typeface="Times New Roman" pitchFamily="18" charset="0"/>
                <a:cs typeface="Times New Roman" pitchFamily="18" charset="0"/>
              </a:rPr>
              <a:t>изменения сетчатки и хрусталиков у </a:t>
            </a:r>
            <a:r>
              <a:rPr lang="ru-RU" dirty="0" err="1">
                <a:latin typeface="Times New Roman" pitchFamily="18" charset="0"/>
                <a:cs typeface="Times New Roman" pitchFamily="18" charset="0"/>
              </a:rPr>
              <a:t>конгенных</a:t>
            </a:r>
            <a:r>
              <a:rPr lang="ru-RU" dirty="0">
                <a:latin typeface="Times New Roman" pitchFamily="18" charset="0"/>
                <a:cs typeface="Times New Roman" pitchFamily="18" charset="0"/>
              </a:rPr>
              <a:t> крыс выражены слабее, чем у крыс </a:t>
            </a:r>
            <a:r>
              <a:rPr lang="en-US" dirty="0" smtClean="0">
                <a:latin typeface="Times New Roman" pitchFamily="18" charset="0"/>
                <a:cs typeface="Times New Roman" pitchFamily="18" charset="0"/>
              </a:rPr>
              <a:t>OXYS</a:t>
            </a:r>
            <a:r>
              <a:rPr lang="ru-RU" dirty="0" smtClean="0">
                <a:latin typeface="Times New Roman" pitchFamily="18" charset="0"/>
                <a:cs typeface="Times New Roman" pitchFamily="18" charset="0"/>
              </a:rPr>
              <a:t> даже в возрасте 12 месяцев.</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3427396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71500" y="0"/>
            <a:ext cx="8856984" cy="646331"/>
          </a:xfrm>
          <a:prstGeom prst="rect">
            <a:avLst/>
          </a:prstGeom>
          <a:noFill/>
        </p:spPr>
        <p:txBody>
          <a:bodyPr wrap="square" rtlCol="0">
            <a:spAutoFit/>
          </a:bodyPr>
          <a:lstStyle/>
          <a:p>
            <a:pPr algn="ctr"/>
            <a:r>
              <a:rPr lang="ru-RU" b="1" dirty="0">
                <a:latin typeface="Times New Roman" pitchFamily="18" charset="0"/>
                <a:cs typeface="Times New Roman" pitchFamily="18" charset="0"/>
              </a:rPr>
              <a:t>Гистологическое исследование особенностей развития </a:t>
            </a:r>
            <a:r>
              <a:rPr lang="ru-RU" b="1" dirty="0" err="1">
                <a:latin typeface="Times New Roman" pitchFamily="18" charset="0"/>
                <a:cs typeface="Times New Roman" pitchFamily="18" charset="0"/>
              </a:rPr>
              <a:t>ретинопатии</a:t>
            </a:r>
            <a:r>
              <a:rPr lang="ru-RU" b="1" dirty="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у </a:t>
            </a:r>
            <a:r>
              <a:rPr lang="ru-RU" b="1" dirty="0">
                <a:latin typeface="Times New Roman" pitchFamily="18" charset="0"/>
                <a:cs typeface="Times New Roman" pitchFamily="18" charset="0"/>
              </a:rPr>
              <a:t>крыс </a:t>
            </a:r>
            <a:r>
              <a:rPr lang="ru-RU" b="1" dirty="0" err="1">
                <a:latin typeface="Times New Roman" pitchFamily="18" charset="0"/>
                <a:cs typeface="Times New Roman" pitchFamily="18" charset="0"/>
              </a:rPr>
              <a:t>конгенных</a:t>
            </a:r>
            <a:r>
              <a:rPr lang="ru-RU" b="1" dirty="0">
                <a:latin typeface="Times New Roman" pitchFamily="18" charset="0"/>
                <a:cs typeface="Times New Roman" pitchFamily="18" charset="0"/>
              </a:rPr>
              <a:t> линий</a:t>
            </a:r>
            <a:endParaRPr lang="en-US" b="1" dirty="0">
              <a:effectLst/>
              <a:latin typeface="Times New Roman" pitchFamily="18" charset="0"/>
              <a:ea typeface="Times New Roman"/>
              <a:cs typeface="Times New Roman" pitchFamily="18" charset="0"/>
            </a:endParaRPr>
          </a:p>
        </p:txBody>
      </p:sp>
      <p:sp>
        <p:nvSpPr>
          <p:cNvPr id="32" name="TextBox 31"/>
          <p:cNvSpPr txBox="1"/>
          <p:nvPr/>
        </p:nvSpPr>
        <p:spPr>
          <a:xfrm>
            <a:off x="0" y="3859528"/>
            <a:ext cx="4824536" cy="830997"/>
          </a:xfrm>
          <a:prstGeom prst="rect">
            <a:avLst/>
          </a:prstGeom>
          <a:solidFill>
            <a:schemeClr val="bg1"/>
          </a:solidFill>
        </p:spPr>
        <p:txBody>
          <a:bodyPr wrap="square" rtlCol="0">
            <a:spAutoFit/>
          </a:bodyPr>
          <a:lstStyle/>
          <a:p>
            <a:r>
              <a:rPr lang="ru-RU" sz="1600" b="1" dirty="0" smtClean="0">
                <a:solidFill>
                  <a:srgbClr val="C00000"/>
                </a:solidFill>
                <a:latin typeface="Times New Roman" pitchFamily="18" charset="0"/>
                <a:cs typeface="Times New Roman" pitchFamily="18" charset="0"/>
              </a:rPr>
              <a:t>В сетчатке </a:t>
            </a:r>
          </a:p>
          <a:p>
            <a:r>
              <a:rPr lang="ru-RU" sz="1600" b="1" dirty="0" smtClean="0">
                <a:solidFill>
                  <a:srgbClr val="C00000"/>
                </a:solidFill>
                <a:latin typeface="Times New Roman" pitchFamily="18" charset="0"/>
                <a:cs typeface="Times New Roman" pitchFamily="18" charset="0"/>
              </a:rPr>
              <a:t>крыс WAG/OXYS-1.1 и WAG/OXYS-1.2 </a:t>
            </a:r>
          </a:p>
          <a:p>
            <a:r>
              <a:rPr lang="ru-RU" sz="1600" b="1" dirty="0" smtClean="0">
                <a:solidFill>
                  <a:srgbClr val="C00000"/>
                </a:solidFill>
                <a:latin typeface="Times New Roman" pitchFamily="18" charset="0"/>
                <a:cs typeface="Times New Roman" pitchFamily="18" charset="0"/>
              </a:rPr>
              <a:t>выявлены </a:t>
            </a:r>
            <a:r>
              <a:rPr lang="ru-RU" sz="1600" b="1" dirty="0">
                <a:solidFill>
                  <a:srgbClr val="C00000"/>
                </a:solidFill>
                <a:latin typeface="Times New Roman" pitchFamily="18" charset="0"/>
                <a:cs typeface="Times New Roman" pitchFamily="18" charset="0"/>
              </a:rPr>
              <a:t>схожие изменения с </a:t>
            </a:r>
            <a:r>
              <a:rPr lang="ru-RU" sz="1600" b="1" dirty="0" smtClean="0">
                <a:solidFill>
                  <a:srgbClr val="C00000"/>
                </a:solidFill>
                <a:latin typeface="Times New Roman" pitchFamily="18" charset="0"/>
                <a:cs typeface="Times New Roman" pitchFamily="18" charset="0"/>
              </a:rPr>
              <a:t>возрастом: </a:t>
            </a:r>
            <a:endParaRPr lang="ru-RU" sz="1600" dirty="0">
              <a:solidFill>
                <a:srgbClr val="C00000"/>
              </a:solidFill>
              <a:latin typeface="Times New Roman" pitchFamily="18" charset="0"/>
              <a:cs typeface="Times New Roman" pitchFamily="18" charset="0"/>
            </a:endParaRPr>
          </a:p>
        </p:txBody>
      </p:sp>
      <p:sp>
        <p:nvSpPr>
          <p:cNvPr id="4" name="Прямоугольник 3"/>
          <p:cNvSpPr/>
          <p:nvPr/>
        </p:nvSpPr>
        <p:spPr>
          <a:xfrm>
            <a:off x="4341460" y="646331"/>
            <a:ext cx="4767516" cy="3046988"/>
          </a:xfrm>
          <a:prstGeom prst="rect">
            <a:avLst/>
          </a:prstGeom>
          <a:solidFill>
            <a:srgbClr val="D88E8E">
              <a:alpha val="49000"/>
            </a:srgbClr>
          </a:solidFill>
        </p:spPr>
        <p:txBody>
          <a:bodyPr wrap="square">
            <a:spAutoFit/>
          </a:bodyPr>
          <a:lstStyle/>
          <a:p>
            <a:pPr>
              <a:defRPr/>
            </a:pPr>
            <a:r>
              <a:rPr lang="ru-RU" sz="1600" b="1" dirty="0">
                <a:latin typeface="Times New Roman" pitchFamily="18" charset="0"/>
                <a:cs typeface="Times New Roman" pitchFamily="18" charset="0"/>
              </a:rPr>
              <a:t>Признаки воспаления - </a:t>
            </a:r>
            <a:r>
              <a:rPr lang="ru-RU" sz="1600" dirty="0" err="1" smtClean="0">
                <a:latin typeface="Times New Roman" pitchFamily="18" charset="0"/>
                <a:cs typeface="Times New Roman" pitchFamily="18" charset="0"/>
              </a:rPr>
              <a:t>лимфоцитарная</a:t>
            </a:r>
            <a:r>
              <a:rPr lang="ru-RU" sz="1600" dirty="0" smtClean="0">
                <a:latin typeface="Times New Roman" pitchFamily="18" charset="0"/>
                <a:cs typeface="Times New Roman" pitchFamily="18" charset="0"/>
              </a:rPr>
              <a:t> инфильтрация, что характерно для ВМД.</a:t>
            </a:r>
            <a:endParaRPr lang="ru-RU" sz="1600" dirty="0">
              <a:latin typeface="Times New Roman" pitchFamily="18" charset="0"/>
              <a:cs typeface="Times New Roman" pitchFamily="18" charset="0"/>
            </a:endParaRPr>
          </a:p>
          <a:p>
            <a:pPr>
              <a:defRPr/>
            </a:pPr>
            <a:r>
              <a:rPr lang="ru-RU" sz="1600" b="1" dirty="0">
                <a:latin typeface="Times New Roman" pitchFamily="18" charset="0"/>
                <a:cs typeface="Times New Roman" pitchFamily="18" charset="0"/>
              </a:rPr>
              <a:t>Признаки </a:t>
            </a:r>
            <a:r>
              <a:rPr lang="ru-RU" sz="1600" b="1" dirty="0" err="1">
                <a:latin typeface="Times New Roman" pitchFamily="18" charset="0"/>
                <a:cs typeface="Times New Roman" pitchFamily="18" charset="0"/>
              </a:rPr>
              <a:t>нейродегенеративных</a:t>
            </a:r>
            <a:r>
              <a:rPr lang="ru-RU" sz="1600" b="1" dirty="0">
                <a:latin typeface="Times New Roman" pitchFamily="18" charset="0"/>
                <a:cs typeface="Times New Roman" pitchFamily="18" charset="0"/>
              </a:rPr>
              <a:t> изменений </a:t>
            </a:r>
            <a:r>
              <a:rPr lang="ru-RU" sz="1600" dirty="0">
                <a:latin typeface="Times New Roman" pitchFamily="18" charset="0"/>
                <a:cs typeface="Times New Roman" pitchFamily="18" charset="0"/>
              </a:rPr>
              <a:t>- появление нейронов  с </a:t>
            </a:r>
            <a:r>
              <a:rPr lang="ru-RU" sz="1600" dirty="0" err="1">
                <a:latin typeface="Times New Roman" pitchFamily="18" charset="0"/>
                <a:cs typeface="Times New Roman" pitchFamily="18" charset="0"/>
              </a:rPr>
              <a:t>гиперхромными</a:t>
            </a:r>
            <a:r>
              <a:rPr lang="ru-RU" sz="1600" dirty="0">
                <a:latin typeface="Times New Roman" pitchFamily="18" charset="0"/>
                <a:cs typeface="Times New Roman" pitchFamily="18" charset="0"/>
              </a:rPr>
              <a:t> и </a:t>
            </a:r>
            <a:r>
              <a:rPr lang="ru-RU" sz="1600" dirty="0" err="1">
                <a:latin typeface="Times New Roman" pitchFamily="18" charset="0"/>
                <a:cs typeface="Times New Roman" pitchFamily="18" charset="0"/>
              </a:rPr>
              <a:t>пикнотическими</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ядрами, снижение </a:t>
            </a:r>
            <a:r>
              <a:rPr lang="ru-RU" sz="1600" dirty="0">
                <a:latin typeface="Times New Roman" pitchFamily="18" charset="0"/>
                <a:cs typeface="Times New Roman" pitchFamily="18" charset="0"/>
              </a:rPr>
              <a:t>рядов ядер </a:t>
            </a:r>
            <a:r>
              <a:rPr lang="ru-RU" sz="1600" dirty="0" err="1">
                <a:latin typeface="Times New Roman" pitchFamily="18" charset="0"/>
                <a:cs typeface="Times New Roman" pitchFamily="18" charset="0"/>
              </a:rPr>
              <a:t>нейросенсорных</a:t>
            </a:r>
            <a:r>
              <a:rPr lang="ru-RU" sz="1600" dirty="0">
                <a:latin typeface="Times New Roman" pitchFamily="18" charset="0"/>
                <a:cs typeface="Times New Roman" pitchFamily="18" charset="0"/>
              </a:rPr>
              <a:t> клеток в наружном ядерном </a:t>
            </a:r>
            <a:r>
              <a:rPr lang="ru-RU" sz="1600" dirty="0" smtClean="0">
                <a:latin typeface="Times New Roman" pitchFamily="18" charset="0"/>
                <a:cs typeface="Times New Roman" pitchFamily="18" charset="0"/>
              </a:rPr>
              <a:t>слое. Деструкция </a:t>
            </a:r>
            <a:r>
              <a:rPr lang="ru-RU" sz="1600" dirty="0">
                <a:latin typeface="Times New Roman" pitchFamily="18" charset="0"/>
                <a:cs typeface="Times New Roman" pitchFamily="18" charset="0"/>
              </a:rPr>
              <a:t>отростков нейронов и </a:t>
            </a:r>
            <a:r>
              <a:rPr lang="ru-RU" sz="1600" dirty="0" err="1">
                <a:latin typeface="Times New Roman" pitchFamily="18" charset="0"/>
                <a:cs typeface="Times New Roman" pitchFamily="18" charset="0"/>
              </a:rPr>
              <a:t>синаптических</a:t>
            </a:r>
            <a:r>
              <a:rPr lang="ru-RU" sz="1600" dirty="0">
                <a:latin typeface="Times New Roman" pitchFamily="18" charset="0"/>
                <a:cs typeface="Times New Roman" pitchFamily="18" charset="0"/>
              </a:rPr>
              <a:t> контактов наружного сетчатого слоя</a:t>
            </a:r>
            <a:r>
              <a:rPr lang="ru-RU" sz="1600" dirty="0" smtClean="0">
                <a:latin typeface="Times New Roman" pitchFamily="18" charset="0"/>
                <a:cs typeface="Times New Roman" pitchFamily="18" charset="0"/>
              </a:rPr>
              <a:t>.</a:t>
            </a:r>
            <a:endParaRPr lang="ru-RU" sz="1600" b="1" dirty="0" smtClean="0">
              <a:latin typeface="Times New Roman" pitchFamily="18" charset="0"/>
              <a:cs typeface="Times New Roman" pitchFamily="18" charset="0"/>
            </a:endParaRPr>
          </a:p>
          <a:p>
            <a:pPr>
              <a:defRPr/>
            </a:pPr>
            <a:r>
              <a:rPr lang="ru-RU" sz="1600" b="1" dirty="0" smtClean="0">
                <a:latin typeface="Times New Roman" pitchFamily="18" charset="0"/>
                <a:cs typeface="Times New Roman" pitchFamily="18" charset="0"/>
              </a:rPr>
              <a:t>Признаки </a:t>
            </a:r>
            <a:r>
              <a:rPr lang="ru-RU" sz="1600" b="1" dirty="0">
                <a:latin typeface="Times New Roman" pitchFamily="18" charset="0"/>
                <a:cs typeface="Times New Roman" pitchFamily="18" charset="0"/>
              </a:rPr>
              <a:t>нарушения </a:t>
            </a:r>
            <a:r>
              <a:rPr lang="ru-RU" sz="1600" b="1" dirty="0" smtClean="0">
                <a:latin typeface="Times New Roman" pitchFamily="18" charset="0"/>
                <a:cs typeface="Times New Roman" pitchFamily="18" charset="0"/>
              </a:rPr>
              <a:t>ретинального кровоснабжения </a:t>
            </a:r>
            <a:r>
              <a:rPr lang="ru-RU" sz="1600" dirty="0" smtClean="0">
                <a:latin typeface="Times New Roman" pitchFamily="18" charset="0"/>
                <a:cs typeface="Times New Roman" pitchFamily="18" charset="0"/>
              </a:rPr>
              <a:t>– по сравнению с крысами </a:t>
            </a:r>
            <a:r>
              <a:rPr lang="en-US" sz="1600" dirty="0" smtClean="0">
                <a:latin typeface="Times New Roman" pitchFamily="18" charset="0"/>
                <a:cs typeface="Times New Roman" pitchFamily="18" charset="0"/>
              </a:rPr>
              <a:t>OXYS</a:t>
            </a:r>
            <a:r>
              <a:rPr lang="ru-RU" sz="1600" dirty="0" smtClean="0">
                <a:latin typeface="Times New Roman" pitchFamily="18" charset="0"/>
                <a:cs typeface="Times New Roman" pitchFamily="18" charset="0"/>
              </a:rPr>
              <a:t> снижена удельная площадь функциональных сосудов </a:t>
            </a:r>
            <a:r>
              <a:rPr lang="ru-RU" sz="1600" dirty="0" err="1" smtClean="0">
                <a:latin typeface="Times New Roman" pitchFamily="18" charset="0"/>
                <a:cs typeface="Times New Roman" pitchFamily="18" charset="0"/>
              </a:rPr>
              <a:t>хориоидеи</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
        <p:nvSpPr>
          <p:cNvPr id="9" name="Прямоугольник 8"/>
          <p:cNvSpPr/>
          <p:nvPr/>
        </p:nvSpPr>
        <p:spPr>
          <a:xfrm>
            <a:off x="4341460" y="3967252"/>
            <a:ext cx="4661276" cy="615553"/>
          </a:xfrm>
          <a:prstGeom prst="rect">
            <a:avLst/>
          </a:prstGeom>
        </p:spPr>
        <p:txBody>
          <a:bodyPr wrap="square">
            <a:spAutoFit/>
          </a:bodyPr>
          <a:lstStyle/>
          <a:p>
            <a:pPr>
              <a:defRPr/>
            </a:pPr>
            <a:endParaRPr lang="ru-RU" sz="1600" b="1" dirty="0" smtClean="0">
              <a:latin typeface="Times New Roman" pitchFamily="18" charset="0"/>
              <a:cs typeface="Times New Roman" pitchFamily="18" charset="0"/>
            </a:endParaRPr>
          </a:p>
          <a:p>
            <a:pPr>
              <a:defRPr/>
            </a:pPr>
            <a:endParaRPr lang="ru-RU" b="1" dirty="0"/>
          </a:p>
        </p:txBody>
      </p:sp>
      <p:grpSp>
        <p:nvGrpSpPr>
          <p:cNvPr id="8" name="Группа 7"/>
          <p:cNvGrpSpPr/>
          <p:nvPr/>
        </p:nvGrpSpPr>
        <p:grpSpPr>
          <a:xfrm>
            <a:off x="89310" y="4690525"/>
            <a:ext cx="4445252" cy="1803374"/>
            <a:chOff x="3840632" y="3526777"/>
            <a:chExt cx="5195864" cy="1779278"/>
          </a:xfrm>
        </p:grpSpPr>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3526777"/>
              <a:ext cx="5184576" cy="1779278"/>
            </a:xfrm>
            <a:prstGeom prst="rect">
              <a:avLst/>
            </a:prstGeom>
          </p:spPr>
        </p:pic>
        <p:sp>
          <p:nvSpPr>
            <p:cNvPr id="5" name="TextBox 4"/>
            <p:cNvSpPr txBox="1"/>
            <p:nvPr/>
          </p:nvSpPr>
          <p:spPr>
            <a:xfrm>
              <a:off x="3840632" y="4995448"/>
              <a:ext cx="1159382" cy="288682"/>
            </a:xfrm>
            <a:prstGeom prst="rect">
              <a:avLst/>
            </a:prstGeom>
            <a:solidFill>
              <a:schemeClr val="bg1"/>
            </a:solidFill>
          </p:spPr>
          <p:txBody>
            <a:bodyPr wrap="none" rtlCol="0">
              <a:spAutoFit/>
            </a:bodyPr>
            <a:lstStyle/>
            <a:p>
              <a:r>
                <a:rPr lang="ru-RU" sz="1200" b="1" dirty="0" smtClean="0">
                  <a:latin typeface="Times New Roman" pitchFamily="18" charset="0"/>
                  <a:cs typeface="Times New Roman" pitchFamily="18" charset="0"/>
                </a:rPr>
                <a:t>10 месяцев</a:t>
              </a:r>
              <a:endParaRPr lang="ru-RU" sz="1200" dirty="0"/>
            </a:p>
          </p:txBody>
        </p:sp>
        <p:sp>
          <p:nvSpPr>
            <p:cNvPr id="13" name="TextBox 12"/>
            <p:cNvSpPr txBox="1"/>
            <p:nvPr/>
          </p:nvSpPr>
          <p:spPr>
            <a:xfrm>
              <a:off x="6300192" y="4993959"/>
              <a:ext cx="1159382" cy="288682"/>
            </a:xfrm>
            <a:prstGeom prst="rect">
              <a:avLst/>
            </a:prstGeom>
            <a:solidFill>
              <a:schemeClr val="bg1"/>
            </a:solidFill>
          </p:spPr>
          <p:txBody>
            <a:bodyPr wrap="none" rtlCol="0">
              <a:spAutoFit/>
            </a:bodyPr>
            <a:lstStyle/>
            <a:p>
              <a:r>
                <a:rPr lang="ru-RU" sz="1200" b="1" dirty="0" smtClean="0">
                  <a:latin typeface="Times New Roman" pitchFamily="18" charset="0"/>
                  <a:cs typeface="Times New Roman" pitchFamily="18" charset="0"/>
                </a:rPr>
                <a:t>16 месяцев</a:t>
              </a:r>
              <a:endParaRPr lang="ru-RU" sz="1200" dirty="0"/>
            </a:p>
          </p:txBody>
        </p:sp>
      </p:grpSp>
      <p:grpSp>
        <p:nvGrpSpPr>
          <p:cNvPr id="6" name="Группа 5"/>
          <p:cNvGrpSpPr/>
          <p:nvPr/>
        </p:nvGrpSpPr>
        <p:grpSpPr>
          <a:xfrm>
            <a:off x="39698" y="661101"/>
            <a:ext cx="4286720" cy="1550662"/>
            <a:chOff x="54740" y="877875"/>
            <a:chExt cx="4286720" cy="1550662"/>
          </a:xfrm>
        </p:grpSpPr>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40" y="877875"/>
              <a:ext cx="4286720" cy="1550662"/>
            </a:xfrm>
            <a:prstGeom prst="rect">
              <a:avLst/>
            </a:prstGeom>
          </p:spPr>
        </p:pic>
        <p:sp>
          <p:nvSpPr>
            <p:cNvPr id="3" name="TextBox 2"/>
            <p:cNvSpPr txBox="1"/>
            <p:nvPr/>
          </p:nvSpPr>
          <p:spPr>
            <a:xfrm>
              <a:off x="132210" y="2107429"/>
              <a:ext cx="648072" cy="276999"/>
            </a:xfrm>
            <a:prstGeom prst="rect">
              <a:avLst/>
            </a:prstGeom>
            <a:solidFill>
              <a:schemeClr val="bg1"/>
            </a:solidFill>
          </p:spPr>
          <p:txBody>
            <a:bodyPr wrap="square" rtlCol="0">
              <a:spAutoFit/>
            </a:bodyPr>
            <a:lstStyle/>
            <a:p>
              <a:pPr algn="ctr"/>
              <a:r>
                <a:rPr lang="en-US" sz="1200" b="1" dirty="0" smtClean="0">
                  <a:latin typeface="Times New Roman" pitchFamily="18" charset="0"/>
                  <a:cs typeface="Times New Roman" pitchFamily="18" charset="0"/>
                </a:rPr>
                <a:t>OXYS</a:t>
              </a:r>
              <a:r>
                <a:rPr lang="ru-RU" sz="1200" dirty="0" smtClean="0">
                  <a:latin typeface="Times New Roman" pitchFamily="18" charset="0"/>
                  <a:cs typeface="Times New Roman" pitchFamily="18" charset="0"/>
                </a:rPr>
                <a:t> </a:t>
              </a:r>
            </a:p>
          </p:txBody>
        </p:sp>
        <p:sp>
          <p:nvSpPr>
            <p:cNvPr id="14" name="TextBox 13"/>
            <p:cNvSpPr txBox="1"/>
            <p:nvPr/>
          </p:nvSpPr>
          <p:spPr>
            <a:xfrm>
              <a:off x="2235520" y="2076651"/>
              <a:ext cx="1284852" cy="307777"/>
            </a:xfrm>
            <a:prstGeom prst="rect">
              <a:avLst/>
            </a:prstGeom>
            <a:solidFill>
              <a:schemeClr val="bg1"/>
            </a:solidFill>
          </p:spPr>
          <p:txBody>
            <a:bodyPr wrap="square" rtlCol="0">
              <a:spAutoFit/>
            </a:bodyPr>
            <a:lstStyle/>
            <a:p>
              <a:pPr algn="ctr"/>
              <a:r>
                <a:rPr lang="ru-RU" sz="1200" b="1" dirty="0" smtClean="0">
                  <a:latin typeface="Times New Roman" pitchFamily="18" charset="0"/>
                  <a:cs typeface="Times New Roman" pitchFamily="18" charset="0"/>
                </a:rPr>
                <a:t>WAG/OXYS-1.2</a:t>
              </a:r>
              <a:r>
                <a:rPr lang="ru-RU" sz="1400" dirty="0" smtClean="0">
                  <a:solidFill>
                    <a:srgbClr val="C00000"/>
                  </a:solidFill>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p:txBody>
        </p:sp>
      </p:grpSp>
      <p:sp>
        <p:nvSpPr>
          <p:cNvPr id="15" name="Прямоугольник 14"/>
          <p:cNvSpPr/>
          <p:nvPr/>
        </p:nvSpPr>
        <p:spPr>
          <a:xfrm>
            <a:off x="4567844" y="3824798"/>
            <a:ext cx="4737756" cy="2800767"/>
          </a:xfrm>
          <a:prstGeom prst="rect">
            <a:avLst/>
          </a:prstGeom>
          <a:noFill/>
        </p:spPr>
        <p:txBody>
          <a:bodyPr wrap="square">
            <a:spAutoFit/>
          </a:bodyPr>
          <a:lstStyle/>
          <a:p>
            <a:pPr marL="285750" indent="-285750">
              <a:buFontTx/>
              <a:buChar char="-"/>
              <a:defRPr/>
            </a:pPr>
            <a:r>
              <a:rPr lang="ru-RU" sz="1600" dirty="0" smtClean="0">
                <a:latin typeface="Times New Roman" pitchFamily="18" charset="0"/>
                <a:cs typeface="Times New Roman" pitchFamily="18" charset="0"/>
              </a:rPr>
              <a:t>постепенное </a:t>
            </a:r>
            <a:r>
              <a:rPr lang="ru-RU" sz="1600" dirty="0">
                <a:latin typeface="Times New Roman" pitchFamily="18" charset="0"/>
                <a:cs typeface="Times New Roman" pitchFamily="18" charset="0"/>
              </a:rPr>
              <a:t>уплощение ядер </a:t>
            </a:r>
            <a:r>
              <a:rPr lang="ru-RU" sz="1600" dirty="0" err="1" smtClean="0">
                <a:latin typeface="Times New Roman" pitchFamily="18" charset="0"/>
                <a:cs typeface="Times New Roman" pitchFamily="18" charset="0"/>
              </a:rPr>
              <a:t>пигментоцитов</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(черные сплошные стрелки</a:t>
            </a:r>
            <a:r>
              <a:rPr lang="ru-RU" sz="1600" dirty="0" smtClean="0">
                <a:latin typeface="Times New Roman" pitchFamily="18" charset="0"/>
                <a:cs typeface="Times New Roman" pitchFamily="18" charset="0"/>
              </a:rPr>
              <a:t>), </a:t>
            </a:r>
          </a:p>
          <a:p>
            <a:pPr marL="285750" indent="-285750">
              <a:buFontTx/>
              <a:buChar char="-"/>
              <a:defRPr/>
            </a:pPr>
            <a:r>
              <a:rPr lang="ru-RU" sz="1600" dirty="0" smtClean="0">
                <a:latin typeface="Times New Roman" pitchFamily="18" charset="0"/>
                <a:cs typeface="Times New Roman" pitchFamily="18" charset="0"/>
              </a:rPr>
              <a:t>закрытие большинства </a:t>
            </a:r>
            <a:r>
              <a:rPr lang="ru-RU" sz="1600" dirty="0" err="1" smtClean="0">
                <a:latin typeface="Times New Roman" pitchFamily="18" charset="0"/>
                <a:cs typeface="Times New Roman" pitchFamily="18" charset="0"/>
              </a:rPr>
              <a:t>интраретинальных</a:t>
            </a:r>
            <a:r>
              <a:rPr lang="ru-RU" sz="1600" dirty="0" smtClean="0">
                <a:latin typeface="Times New Roman" pitchFamily="18" charset="0"/>
                <a:cs typeface="Times New Roman" pitchFamily="18" charset="0"/>
              </a:rPr>
              <a:t> капилляров </a:t>
            </a:r>
          </a:p>
          <a:p>
            <a:pPr marL="285750" indent="-285750">
              <a:buFontTx/>
              <a:buChar char="-"/>
              <a:defRPr/>
            </a:pPr>
            <a:r>
              <a:rPr lang="ru-RU" sz="1600" dirty="0" smtClean="0">
                <a:latin typeface="Times New Roman" pitchFamily="18" charset="0"/>
                <a:cs typeface="Times New Roman" pitchFamily="18" charset="0"/>
              </a:rPr>
              <a:t>(открытые капилляры – белые стрелки),</a:t>
            </a:r>
          </a:p>
          <a:p>
            <a:pPr marL="285750" indent="-285750">
              <a:buFontTx/>
              <a:buChar char="-"/>
              <a:defRPr/>
            </a:pPr>
            <a:r>
              <a:rPr lang="ru-RU" sz="1600" dirty="0">
                <a:latin typeface="Times New Roman" pitchFamily="18" charset="0"/>
                <a:cs typeface="Times New Roman" pitchFamily="18" charset="0"/>
              </a:rPr>
              <a:t>снижение количества рядов ядер </a:t>
            </a:r>
            <a:r>
              <a:rPr lang="ru-RU" sz="1600" dirty="0" err="1">
                <a:latin typeface="Times New Roman" pitchFamily="18" charset="0"/>
                <a:cs typeface="Times New Roman" pitchFamily="18" charset="0"/>
              </a:rPr>
              <a:t>нейросенсорных</a:t>
            </a:r>
            <a:r>
              <a:rPr lang="ru-RU" sz="1600" dirty="0">
                <a:latin typeface="Times New Roman" pitchFamily="18" charset="0"/>
                <a:cs typeface="Times New Roman" pitchFamily="18" charset="0"/>
              </a:rPr>
              <a:t> клеток вплоть до </a:t>
            </a:r>
            <a:r>
              <a:rPr lang="ru-RU" sz="1600" dirty="0" smtClean="0">
                <a:latin typeface="Times New Roman" pitchFamily="18" charset="0"/>
                <a:cs typeface="Times New Roman" pitchFamily="18" charset="0"/>
              </a:rPr>
              <a:t>1-2х,</a:t>
            </a:r>
          </a:p>
          <a:p>
            <a:pPr marL="285750" indent="-285750">
              <a:buFontTx/>
              <a:buChar char="-"/>
              <a:defRPr/>
            </a:pPr>
            <a:r>
              <a:rPr lang="ru-RU" sz="1600" dirty="0" smtClean="0">
                <a:latin typeface="Times New Roman" pitchFamily="18" charset="0"/>
                <a:cs typeface="Times New Roman" pitchFamily="18" charset="0"/>
              </a:rPr>
              <a:t>деструктивные </a:t>
            </a:r>
            <a:r>
              <a:rPr lang="ru-RU" sz="1600" dirty="0">
                <a:latin typeface="Times New Roman" pitchFamily="18" charset="0"/>
                <a:cs typeface="Times New Roman" pitchFamily="18" charset="0"/>
              </a:rPr>
              <a:t>изменения </a:t>
            </a:r>
            <a:r>
              <a:rPr lang="ru-RU" sz="1600" dirty="0" err="1">
                <a:latin typeface="Times New Roman" pitchFamily="18" charset="0"/>
                <a:cs typeface="Times New Roman" pitchFamily="18" charset="0"/>
              </a:rPr>
              <a:t>нейросенсорных</a:t>
            </a:r>
            <a:r>
              <a:rPr lang="ru-RU" sz="1600" dirty="0">
                <a:latin typeface="Times New Roman" pitchFamily="18" charset="0"/>
                <a:cs typeface="Times New Roman" pitchFamily="18" charset="0"/>
              </a:rPr>
              <a:t> и ассоциативных нейронов (черные </a:t>
            </a:r>
            <a:r>
              <a:rPr lang="ru-RU" sz="1600" dirty="0" smtClean="0">
                <a:latin typeface="Times New Roman" pitchFamily="18" charset="0"/>
                <a:cs typeface="Times New Roman" pitchFamily="18" charset="0"/>
              </a:rPr>
              <a:t>пунктирные стрелки).</a:t>
            </a:r>
            <a:endParaRPr lang="ru-RU" sz="1600" dirty="0">
              <a:latin typeface="Times New Roman" pitchFamily="18" charset="0"/>
              <a:cs typeface="Times New Roman" pitchFamily="18" charset="0"/>
            </a:endParaRPr>
          </a:p>
          <a:p>
            <a:pPr marL="285750" indent="-285750">
              <a:buFontTx/>
              <a:buChar char="-"/>
              <a:defRPr/>
            </a:pPr>
            <a:endParaRPr lang="ru-RU" sz="1600" b="1" dirty="0">
              <a:latin typeface="Times New Roman" pitchFamily="18" charset="0"/>
              <a:cs typeface="Times New Roman" pitchFamily="18" charset="0"/>
            </a:endParaRPr>
          </a:p>
        </p:txBody>
      </p:sp>
      <p:sp>
        <p:nvSpPr>
          <p:cNvPr id="16" name="TextBox 15"/>
          <p:cNvSpPr txBox="1"/>
          <p:nvPr/>
        </p:nvSpPr>
        <p:spPr>
          <a:xfrm>
            <a:off x="54740" y="353324"/>
            <a:ext cx="1512168" cy="307777"/>
          </a:xfrm>
          <a:prstGeom prst="rect">
            <a:avLst/>
          </a:prstGeom>
          <a:solidFill>
            <a:schemeClr val="bg1"/>
          </a:solidFill>
        </p:spPr>
        <p:txBody>
          <a:bodyPr wrap="square" rtlCol="0">
            <a:spAutoFit/>
          </a:bodyPr>
          <a:lstStyle/>
          <a:p>
            <a:pPr algn="ctr"/>
            <a:r>
              <a:rPr lang="ru-RU" sz="1400" b="1" dirty="0" smtClean="0">
                <a:solidFill>
                  <a:srgbClr val="C00000"/>
                </a:solidFill>
                <a:latin typeface="Times New Roman" pitchFamily="18" charset="0"/>
                <a:cs typeface="Times New Roman" pitchFamily="18" charset="0"/>
              </a:rPr>
              <a:t>8-10 месяцев </a:t>
            </a:r>
          </a:p>
        </p:txBody>
      </p:sp>
      <p:sp>
        <p:nvSpPr>
          <p:cNvPr id="17" name="TextBox 16"/>
          <p:cNvSpPr txBox="1"/>
          <p:nvPr/>
        </p:nvSpPr>
        <p:spPr>
          <a:xfrm>
            <a:off x="71500" y="2523768"/>
            <a:ext cx="4155331" cy="338554"/>
          </a:xfrm>
          <a:prstGeom prst="rect">
            <a:avLst/>
          </a:prstGeom>
          <a:noFill/>
        </p:spPr>
        <p:txBody>
          <a:bodyPr wrap="square" rtlCol="0">
            <a:spAutoFit/>
          </a:bodyPr>
          <a:lstStyle/>
          <a:p>
            <a:r>
              <a:rPr lang="ru-RU" sz="1600" b="1" dirty="0" smtClean="0">
                <a:solidFill>
                  <a:srgbClr val="C00000"/>
                </a:solidFill>
                <a:latin typeface="Times New Roman" pitchFamily="18" charset="0"/>
                <a:cs typeface="Times New Roman" pitchFamily="18" charset="0"/>
              </a:rPr>
              <a:t>В сетчатке </a:t>
            </a:r>
            <a:r>
              <a:rPr lang="ru-RU" sz="1600" b="1" dirty="0" err="1" smtClean="0">
                <a:solidFill>
                  <a:srgbClr val="C00000"/>
                </a:solidFill>
                <a:latin typeface="Times New Roman" pitchFamily="18" charset="0"/>
                <a:cs typeface="Times New Roman" pitchFamily="18" charset="0"/>
              </a:rPr>
              <a:t>конгенных</a:t>
            </a:r>
            <a:r>
              <a:rPr lang="ru-RU" sz="1600" b="1" dirty="0" smtClean="0">
                <a:solidFill>
                  <a:srgbClr val="C00000"/>
                </a:solidFill>
                <a:latin typeface="Times New Roman" pitchFamily="18" charset="0"/>
                <a:cs typeface="Times New Roman" pitchFamily="18" charset="0"/>
              </a:rPr>
              <a:t> крыс наблюдаются:</a:t>
            </a:r>
            <a:endParaRPr lang="ru-RU" sz="1600" dirty="0">
              <a:solidFill>
                <a:srgbClr val="C00000"/>
              </a:solidFill>
              <a:latin typeface="Times New Roman" pitchFamily="18" charset="0"/>
              <a:cs typeface="Times New Roman" pitchFamily="18" charset="0"/>
            </a:endParaRPr>
          </a:p>
        </p:txBody>
      </p:sp>
      <p:sp>
        <p:nvSpPr>
          <p:cNvPr id="7" name="TextBox 6"/>
          <p:cNvSpPr txBox="1"/>
          <p:nvPr/>
        </p:nvSpPr>
        <p:spPr>
          <a:xfrm>
            <a:off x="66823" y="2862322"/>
            <a:ext cx="4322273" cy="830997"/>
          </a:xfrm>
          <a:prstGeom prst="rect">
            <a:avLst/>
          </a:prstGeom>
          <a:noFill/>
        </p:spPr>
        <p:txBody>
          <a:bodyPr wrap="none" rtlCol="0">
            <a:spAutoFit/>
          </a:bodyPr>
          <a:lstStyle/>
          <a:p>
            <a:r>
              <a:rPr lang="ru-RU" sz="1200" dirty="0">
                <a:latin typeface="Times New Roman" pitchFamily="18" charset="0"/>
                <a:cs typeface="Times New Roman" pitchFamily="18" charset="0"/>
              </a:rPr>
              <a:t>Контакт </a:t>
            </a:r>
            <a:r>
              <a:rPr lang="ru-RU" sz="1200" dirty="0" err="1">
                <a:latin typeface="Times New Roman" pitchFamily="18" charset="0"/>
                <a:cs typeface="Times New Roman" pitchFamily="18" charset="0"/>
              </a:rPr>
              <a:t>перикарионов</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нейросенсорных</a:t>
            </a:r>
            <a:r>
              <a:rPr lang="ru-RU" sz="1200" dirty="0">
                <a:latin typeface="Times New Roman" pitchFamily="18" charset="0"/>
                <a:cs typeface="Times New Roman" pitchFamily="18" charset="0"/>
              </a:rPr>
              <a:t> клеток с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ассоциативными </a:t>
            </a:r>
            <a:r>
              <a:rPr lang="ru-RU" sz="1200" dirty="0">
                <a:latin typeface="Times New Roman" pitchFamily="18" charset="0"/>
                <a:cs typeface="Times New Roman" pitchFamily="18" charset="0"/>
              </a:rPr>
              <a:t>нейронами (черная стрелка), </a:t>
            </a:r>
            <a:endParaRPr lang="ru-RU" sz="1200" dirty="0" smtClean="0">
              <a:latin typeface="Times New Roman" pitchFamily="18" charset="0"/>
              <a:cs typeface="Times New Roman" pitchFamily="18" charset="0"/>
            </a:endParaRPr>
          </a:p>
          <a:p>
            <a:r>
              <a:rPr lang="ru-RU" sz="1200" dirty="0" err="1" smtClean="0">
                <a:latin typeface="Times New Roman" pitchFamily="18" charset="0"/>
                <a:cs typeface="Times New Roman" pitchFamily="18" charset="0"/>
              </a:rPr>
              <a:t>пикноз</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ядер </a:t>
            </a:r>
            <a:r>
              <a:rPr lang="ru-RU" sz="1200" dirty="0" err="1">
                <a:latin typeface="Times New Roman" pitchFamily="18" charset="0"/>
                <a:cs typeface="Times New Roman" pitchFamily="18" charset="0"/>
              </a:rPr>
              <a:t>нейросенсорных</a:t>
            </a:r>
            <a:r>
              <a:rPr lang="ru-RU" sz="1200" dirty="0">
                <a:latin typeface="Times New Roman" pitchFamily="18" charset="0"/>
                <a:cs typeface="Times New Roman" pitchFamily="18" charset="0"/>
              </a:rPr>
              <a:t> клеток (белые стрелки),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миграция </a:t>
            </a:r>
            <a:r>
              <a:rPr lang="ru-RU" sz="1200" dirty="0">
                <a:latin typeface="Times New Roman" pitchFamily="18" charset="0"/>
                <a:cs typeface="Times New Roman" pitchFamily="18" charset="0"/>
              </a:rPr>
              <a:t>ядер </a:t>
            </a:r>
            <a:r>
              <a:rPr lang="ru-RU" sz="1200" dirty="0" err="1">
                <a:latin typeface="Times New Roman" pitchFamily="18" charset="0"/>
                <a:cs typeface="Times New Roman" pitchFamily="18" charset="0"/>
              </a:rPr>
              <a:t>нейросенсорных</a:t>
            </a:r>
            <a:r>
              <a:rPr lang="ru-RU" sz="1200" dirty="0">
                <a:latin typeface="Times New Roman" pitchFamily="18" charset="0"/>
                <a:cs typeface="Times New Roman" pitchFamily="18" charset="0"/>
              </a:rPr>
              <a:t> клеток (пунктирные стрелки). </a:t>
            </a:r>
            <a:endParaRPr lang="en-US" sz="1200" dirty="0">
              <a:latin typeface="Times New Roman" pitchFamily="18" charset="0"/>
              <a:cs typeface="Times New Roman" pitchFamily="18" charset="0"/>
            </a:endParaRPr>
          </a:p>
        </p:txBody>
      </p:sp>
      <p:sp>
        <p:nvSpPr>
          <p:cNvPr id="10" name="TextBox 9"/>
          <p:cNvSpPr txBox="1"/>
          <p:nvPr/>
        </p:nvSpPr>
        <p:spPr>
          <a:xfrm>
            <a:off x="2965927" y="6471677"/>
            <a:ext cx="1568635" cy="307777"/>
          </a:xfrm>
          <a:prstGeom prst="rect">
            <a:avLst/>
          </a:prstGeom>
          <a:noFill/>
        </p:spPr>
        <p:txBody>
          <a:bodyPr wrap="none" rtlCol="0">
            <a:spAutoFit/>
          </a:bodyPr>
          <a:lstStyle/>
          <a:p>
            <a:r>
              <a:rPr lang="ru-RU" sz="1400" dirty="0">
                <a:latin typeface="Times New Roman" pitchFamily="18" charset="0"/>
                <a:cs typeface="Times New Roman" pitchFamily="18" charset="0"/>
              </a:rPr>
              <a:t>Масштаб 10 мкм. </a:t>
            </a:r>
            <a:endParaRPr lang="en-US" sz="1400" dirty="0">
              <a:latin typeface="Times New Roman" pitchFamily="18" charset="0"/>
              <a:cs typeface="Times New Roman" pitchFamily="18" charset="0"/>
            </a:endParaRPr>
          </a:p>
        </p:txBody>
      </p:sp>
      <p:sp>
        <p:nvSpPr>
          <p:cNvPr id="20" name="TextBox 19"/>
          <p:cNvSpPr txBox="1"/>
          <p:nvPr/>
        </p:nvSpPr>
        <p:spPr>
          <a:xfrm>
            <a:off x="2772825" y="2172211"/>
            <a:ext cx="1568635" cy="307777"/>
          </a:xfrm>
          <a:prstGeom prst="rect">
            <a:avLst/>
          </a:prstGeom>
          <a:noFill/>
        </p:spPr>
        <p:txBody>
          <a:bodyPr wrap="none" rtlCol="0">
            <a:spAutoFit/>
          </a:bodyPr>
          <a:lstStyle/>
          <a:p>
            <a:r>
              <a:rPr lang="ru-RU" sz="1400" dirty="0">
                <a:latin typeface="Times New Roman" pitchFamily="18" charset="0"/>
                <a:cs typeface="Times New Roman" pitchFamily="18" charset="0"/>
              </a:rPr>
              <a:t>Масштаб 10 мкм. </a:t>
            </a:r>
            <a:endParaRPr lang="en-US" sz="1400" dirty="0">
              <a:latin typeface="Times New Roman" pitchFamily="18" charset="0"/>
              <a:cs typeface="Times New Roman" pitchFamily="18" charset="0"/>
            </a:endParaRPr>
          </a:p>
        </p:txBody>
      </p:sp>
      <p:sp>
        <p:nvSpPr>
          <p:cNvPr id="21" name="Прямоугольник 7"/>
          <p:cNvSpPr>
            <a:spLocks noChangeArrowheads="1"/>
          </p:cNvSpPr>
          <p:nvPr/>
        </p:nvSpPr>
        <p:spPr bwMode="auto">
          <a:xfrm>
            <a:off x="4824536" y="6264327"/>
            <a:ext cx="43017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sz="1400" i="1" dirty="0" smtClean="0">
                <a:solidFill>
                  <a:srgbClr val="000000"/>
                </a:solidFill>
                <a:latin typeface="Times New Roman" pitchFamily="18" charset="0"/>
                <a:cs typeface="Times New Roman" pitchFamily="18" charset="0"/>
              </a:rPr>
              <a:t>Исследование выполнено совместно </a:t>
            </a:r>
          </a:p>
          <a:p>
            <a:pPr algn="r"/>
            <a:r>
              <a:rPr lang="ru-RU" sz="1400" i="1" dirty="0" smtClean="0">
                <a:solidFill>
                  <a:srgbClr val="000000"/>
                </a:solidFill>
                <a:latin typeface="Times New Roman" pitchFamily="18" charset="0"/>
                <a:cs typeface="Times New Roman" pitchFamily="18" charset="0"/>
              </a:rPr>
              <a:t>с д.м.н. </a:t>
            </a:r>
            <a:r>
              <a:rPr lang="ru-RU" sz="1400" i="1" dirty="0" err="1" smtClean="0">
                <a:solidFill>
                  <a:srgbClr val="000000"/>
                </a:solidFill>
                <a:latin typeface="Times New Roman" pitchFamily="18" charset="0"/>
                <a:cs typeface="Times New Roman" pitchFamily="18" charset="0"/>
              </a:rPr>
              <a:t>Жданкиной</a:t>
            </a:r>
            <a:r>
              <a:rPr lang="ru-RU" sz="1400" i="1" dirty="0" smtClean="0">
                <a:solidFill>
                  <a:srgbClr val="000000"/>
                </a:solidFill>
                <a:latin typeface="Times New Roman" pitchFamily="18" charset="0"/>
                <a:cs typeface="Times New Roman" pitchFamily="18" charset="0"/>
              </a:rPr>
              <a:t> А.А., </a:t>
            </a:r>
            <a:r>
              <a:rPr lang="ru-RU" sz="1400" i="1" dirty="0" err="1" smtClean="0">
                <a:solidFill>
                  <a:srgbClr val="000000"/>
                </a:solidFill>
                <a:latin typeface="Times New Roman" pitchFamily="18" charset="0"/>
                <a:cs typeface="Times New Roman" pitchFamily="18" charset="0"/>
              </a:rPr>
              <a:t>СибГМУ</a:t>
            </a:r>
            <a:endParaRPr lang="ru-RU" sz="1400" i="1"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38077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Группа 35"/>
          <p:cNvGrpSpPr/>
          <p:nvPr/>
        </p:nvGrpSpPr>
        <p:grpSpPr>
          <a:xfrm>
            <a:off x="83514" y="1447813"/>
            <a:ext cx="4910563" cy="3036832"/>
            <a:chOff x="83514" y="1167033"/>
            <a:chExt cx="4910563" cy="3036832"/>
          </a:xfrm>
        </p:grpSpPr>
        <p:pic>
          <p:nvPicPr>
            <p:cNvPr id="2" name="Рисунок 1"/>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19000"/>
                      </a14:imgEffect>
                      <a14:imgEffect>
                        <a14:brightnessContrast contrast="-48000"/>
                      </a14:imgEffect>
                    </a14:imgLayer>
                  </a14:imgProps>
                </a:ext>
                <a:ext uri="{28A0092B-C50C-407E-A947-70E740481C1C}">
                  <a14:useLocalDpi xmlns:a14="http://schemas.microsoft.com/office/drawing/2010/main" val="0"/>
                </a:ext>
              </a:extLst>
            </a:blip>
            <a:srcRect l="668" t="919" r="445" b="1814"/>
            <a:stretch/>
          </p:blipFill>
          <p:spPr>
            <a:xfrm>
              <a:off x="83514" y="1167033"/>
              <a:ext cx="4910563" cy="3036832"/>
            </a:xfrm>
            <a:prstGeom prst="rect">
              <a:avLst/>
            </a:prstGeom>
          </p:spPr>
        </p:pic>
        <p:sp>
          <p:nvSpPr>
            <p:cNvPr id="17" name="TextBox 16"/>
            <p:cNvSpPr txBox="1"/>
            <p:nvPr/>
          </p:nvSpPr>
          <p:spPr>
            <a:xfrm>
              <a:off x="3245734" y="2320871"/>
              <a:ext cx="825867" cy="369332"/>
            </a:xfrm>
            <a:prstGeom prst="rect">
              <a:avLst/>
            </a:prstGeom>
            <a:solidFill>
              <a:schemeClr val="bg1"/>
            </a:solidFill>
            <a:ln w="3175">
              <a:solidFill>
                <a:schemeClr val="tx2">
                  <a:lumMod val="50000"/>
                </a:schemeClr>
              </a:solidFill>
            </a:ln>
          </p:spPr>
          <p:txBody>
            <a:bodyPr wrap="none" rtlCol="0">
              <a:spAutoFit/>
            </a:bodyPr>
            <a:lstStyle/>
            <a:p>
              <a:r>
                <a:rPr lang="en-US" b="1" dirty="0" smtClean="0">
                  <a:solidFill>
                    <a:schemeClr val="tx2">
                      <a:lumMod val="50000"/>
                    </a:schemeClr>
                  </a:solidFill>
                  <a:latin typeface="Times New Roman" pitchFamily="18" charset="0"/>
                  <a:cs typeface="Times New Roman" pitchFamily="18" charset="0"/>
                </a:rPr>
                <a:t>OXYS</a:t>
              </a:r>
              <a:endParaRPr lang="en-US" b="1" dirty="0">
                <a:solidFill>
                  <a:schemeClr val="tx2">
                    <a:lumMod val="50000"/>
                  </a:schemeClr>
                </a:solidFill>
                <a:latin typeface="Times New Roman" pitchFamily="18" charset="0"/>
                <a:cs typeface="Times New Roman" pitchFamily="18" charset="0"/>
              </a:endParaRPr>
            </a:p>
          </p:txBody>
        </p:sp>
        <p:sp>
          <p:nvSpPr>
            <p:cNvPr id="40" name="TextBox 39"/>
            <p:cNvSpPr txBox="1"/>
            <p:nvPr/>
          </p:nvSpPr>
          <p:spPr>
            <a:xfrm>
              <a:off x="1802631" y="2336355"/>
              <a:ext cx="736164" cy="369332"/>
            </a:xfrm>
            <a:prstGeom prst="rect">
              <a:avLst/>
            </a:prstGeom>
            <a:solidFill>
              <a:schemeClr val="bg1"/>
            </a:solidFill>
            <a:ln w="3175">
              <a:solidFill>
                <a:schemeClr val="tx2">
                  <a:lumMod val="50000"/>
                </a:schemeClr>
              </a:solidFill>
            </a:ln>
          </p:spPr>
          <p:txBody>
            <a:bodyPr wrap="none" rtlCol="0">
              <a:spAutoFit/>
            </a:bodyPr>
            <a:lstStyle/>
            <a:p>
              <a:r>
                <a:rPr lang="en-US" b="1" dirty="0" smtClean="0">
                  <a:solidFill>
                    <a:schemeClr val="tx2">
                      <a:lumMod val="50000"/>
                    </a:schemeClr>
                  </a:solidFill>
                  <a:latin typeface="Times New Roman" pitchFamily="18" charset="0"/>
                  <a:cs typeface="Times New Roman" pitchFamily="18" charset="0"/>
                </a:rPr>
                <a:t>WAG</a:t>
              </a:r>
              <a:endParaRPr lang="en-US" b="1" dirty="0">
                <a:solidFill>
                  <a:schemeClr val="tx2">
                    <a:lumMod val="50000"/>
                  </a:schemeClr>
                </a:solidFill>
                <a:latin typeface="Times New Roman" pitchFamily="18" charset="0"/>
                <a:cs typeface="Times New Roman" pitchFamily="18" charset="0"/>
              </a:endParaRPr>
            </a:p>
          </p:txBody>
        </p:sp>
        <p:sp>
          <p:nvSpPr>
            <p:cNvPr id="43" name="TextBox 42"/>
            <p:cNvSpPr txBox="1"/>
            <p:nvPr/>
          </p:nvSpPr>
          <p:spPr>
            <a:xfrm>
              <a:off x="656163" y="2187553"/>
              <a:ext cx="1146468" cy="253916"/>
            </a:xfrm>
            <a:prstGeom prst="rect">
              <a:avLst/>
            </a:prstGeom>
            <a:solidFill>
              <a:schemeClr val="bg1"/>
            </a:solidFill>
            <a:ln w="3175">
              <a:solidFill>
                <a:schemeClr val="tx2">
                  <a:lumMod val="50000"/>
                </a:schemeClr>
              </a:solidFill>
            </a:ln>
          </p:spPr>
          <p:txBody>
            <a:bodyPr wrap="none" rtlCol="0">
              <a:spAutoFit/>
            </a:bodyPr>
            <a:lstStyle/>
            <a:p>
              <a:r>
                <a:rPr lang="en-US" sz="1050" b="1" dirty="0" smtClean="0">
                  <a:solidFill>
                    <a:schemeClr val="tx2">
                      <a:lumMod val="50000"/>
                    </a:schemeClr>
                  </a:solidFill>
                  <a:latin typeface="Times New Roman" pitchFamily="18" charset="0"/>
                  <a:cs typeface="Times New Roman" pitchFamily="18" charset="0"/>
                </a:rPr>
                <a:t>WAG/OXYS-1.1</a:t>
              </a:r>
              <a:endParaRPr lang="en-US" sz="1050" b="1" dirty="0">
                <a:solidFill>
                  <a:schemeClr val="tx2">
                    <a:lumMod val="50000"/>
                  </a:schemeClr>
                </a:solidFill>
                <a:latin typeface="Times New Roman" pitchFamily="18" charset="0"/>
                <a:cs typeface="Times New Roman" pitchFamily="18" charset="0"/>
              </a:endParaRPr>
            </a:p>
          </p:txBody>
        </p:sp>
        <p:sp>
          <p:nvSpPr>
            <p:cNvPr id="45" name="TextBox 44"/>
            <p:cNvSpPr txBox="1"/>
            <p:nvPr/>
          </p:nvSpPr>
          <p:spPr>
            <a:xfrm>
              <a:off x="1049007" y="1817259"/>
              <a:ext cx="1146468" cy="253916"/>
            </a:xfrm>
            <a:prstGeom prst="rect">
              <a:avLst/>
            </a:prstGeom>
            <a:solidFill>
              <a:schemeClr val="bg1"/>
            </a:solidFill>
            <a:ln w="3175">
              <a:solidFill>
                <a:schemeClr val="tx2">
                  <a:lumMod val="50000"/>
                </a:schemeClr>
              </a:solidFill>
            </a:ln>
          </p:spPr>
          <p:txBody>
            <a:bodyPr wrap="none" rtlCol="0">
              <a:spAutoFit/>
            </a:bodyPr>
            <a:lstStyle/>
            <a:p>
              <a:r>
                <a:rPr lang="en-US" sz="1050" b="1" dirty="0" smtClean="0">
                  <a:solidFill>
                    <a:schemeClr val="tx2">
                      <a:lumMod val="50000"/>
                    </a:schemeClr>
                  </a:solidFill>
                  <a:latin typeface="Times New Roman" pitchFamily="18" charset="0"/>
                  <a:cs typeface="Times New Roman" pitchFamily="18" charset="0"/>
                </a:rPr>
                <a:t>WAG/OXYS-1.2</a:t>
              </a:r>
              <a:endParaRPr lang="en-US" sz="1050" b="1" dirty="0">
                <a:solidFill>
                  <a:schemeClr val="tx2">
                    <a:lumMod val="50000"/>
                  </a:schemeClr>
                </a:solidFill>
                <a:latin typeface="Times New Roman" pitchFamily="18" charset="0"/>
                <a:cs typeface="Times New Roman" pitchFamily="18" charset="0"/>
              </a:endParaRPr>
            </a:p>
          </p:txBody>
        </p:sp>
      </p:grpSp>
      <p:grpSp>
        <p:nvGrpSpPr>
          <p:cNvPr id="3" name="Группа 2"/>
          <p:cNvGrpSpPr/>
          <p:nvPr/>
        </p:nvGrpSpPr>
        <p:grpSpPr>
          <a:xfrm>
            <a:off x="3367471" y="4659731"/>
            <a:ext cx="5042449" cy="1650788"/>
            <a:chOff x="100206" y="311726"/>
            <a:chExt cx="8569276" cy="2837594"/>
          </a:xfrm>
        </p:grpSpPr>
        <p:grpSp>
          <p:nvGrpSpPr>
            <p:cNvPr id="4" name="Группа 3"/>
            <p:cNvGrpSpPr/>
            <p:nvPr/>
          </p:nvGrpSpPr>
          <p:grpSpPr>
            <a:xfrm>
              <a:off x="100206" y="311726"/>
              <a:ext cx="8569276" cy="2837594"/>
              <a:chOff x="100206" y="311726"/>
              <a:chExt cx="8569276" cy="2837594"/>
            </a:xfrm>
          </p:grpSpPr>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8482" y="311727"/>
                <a:ext cx="4191000" cy="2837593"/>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599" y="311726"/>
                <a:ext cx="4191001" cy="2837593"/>
              </a:xfrm>
              <a:prstGeom prst="rect">
                <a:avLst/>
              </a:prstGeom>
            </p:spPr>
          </p:pic>
          <p:sp>
            <p:nvSpPr>
              <p:cNvPr id="9" name="TextBox 8"/>
              <p:cNvSpPr txBox="1"/>
              <p:nvPr/>
            </p:nvSpPr>
            <p:spPr>
              <a:xfrm>
                <a:off x="100206" y="2458507"/>
                <a:ext cx="3376577" cy="687762"/>
              </a:xfrm>
              <a:prstGeom prst="rect">
                <a:avLst/>
              </a:prstGeom>
              <a:noFill/>
            </p:spPr>
            <p:txBody>
              <a:bodyPr wrap="none" rtlCol="0">
                <a:spAutoFit/>
              </a:bodyPr>
              <a:lstStyle/>
              <a:p>
                <a:r>
                  <a:rPr lang="en-US" sz="2000" b="1" dirty="0" smtClean="0">
                    <a:solidFill>
                      <a:schemeClr val="bg1"/>
                    </a:solidFill>
                    <a:latin typeface="Times New Roman" pitchFamily="18" charset="0"/>
                    <a:cs typeface="Times New Roman" pitchFamily="18" charset="0"/>
                  </a:rPr>
                  <a:t>WAG/OXYS-1.2</a:t>
                </a:r>
                <a:endParaRPr lang="en-US" sz="2000" b="1" dirty="0">
                  <a:solidFill>
                    <a:schemeClr val="bg1"/>
                  </a:solidFill>
                  <a:latin typeface="Times New Roman" pitchFamily="18" charset="0"/>
                  <a:cs typeface="Times New Roman" pitchFamily="18" charset="0"/>
                </a:endParaRPr>
              </a:p>
            </p:txBody>
          </p:sp>
          <p:sp>
            <p:nvSpPr>
              <p:cNvPr id="10" name="TextBox 9"/>
              <p:cNvSpPr txBox="1"/>
              <p:nvPr/>
            </p:nvSpPr>
            <p:spPr>
              <a:xfrm>
                <a:off x="4522284" y="2458507"/>
                <a:ext cx="1526091" cy="687762"/>
              </a:xfrm>
              <a:prstGeom prst="rect">
                <a:avLst/>
              </a:prstGeom>
              <a:noFill/>
            </p:spPr>
            <p:txBody>
              <a:bodyPr wrap="none" rtlCol="0">
                <a:spAutoFit/>
              </a:bodyPr>
              <a:lstStyle/>
              <a:p>
                <a:r>
                  <a:rPr lang="en-US" sz="2000" b="1" dirty="0" smtClean="0">
                    <a:solidFill>
                      <a:schemeClr val="bg1"/>
                    </a:solidFill>
                    <a:latin typeface="Times New Roman" pitchFamily="18" charset="0"/>
                    <a:cs typeface="Times New Roman" pitchFamily="18" charset="0"/>
                  </a:rPr>
                  <a:t>OXYS</a:t>
                </a:r>
                <a:endParaRPr lang="en-US" sz="2000" b="1" dirty="0">
                  <a:solidFill>
                    <a:schemeClr val="bg1"/>
                  </a:solidFill>
                  <a:latin typeface="Times New Roman" pitchFamily="18" charset="0"/>
                  <a:cs typeface="Times New Roman" pitchFamily="18" charset="0"/>
                </a:endParaRPr>
              </a:p>
            </p:txBody>
          </p:sp>
          <p:cxnSp>
            <p:nvCxnSpPr>
              <p:cNvPr id="11" name="Прямая со стрелкой 10"/>
              <p:cNvCxnSpPr/>
              <p:nvPr/>
            </p:nvCxnSpPr>
            <p:spPr>
              <a:xfrm flipH="1">
                <a:off x="1440872" y="838200"/>
                <a:ext cx="199159" cy="3429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5943600" y="957792"/>
                <a:ext cx="209550" cy="3429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6153150" y="945186"/>
                <a:ext cx="209550" cy="3429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5210175" y="1038255"/>
                <a:ext cx="209550" cy="3429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 name="Прямая со стрелкой 4"/>
            <p:cNvCxnSpPr/>
            <p:nvPr/>
          </p:nvCxnSpPr>
          <p:spPr>
            <a:xfrm flipH="1">
              <a:off x="3536885" y="769366"/>
              <a:ext cx="270032" cy="1174469"/>
            </a:xfrm>
            <a:prstGeom prst="straightConnector1">
              <a:avLst/>
            </a:prstGeom>
            <a:ln w="381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flipH="1">
              <a:off x="1196625" y="769366"/>
              <a:ext cx="2610292" cy="1039454"/>
            </a:xfrm>
            <a:prstGeom prst="straightConnector1">
              <a:avLst/>
            </a:prstGeom>
            <a:ln w="381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53712" y="25333"/>
            <a:ext cx="8784976" cy="338554"/>
          </a:xfrm>
          <a:prstGeom prst="rect">
            <a:avLst/>
          </a:prstGeom>
          <a:noFill/>
        </p:spPr>
        <p:txBody>
          <a:bodyPr wrap="square" rtlCol="0">
            <a:spAutoFit/>
          </a:bodyPr>
          <a:lstStyle/>
          <a:p>
            <a:pPr lvl="2" algn="r"/>
            <a:r>
              <a:rPr lang="ru-RU" sz="1600" b="1" dirty="0" smtClean="0">
                <a:latin typeface="Times New Roman" pitchFamily="18" charset="0"/>
                <a:cs typeface="Times New Roman" pitchFamily="18" charset="0"/>
              </a:rPr>
              <a:t>Исследование поведения </a:t>
            </a:r>
            <a:r>
              <a:rPr lang="ru-RU" sz="1600" b="1" dirty="0" err="1" smtClean="0">
                <a:latin typeface="Times New Roman" pitchFamily="18" charset="0"/>
                <a:cs typeface="Times New Roman" pitchFamily="18" charset="0"/>
              </a:rPr>
              <a:t>конгенных</a:t>
            </a:r>
            <a:r>
              <a:rPr lang="ru-RU" sz="1600" b="1" dirty="0" smtClean="0">
                <a:latin typeface="Times New Roman" pitchFamily="18" charset="0"/>
                <a:cs typeface="Times New Roman" pitchFamily="18" charset="0"/>
              </a:rPr>
              <a:t> животных и их способности к обучению</a:t>
            </a:r>
            <a:endParaRPr lang="ru-RU" sz="1600" dirty="0">
              <a:latin typeface="Times New Roman" pitchFamily="18" charset="0"/>
              <a:cs typeface="Times New Roman" pitchFamily="18" charset="0"/>
            </a:endParaRPr>
          </a:p>
        </p:txBody>
      </p:sp>
      <p:sp>
        <p:nvSpPr>
          <p:cNvPr id="16" name="TextBox 15"/>
          <p:cNvSpPr txBox="1"/>
          <p:nvPr/>
        </p:nvSpPr>
        <p:spPr>
          <a:xfrm>
            <a:off x="76224" y="428368"/>
            <a:ext cx="4452912" cy="738664"/>
          </a:xfrm>
          <a:prstGeom prst="rect">
            <a:avLst/>
          </a:prstGeom>
          <a:solidFill>
            <a:srgbClr val="9FCFFF">
              <a:alpha val="49000"/>
            </a:srgbClr>
          </a:solidFill>
        </p:spPr>
        <p:txBody>
          <a:bodyPr wrap="square" rtlCol="0">
            <a:spAutoFit/>
          </a:bodyPr>
          <a:lstStyle/>
          <a:p>
            <a:pPr algn="just"/>
            <a:r>
              <a:rPr lang="ru-RU" sz="1400" dirty="0" smtClean="0">
                <a:latin typeface="Times New Roman" pitchFamily="18" charset="0"/>
                <a:cs typeface="Times New Roman" pitchFamily="18" charset="0"/>
              </a:rPr>
              <a:t>Крысы </a:t>
            </a:r>
            <a:r>
              <a:rPr lang="ru-RU" sz="1400" dirty="0" err="1" smtClean="0">
                <a:latin typeface="Times New Roman" pitchFamily="18" charset="0"/>
                <a:cs typeface="Times New Roman" pitchFamily="18" charset="0"/>
              </a:rPr>
              <a:t>конгенных</a:t>
            </a:r>
            <a:r>
              <a:rPr lang="ru-RU" sz="1400" dirty="0" smtClean="0">
                <a:latin typeface="Times New Roman" pitchFamily="18" charset="0"/>
                <a:cs typeface="Times New Roman" pitchFamily="18" charset="0"/>
              </a:rPr>
              <a:t> и родительских линий достоверно различаются по </a:t>
            </a:r>
            <a:r>
              <a:rPr lang="ru-RU" sz="1400" dirty="0">
                <a:latin typeface="Times New Roman" pitchFamily="18" charset="0"/>
                <a:cs typeface="Times New Roman" pitchFamily="18" charset="0"/>
              </a:rPr>
              <a:t>совокупности параметров поведения </a:t>
            </a:r>
            <a:r>
              <a:rPr lang="ru-RU" sz="1400" dirty="0" smtClean="0">
                <a:latin typeface="Times New Roman" pitchFamily="18" charset="0"/>
                <a:cs typeface="Times New Roman" pitchFamily="18" charset="0"/>
              </a:rPr>
              <a:t>в </a:t>
            </a:r>
            <a:r>
              <a:rPr lang="ru-RU" sz="1400" dirty="0">
                <a:latin typeface="Times New Roman" pitchFamily="18" charset="0"/>
                <a:cs typeface="Times New Roman" pitchFamily="18" charset="0"/>
              </a:rPr>
              <a:t>тесте </a:t>
            </a:r>
            <a:r>
              <a:rPr lang="ru-RU" sz="1400" dirty="0" smtClean="0">
                <a:latin typeface="Times New Roman" pitchFamily="18" charset="0"/>
                <a:cs typeface="Times New Roman" pitchFamily="18" charset="0"/>
              </a:rPr>
              <a:t>«</a:t>
            </a:r>
            <a:r>
              <a:rPr lang="ru-RU" sz="1400" dirty="0">
                <a:latin typeface="Times New Roman" pitchFamily="18" charset="0"/>
                <a:cs typeface="Times New Roman" pitchFamily="18" charset="0"/>
              </a:rPr>
              <a:t>радиальный </a:t>
            </a:r>
            <a:r>
              <a:rPr lang="ru-RU" sz="1400" dirty="0" err="1">
                <a:latin typeface="Times New Roman" pitchFamily="18" charset="0"/>
                <a:cs typeface="Times New Roman" pitchFamily="18" charset="0"/>
              </a:rPr>
              <a:t>восьмирукавный</a:t>
            </a:r>
            <a:r>
              <a:rPr lang="ru-RU" sz="1400" dirty="0">
                <a:latin typeface="Times New Roman" pitchFamily="18" charset="0"/>
                <a:cs typeface="Times New Roman" pitchFamily="18" charset="0"/>
              </a:rPr>
              <a:t> лабиринт</a:t>
            </a:r>
            <a:r>
              <a:rPr lang="ru-RU" sz="1400" dirty="0" smtClean="0">
                <a:latin typeface="Times New Roman" pitchFamily="18" charset="0"/>
                <a:cs typeface="Times New Roman" pitchFamily="18" charset="0"/>
              </a:rPr>
              <a:t>».</a:t>
            </a:r>
            <a:endParaRPr lang="ru-RU" sz="1400" b="1" dirty="0">
              <a:latin typeface="Times New Roman" pitchFamily="18" charset="0"/>
              <a:cs typeface="Times New Roman" pitchFamily="18" charset="0"/>
            </a:endParaRPr>
          </a:p>
        </p:txBody>
      </p:sp>
      <p:grpSp>
        <p:nvGrpSpPr>
          <p:cNvPr id="18" name="Группа 17"/>
          <p:cNvGrpSpPr/>
          <p:nvPr/>
        </p:nvGrpSpPr>
        <p:grpSpPr>
          <a:xfrm>
            <a:off x="4694144" y="419975"/>
            <a:ext cx="3414916" cy="2432650"/>
            <a:chOff x="762000" y="66093"/>
            <a:chExt cx="7620000" cy="6652207"/>
          </a:xfrm>
        </p:grpSpPr>
        <p:grpSp>
          <p:nvGrpSpPr>
            <p:cNvPr id="31" name="Группа 30"/>
            <p:cNvGrpSpPr/>
            <p:nvPr/>
          </p:nvGrpSpPr>
          <p:grpSpPr>
            <a:xfrm>
              <a:off x="762000" y="66093"/>
              <a:ext cx="7620000" cy="6652207"/>
              <a:chOff x="762000" y="66093"/>
              <a:chExt cx="7620000" cy="6652207"/>
            </a:xfrm>
          </p:grpSpPr>
          <p:pic>
            <p:nvPicPr>
              <p:cNvPr id="33" name="Рисунок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139700"/>
                <a:ext cx="7620000" cy="6578600"/>
              </a:xfrm>
              <a:prstGeom prst="rect">
                <a:avLst/>
              </a:prstGeom>
            </p:spPr>
          </p:pic>
          <p:sp>
            <p:nvSpPr>
              <p:cNvPr id="34" name="TextBox 33"/>
              <p:cNvSpPr txBox="1"/>
              <p:nvPr/>
            </p:nvSpPr>
            <p:spPr>
              <a:xfrm>
                <a:off x="5004099" y="66093"/>
                <a:ext cx="551750" cy="927063"/>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p:txBody>
          </p:sp>
        </p:grpSp>
        <p:sp>
          <p:nvSpPr>
            <p:cNvPr id="32" name="TextBox 31"/>
            <p:cNvSpPr txBox="1"/>
            <p:nvPr/>
          </p:nvSpPr>
          <p:spPr>
            <a:xfrm>
              <a:off x="6115607" y="1999243"/>
              <a:ext cx="589883" cy="927063"/>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p:txBody>
        </p:sp>
      </p:grpSp>
      <p:grpSp>
        <p:nvGrpSpPr>
          <p:cNvPr id="35" name="Группа 34"/>
          <p:cNvGrpSpPr/>
          <p:nvPr/>
        </p:nvGrpSpPr>
        <p:grpSpPr>
          <a:xfrm>
            <a:off x="3867226" y="562995"/>
            <a:ext cx="4909802" cy="2118528"/>
            <a:chOff x="3867226" y="562995"/>
            <a:chExt cx="4909802" cy="2118528"/>
          </a:xfrm>
        </p:grpSpPr>
        <p:sp>
          <p:nvSpPr>
            <p:cNvPr id="19" name="Прямоугольник 18"/>
            <p:cNvSpPr/>
            <p:nvPr/>
          </p:nvSpPr>
          <p:spPr>
            <a:xfrm>
              <a:off x="7594237" y="1212044"/>
              <a:ext cx="411199" cy="732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0" name="Группа 19"/>
            <p:cNvGrpSpPr/>
            <p:nvPr/>
          </p:nvGrpSpPr>
          <p:grpSpPr>
            <a:xfrm>
              <a:off x="7594237" y="562995"/>
              <a:ext cx="1182791" cy="927043"/>
              <a:chOff x="8260985" y="350263"/>
              <a:chExt cx="1553451" cy="1094098"/>
            </a:xfrm>
          </p:grpSpPr>
          <p:sp>
            <p:nvSpPr>
              <p:cNvPr id="22" name="TextBox 21"/>
              <p:cNvSpPr txBox="1"/>
              <p:nvPr/>
            </p:nvSpPr>
            <p:spPr>
              <a:xfrm>
                <a:off x="8576020" y="633346"/>
                <a:ext cx="1238416"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WAG/OXYS-1.1</a:t>
                </a:r>
                <a:endParaRPr lang="ru-RU" sz="1200" dirty="0">
                  <a:latin typeface="Times New Roman" pitchFamily="18" charset="0"/>
                  <a:cs typeface="Times New Roman" pitchFamily="18" charset="0"/>
                </a:endParaRPr>
              </a:p>
            </p:txBody>
          </p:sp>
          <p:sp>
            <p:nvSpPr>
              <p:cNvPr id="23" name="TextBox 22"/>
              <p:cNvSpPr txBox="1"/>
              <p:nvPr/>
            </p:nvSpPr>
            <p:spPr>
              <a:xfrm>
                <a:off x="8576020" y="902670"/>
                <a:ext cx="1238416"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WAG/OXYS-1.2</a:t>
                </a:r>
                <a:endParaRPr lang="ru-RU" sz="1200" dirty="0">
                  <a:latin typeface="Times New Roman" pitchFamily="18" charset="0"/>
                  <a:cs typeface="Times New Roman" pitchFamily="18" charset="0"/>
                </a:endParaRPr>
              </a:p>
            </p:txBody>
          </p:sp>
          <p:grpSp>
            <p:nvGrpSpPr>
              <p:cNvPr id="24" name="Группа 23"/>
              <p:cNvGrpSpPr/>
              <p:nvPr/>
            </p:nvGrpSpPr>
            <p:grpSpPr>
              <a:xfrm>
                <a:off x="8260985" y="350263"/>
                <a:ext cx="883015" cy="1094098"/>
                <a:chOff x="3735398" y="377105"/>
                <a:chExt cx="883015" cy="1094098"/>
              </a:xfrm>
            </p:grpSpPr>
            <p:sp>
              <p:nvSpPr>
                <p:cNvPr id="25" name="TextBox 24"/>
                <p:cNvSpPr txBox="1"/>
                <p:nvPr/>
              </p:nvSpPr>
              <p:spPr>
                <a:xfrm>
                  <a:off x="4016966" y="377105"/>
                  <a:ext cx="601447"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OXYS</a:t>
                  </a:r>
                  <a:endParaRPr lang="ru-RU" sz="1200" dirty="0">
                    <a:latin typeface="Times New Roman" pitchFamily="18" charset="0"/>
                    <a:cs typeface="Times New Roman" pitchFamily="18" charset="0"/>
                  </a:endParaRPr>
                </a:p>
              </p:txBody>
            </p:sp>
            <p:sp>
              <p:nvSpPr>
                <p:cNvPr id="26" name="TextBox 25"/>
                <p:cNvSpPr txBox="1"/>
                <p:nvPr/>
              </p:nvSpPr>
              <p:spPr>
                <a:xfrm>
                  <a:off x="4050340" y="1194204"/>
                  <a:ext cx="534698"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WAG</a:t>
                  </a:r>
                  <a:endParaRPr lang="ru-RU" sz="1200" dirty="0">
                    <a:latin typeface="Times New Roman" pitchFamily="18" charset="0"/>
                    <a:cs typeface="Times New Roman" pitchFamily="18" charset="0"/>
                  </a:endParaRPr>
                </a:p>
              </p:txBody>
            </p:sp>
            <p:sp>
              <p:nvSpPr>
                <p:cNvPr id="27" name="Прямоугольник 26"/>
                <p:cNvSpPr/>
                <p:nvPr/>
              </p:nvSpPr>
              <p:spPr>
                <a:xfrm>
                  <a:off x="3735398" y="408367"/>
                  <a:ext cx="315035" cy="180020"/>
                </a:xfrm>
                <a:prstGeom prst="rect">
                  <a:avLst/>
                </a:prstGeom>
                <a:solidFill>
                  <a:srgbClr val="EE7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3735398" y="708678"/>
                  <a:ext cx="315035" cy="180020"/>
                </a:xfrm>
                <a:prstGeom prst="rect">
                  <a:avLst/>
                </a:prstGeom>
                <a:solidFill>
                  <a:srgbClr val="7FA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3735398" y="978002"/>
                  <a:ext cx="315035" cy="180020"/>
                </a:xfrm>
                <a:prstGeom prst="rect">
                  <a:avLst/>
                </a:prstGeom>
                <a:solidFill>
                  <a:srgbClr val="3DB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3735398" y="1242693"/>
                  <a:ext cx="315035" cy="180020"/>
                </a:xfrm>
                <a:prstGeom prst="rect">
                  <a:avLst/>
                </a:prstGeom>
                <a:solidFill>
                  <a:srgbClr val="AF6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37" name="Прямоугольник 36"/>
            <p:cNvSpPr/>
            <p:nvPr/>
          </p:nvSpPr>
          <p:spPr>
            <a:xfrm>
              <a:off x="3867226" y="1211664"/>
              <a:ext cx="284462" cy="169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rot="16200000">
              <a:off x="3710596" y="1561750"/>
              <a:ext cx="2040356" cy="199189"/>
            </a:xfrm>
            <a:prstGeom prst="rect">
              <a:avLst/>
            </a:prstGeom>
            <a:solidFill>
              <a:schemeClr val="bg1"/>
            </a:solidFill>
          </p:spPr>
          <p:txBody>
            <a:bodyPr wrap="none" rtlCol="0">
              <a:spAutoFit/>
            </a:bodyPr>
            <a:lstStyle/>
            <a:p>
              <a:r>
                <a:rPr lang="ru-RU" sz="1100" dirty="0" smtClean="0">
                  <a:latin typeface="Times New Roman" pitchFamily="18" charset="0"/>
                  <a:cs typeface="Times New Roman" pitchFamily="18" charset="0"/>
                </a:rPr>
                <a:t>Количество пересеченных квадратов</a:t>
              </a:r>
              <a:endParaRPr lang="ru-RU" sz="1100" dirty="0">
                <a:latin typeface="Times New Roman" pitchFamily="18" charset="0"/>
                <a:cs typeface="Times New Roman" pitchFamily="18" charset="0"/>
              </a:endParaRPr>
            </a:p>
          </p:txBody>
        </p:sp>
      </p:grpSp>
      <p:sp>
        <p:nvSpPr>
          <p:cNvPr id="41" name="TextBox 40"/>
          <p:cNvSpPr txBox="1"/>
          <p:nvPr/>
        </p:nvSpPr>
        <p:spPr>
          <a:xfrm>
            <a:off x="191577" y="6245290"/>
            <a:ext cx="8952423" cy="584775"/>
          </a:xfrm>
          <a:prstGeom prst="rect">
            <a:avLst/>
          </a:prstGeom>
          <a:solidFill>
            <a:srgbClr val="9FCFFF">
              <a:alpha val="49000"/>
            </a:srgbClr>
          </a:solidFill>
        </p:spPr>
        <p:txBody>
          <a:bodyPr wrap="square" rtlCol="0">
            <a:spAutoFit/>
          </a:bodyPr>
          <a:lstStyle/>
          <a:p>
            <a:r>
              <a:rPr lang="ru-RU" sz="1600" dirty="0">
                <a:latin typeface="Times New Roman" pitchFamily="18" charset="0"/>
                <a:cs typeface="Times New Roman" pitchFamily="18" charset="0"/>
              </a:rPr>
              <a:t>У </a:t>
            </a:r>
            <a:r>
              <a:rPr lang="ru-RU" sz="1600" dirty="0" err="1">
                <a:latin typeface="Times New Roman" pitchFamily="18" charset="0"/>
                <a:cs typeface="Times New Roman" pitchFamily="18" charset="0"/>
              </a:rPr>
              <a:t>конгенных</a:t>
            </a:r>
            <a:r>
              <a:rPr lang="ru-RU" sz="1600" dirty="0">
                <a:latin typeface="Times New Roman" pitchFamily="18" charset="0"/>
                <a:cs typeface="Times New Roman" pitchFamily="18" charset="0"/>
              </a:rPr>
              <a:t> крыс </a:t>
            </a:r>
            <a:r>
              <a:rPr lang="ru-RU" sz="1600" dirty="0" smtClean="0">
                <a:latin typeface="Times New Roman" pitchFamily="18" charset="0"/>
                <a:cs typeface="Times New Roman" pitchFamily="18" charset="0"/>
              </a:rPr>
              <a:t>увеличены размеры </a:t>
            </a:r>
            <a:r>
              <a:rPr lang="ru-RU" sz="1600" dirty="0">
                <a:latin typeface="Times New Roman" pitchFamily="18" charset="0"/>
                <a:cs typeface="Times New Roman" pitchFamily="18" charset="0"/>
              </a:rPr>
              <a:t>боковых желудочков </a:t>
            </a:r>
            <a:r>
              <a:rPr lang="ru-RU" sz="1600" dirty="0" smtClean="0">
                <a:latin typeface="Times New Roman" pitchFamily="18" charset="0"/>
                <a:cs typeface="Times New Roman" pitchFamily="18" charset="0"/>
              </a:rPr>
              <a:t>мозга (белые пунктирные стрелки). Количество очагов </a:t>
            </a:r>
            <a:r>
              <a:rPr lang="ru-RU" sz="1600" dirty="0" err="1">
                <a:latin typeface="Times New Roman" pitchFamily="18" charset="0"/>
                <a:cs typeface="Times New Roman" pitchFamily="18" charset="0"/>
              </a:rPr>
              <a:t>демиелинизации</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(белые стрелки) значительно меньше, чем у крыс </a:t>
            </a:r>
            <a:r>
              <a:rPr lang="en-US" sz="1600" dirty="0" smtClean="0">
                <a:latin typeface="Times New Roman" pitchFamily="18" charset="0"/>
                <a:cs typeface="Times New Roman" pitchFamily="18" charset="0"/>
              </a:rPr>
              <a:t>OXYS</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
        <p:nvSpPr>
          <p:cNvPr id="42" name="TextBox 41"/>
          <p:cNvSpPr txBox="1"/>
          <p:nvPr/>
        </p:nvSpPr>
        <p:spPr>
          <a:xfrm>
            <a:off x="1646180" y="3997722"/>
            <a:ext cx="7582549" cy="369332"/>
          </a:xfrm>
          <a:prstGeom prst="rect">
            <a:avLst/>
          </a:prstGeom>
          <a:noFill/>
        </p:spPr>
        <p:txBody>
          <a:bodyPr wrap="square" rtlCol="0">
            <a:spAutoFit/>
          </a:bodyPr>
          <a:lstStyle/>
          <a:p>
            <a:pPr lvl="2" algn="ctr"/>
            <a:r>
              <a:rPr lang="ru-RU" b="1" dirty="0" smtClean="0">
                <a:latin typeface="Times New Roman" pitchFamily="18" charset="0"/>
                <a:cs typeface="Times New Roman" pitchFamily="18" charset="0"/>
              </a:rPr>
              <a:t>Морфофункциональные параметры </a:t>
            </a:r>
            <a:r>
              <a:rPr lang="ru-RU" b="1" dirty="0">
                <a:latin typeface="Times New Roman" pitchFamily="18" charset="0"/>
                <a:cs typeface="Times New Roman" pitchFamily="18" charset="0"/>
              </a:rPr>
              <a:t>мозга </a:t>
            </a:r>
            <a:r>
              <a:rPr lang="ru-RU" b="1" dirty="0" err="1" smtClean="0">
                <a:latin typeface="Times New Roman" pitchFamily="18" charset="0"/>
                <a:cs typeface="Times New Roman" pitchFamily="18" charset="0"/>
              </a:rPr>
              <a:t>конгенных</a:t>
            </a:r>
            <a:r>
              <a:rPr lang="ru-RU" b="1" dirty="0" smtClean="0">
                <a:latin typeface="Times New Roman" pitchFamily="18" charset="0"/>
                <a:cs typeface="Times New Roman" pitchFamily="18" charset="0"/>
              </a:rPr>
              <a:t> крыс</a:t>
            </a:r>
            <a:endParaRPr lang="ru-RU" dirty="0">
              <a:latin typeface="Times New Roman" pitchFamily="18" charset="0"/>
              <a:cs typeface="Times New Roman" pitchFamily="18" charset="0"/>
            </a:endParaRPr>
          </a:p>
        </p:txBody>
      </p:sp>
      <p:sp>
        <p:nvSpPr>
          <p:cNvPr id="44" name="TextBox 43"/>
          <p:cNvSpPr txBox="1"/>
          <p:nvPr/>
        </p:nvSpPr>
        <p:spPr>
          <a:xfrm>
            <a:off x="4845127" y="2974802"/>
            <a:ext cx="4322252" cy="954107"/>
          </a:xfrm>
          <a:prstGeom prst="rect">
            <a:avLst/>
          </a:prstGeom>
          <a:solidFill>
            <a:srgbClr val="9FCFFF">
              <a:alpha val="49000"/>
            </a:srgbClr>
          </a:solidFill>
        </p:spPr>
        <p:txBody>
          <a:bodyPr wrap="square" rtlCol="0">
            <a:spAutoFit/>
          </a:bodyPr>
          <a:lstStyle/>
          <a:p>
            <a:pPr algn="just"/>
            <a:r>
              <a:rPr lang="ru-RU" sz="1400" dirty="0" smtClean="0">
                <a:latin typeface="Times New Roman" pitchFamily="18" charset="0"/>
                <a:cs typeface="Times New Roman" pitchFamily="18" charset="0"/>
              </a:rPr>
              <a:t>Горизонтальная </a:t>
            </a:r>
            <a:r>
              <a:rPr lang="ru-RU" sz="1400" dirty="0">
                <a:latin typeface="Times New Roman" pitchFamily="18" charset="0"/>
                <a:cs typeface="Times New Roman" pitchFamily="18" charset="0"/>
              </a:rPr>
              <a:t>двигательная активность </a:t>
            </a:r>
            <a:r>
              <a:rPr lang="ru-RU" sz="1400" dirty="0" smtClean="0">
                <a:latin typeface="Times New Roman" pitchFamily="18" charset="0"/>
                <a:cs typeface="Times New Roman" pitchFamily="18" charset="0"/>
              </a:rPr>
              <a:t>крыс </a:t>
            </a:r>
            <a:r>
              <a:rPr lang="en-US" sz="1400" dirty="0" smtClean="0">
                <a:latin typeface="Times New Roman" pitchFamily="18" charset="0"/>
                <a:cs typeface="Times New Roman" pitchFamily="18" charset="0"/>
              </a:rPr>
              <a:t>OXYS</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значительно ниже, чем у крыс </a:t>
            </a:r>
            <a:r>
              <a:rPr lang="en-US" sz="1400" dirty="0" smtClean="0">
                <a:latin typeface="Times New Roman" pitchFamily="18" charset="0"/>
                <a:cs typeface="Times New Roman" pitchFamily="18" charset="0"/>
              </a:rPr>
              <a:t>WAG</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и животных </a:t>
            </a:r>
            <a:r>
              <a:rPr lang="ru-RU" sz="1400" dirty="0" err="1" smtClean="0">
                <a:latin typeface="Times New Roman" pitchFamily="18" charset="0"/>
                <a:cs typeface="Times New Roman" pitchFamily="18" charset="0"/>
              </a:rPr>
              <a:t>конгенных</a:t>
            </a:r>
            <a:r>
              <a:rPr lang="ru-RU" sz="1400" dirty="0" smtClean="0">
                <a:latin typeface="Times New Roman" pitchFamily="18" charset="0"/>
                <a:cs typeface="Times New Roman" pitchFamily="18" charset="0"/>
              </a:rPr>
              <a:t> линий</a:t>
            </a:r>
            <a:r>
              <a:rPr lang="ru-RU" sz="1400" dirty="0">
                <a:latin typeface="Times New Roman" pitchFamily="18" charset="0"/>
                <a:cs typeface="Times New Roman" pitchFamily="18" charset="0"/>
              </a:rPr>
              <a:t>.</a:t>
            </a:r>
            <a:r>
              <a:rPr lang="ru-RU" sz="1400" dirty="0" smtClean="0">
                <a:latin typeface="Times New Roman" pitchFamily="18" charset="0"/>
                <a:cs typeface="Times New Roman" pitchFamily="18" charset="0"/>
              </a:rPr>
              <a:t> </a:t>
            </a:r>
          </a:p>
          <a:p>
            <a:pPr algn="r"/>
            <a:r>
              <a:rPr lang="ru-RU" sz="1400" dirty="0" smtClean="0">
                <a:latin typeface="Times New Roman" pitchFamily="18" charset="0"/>
                <a:cs typeface="Times New Roman" pitchFamily="18" charset="0"/>
              </a:rPr>
              <a:t>* - достоверные отличия от крыс </a:t>
            </a:r>
            <a:r>
              <a:rPr lang="en-US" sz="1400" dirty="0" smtClean="0">
                <a:latin typeface="Times New Roman" pitchFamily="18" charset="0"/>
                <a:cs typeface="Times New Roman" pitchFamily="18" charset="0"/>
              </a:rPr>
              <a:t>OXYS.</a:t>
            </a:r>
            <a:endParaRPr lang="ru-RU" sz="1400" b="1" dirty="0">
              <a:latin typeface="Times New Roman" pitchFamily="18" charset="0"/>
              <a:cs typeface="Times New Roman" pitchFamily="18" charset="0"/>
            </a:endParaRPr>
          </a:p>
        </p:txBody>
      </p:sp>
      <p:sp>
        <p:nvSpPr>
          <p:cNvPr id="38" name="TextBox 37"/>
          <p:cNvSpPr txBox="1"/>
          <p:nvPr/>
        </p:nvSpPr>
        <p:spPr>
          <a:xfrm>
            <a:off x="70874" y="1126910"/>
            <a:ext cx="4458261" cy="307777"/>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Анализ методом главных компонент (</a:t>
            </a:r>
            <a:r>
              <a:rPr lang="en-US" sz="1400" dirty="0" smtClean="0">
                <a:latin typeface="Times New Roman" pitchFamily="18" charset="0"/>
                <a:cs typeface="Times New Roman" pitchFamily="18" charset="0"/>
              </a:rPr>
              <a:t>PCA</a:t>
            </a:r>
            <a:r>
              <a:rPr lang="ru-RU"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
        <p:nvSpPr>
          <p:cNvPr id="46" name="TextBox 45"/>
          <p:cNvSpPr txBox="1"/>
          <p:nvPr/>
        </p:nvSpPr>
        <p:spPr>
          <a:xfrm>
            <a:off x="4994076" y="2662462"/>
            <a:ext cx="4121413" cy="307777"/>
          </a:xfrm>
          <a:prstGeom prst="rect">
            <a:avLst/>
          </a:prstGeom>
          <a:solidFill>
            <a:schemeClr val="bg1"/>
          </a:solidFill>
        </p:spPr>
        <p:txBody>
          <a:bodyPr wrap="square" rtlCol="0">
            <a:spAutoFit/>
          </a:bodyPr>
          <a:lstStyle/>
          <a:p>
            <a:pPr algn="ctr"/>
            <a:r>
              <a:rPr lang="ru-RU" sz="1400" dirty="0" smtClean="0">
                <a:latin typeface="Times New Roman" pitchFamily="18" charset="0"/>
                <a:cs typeface="Times New Roman" pitchFamily="18" charset="0"/>
              </a:rPr>
              <a:t>Тест «открытое поле»:</a:t>
            </a:r>
            <a:endParaRPr lang="en-US" sz="1400" dirty="0">
              <a:latin typeface="Times New Roman" pitchFamily="18" charset="0"/>
              <a:cs typeface="Times New Roman" pitchFamily="18" charset="0"/>
            </a:endParaRPr>
          </a:p>
        </p:txBody>
      </p:sp>
      <p:sp>
        <p:nvSpPr>
          <p:cNvPr id="39" name="TextBox 38"/>
          <p:cNvSpPr txBox="1"/>
          <p:nvPr/>
        </p:nvSpPr>
        <p:spPr>
          <a:xfrm>
            <a:off x="3699277" y="4315368"/>
            <a:ext cx="4845749" cy="338554"/>
          </a:xfrm>
          <a:prstGeom prst="rect">
            <a:avLst/>
          </a:prstGeom>
          <a:noFill/>
        </p:spPr>
        <p:txBody>
          <a:bodyPr wrap="square" rtlCol="0">
            <a:spAutoFit/>
          </a:bodyPr>
          <a:lstStyle/>
          <a:p>
            <a:r>
              <a:rPr lang="ru-RU" sz="1600" dirty="0" smtClean="0">
                <a:latin typeface="Times New Roman" pitchFamily="18" charset="0"/>
                <a:cs typeface="Times New Roman" pitchFamily="18" charset="0"/>
              </a:rPr>
              <a:t>Результаты магнитно-резонансной томографии:</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800051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p:cNvSpPr txBox="1"/>
          <p:nvPr/>
        </p:nvSpPr>
        <p:spPr>
          <a:xfrm>
            <a:off x="4720271" y="1457186"/>
            <a:ext cx="4338260" cy="584775"/>
          </a:xfrm>
          <a:prstGeom prst="rect">
            <a:avLst/>
          </a:prstGeom>
          <a:noFill/>
          <a:ln w="12700">
            <a:solidFill>
              <a:schemeClr val="tx2"/>
            </a:solidFill>
          </a:ln>
        </p:spPr>
        <p:txBody>
          <a:bodyPr wrap="square" rtlCol="0">
            <a:spAutoFit/>
          </a:bodyPr>
          <a:lstStyle/>
          <a:p>
            <a:pPr algn="ctr"/>
            <a:r>
              <a:rPr lang="ru-RU" sz="1600" dirty="0" smtClean="0">
                <a:solidFill>
                  <a:schemeClr val="accent1">
                    <a:lumMod val="50000"/>
                  </a:schemeClr>
                </a:solidFill>
                <a:latin typeface="Times New Roman" pitchFamily="18" charset="0"/>
                <a:cs typeface="Times New Roman" pitchFamily="18" charset="0"/>
              </a:rPr>
              <a:t>тотальная РНК </a:t>
            </a:r>
          </a:p>
          <a:p>
            <a:pPr algn="ctr"/>
            <a:r>
              <a:rPr lang="ru-RU" sz="1600" dirty="0" smtClean="0">
                <a:solidFill>
                  <a:schemeClr val="accent1">
                    <a:lumMod val="50000"/>
                  </a:schemeClr>
                </a:solidFill>
                <a:latin typeface="Times New Roman" pitchFamily="18" charset="0"/>
                <a:cs typeface="Times New Roman" pitchFamily="18" charset="0"/>
              </a:rPr>
              <a:t>хориоретинального комплекса</a:t>
            </a:r>
            <a:endParaRPr lang="en-US" sz="1600" dirty="0">
              <a:solidFill>
                <a:schemeClr val="accent1">
                  <a:lumMod val="50000"/>
                </a:schemeClr>
              </a:solidFill>
              <a:latin typeface="Times New Roman" pitchFamily="18" charset="0"/>
              <a:cs typeface="Times New Roman" pitchFamily="18" charset="0"/>
            </a:endParaRPr>
          </a:p>
        </p:txBody>
      </p:sp>
      <p:sp>
        <p:nvSpPr>
          <p:cNvPr id="87" name="TextBox 86"/>
          <p:cNvSpPr txBox="1"/>
          <p:nvPr/>
        </p:nvSpPr>
        <p:spPr>
          <a:xfrm>
            <a:off x="1005930" y="1889677"/>
            <a:ext cx="3216585" cy="707887"/>
          </a:xfrm>
          <a:prstGeom prst="rect">
            <a:avLst/>
          </a:prstGeom>
          <a:noFill/>
          <a:ln w="22225">
            <a:solidFill>
              <a:schemeClr val="tx2"/>
            </a:solidFill>
          </a:ln>
        </p:spPr>
        <p:txBody>
          <a:bodyPr wrap="none" rtlCol="0">
            <a:spAutoFit/>
          </a:bodyPr>
          <a:lstStyle/>
          <a:p>
            <a:pPr algn="ctr"/>
            <a:r>
              <a:rPr lang="en-US" sz="2000" dirty="0" smtClean="0">
                <a:latin typeface="Times New Roman" pitchFamily="18" charset="0"/>
                <a:cs typeface="Times New Roman" pitchFamily="18" charset="0"/>
              </a:rPr>
              <a:t>RNA-</a:t>
            </a:r>
            <a:r>
              <a:rPr lang="en-US" sz="2000" dirty="0" err="1" smtClean="0">
                <a:latin typeface="Times New Roman" pitchFamily="18" charset="0"/>
                <a:cs typeface="Times New Roman" pitchFamily="18" charset="0"/>
              </a:rPr>
              <a:t>seq</a:t>
            </a:r>
            <a:endParaRPr lang="ru-RU" sz="2000" dirty="0" smtClean="0">
              <a:latin typeface="Times New Roman" pitchFamily="18" charset="0"/>
              <a:cs typeface="Times New Roman" pitchFamily="18" charset="0"/>
            </a:endParaRPr>
          </a:p>
          <a:p>
            <a:pPr algn="ctr"/>
            <a:r>
              <a:rPr lang="ru-RU" sz="2000" dirty="0">
                <a:latin typeface="Times New Roman" pitchFamily="18" charset="0"/>
                <a:cs typeface="Times New Roman" pitchFamily="18" charset="0"/>
              </a:rPr>
              <a:t>н</a:t>
            </a:r>
            <a:r>
              <a:rPr lang="ru-RU" sz="2000" dirty="0" smtClean="0">
                <a:latin typeface="Times New Roman" pitchFamily="18" charset="0"/>
                <a:cs typeface="Times New Roman" pitchFamily="18" charset="0"/>
              </a:rPr>
              <a:t>а платформе </a:t>
            </a:r>
            <a:r>
              <a:rPr lang="en-US" sz="2000" dirty="0" err="1" smtClean="0">
                <a:latin typeface="Times New Roman" pitchFamily="18" charset="0"/>
                <a:cs typeface="Times New Roman" pitchFamily="18" charset="0"/>
              </a:rPr>
              <a:t>Illumina</a:t>
            </a:r>
            <a:r>
              <a:rPr lang="en-US" sz="2000" dirty="0" smtClean="0">
                <a:latin typeface="Times New Roman" pitchFamily="18" charset="0"/>
                <a:cs typeface="Times New Roman" pitchFamily="18" charset="0"/>
              </a:rPr>
              <a:t> GAII</a:t>
            </a:r>
          </a:p>
        </p:txBody>
      </p:sp>
      <p:sp>
        <p:nvSpPr>
          <p:cNvPr id="89" name="TextBox 88"/>
          <p:cNvSpPr txBox="1"/>
          <p:nvPr/>
        </p:nvSpPr>
        <p:spPr>
          <a:xfrm>
            <a:off x="4817538" y="2333120"/>
            <a:ext cx="4109142" cy="584775"/>
          </a:xfrm>
          <a:prstGeom prst="rect">
            <a:avLst/>
          </a:prstGeom>
          <a:noFill/>
          <a:ln w="12700">
            <a:solidFill>
              <a:schemeClr val="tx2"/>
            </a:solidFill>
          </a:ln>
        </p:spPr>
        <p:txBody>
          <a:bodyPr wrap="square" rtlCol="0">
            <a:spAutoFit/>
          </a:bodyPr>
          <a:lstStyle/>
          <a:p>
            <a:pPr algn="ctr"/>
            <a:r>
              <a:rPr lang="ru-RU" sz="1600" dirty="0" err="1" smtClean="0">
                <a:latin typeface="Times New Roman" pitchFamily="18" charset="0"/>
                <a:cs typeface="Times New Roman" pitchFamily="18" charset="0"/>
              </a:rPr>
              <a:t>полиА</a:t>
            </a:r>
            <a:r>
              <a:rPr lang="ru-RU" sz="1600" dirty="0" smtClean="0">
                <a:latin typeface="Times New Roman" pitchFamily="18" charset="0"/>
                <a:cs typeface="Times New Roman" pitchFamily="18" charset="0"/>
              </a:rPr>
              <a:t>-обогащение, </a:t>
            </a:r>
          </a:p>
          <a:p>
            <a:pPr algn="ctr"/>
            <a:r>
              <a:rPr lang="ru-RU" sz="1600" dirty="0" smtClean="0">
                <a:latin typeface="Times New Roman" pitchFamily="18" charset="0"/>
                <a:cs typeface="Times New Roman" pitchFamily="18" charset="0"/>
              </a:rPr>
              <a:t>конструирование КДНК-библиотек</a:t>
            </a:r>
            <a:endParaRPr lang="en-US" sz="1600" dirty="0">
              <a:latin typeface="Times New Roman" pitchFamily="18" charset="0"/>
              <a:cs typeface="Times New Roman" pitchFamily="18" charset="0"/>
            </a:endParaRPr>
          </a:p>
        </p:txBody>
      </p:sp>
      <p:sp>
        <p:nvSpPr>
          <p:cNvPr id="90" name="Стрелка вниз 89"/>
          <p:cNvSpPr/>
          <p:nvPr/>
        </p:nvSpPr>
        <p:spPr>
          <a:xfrm>
            <a:off x="6767266" y="2065677"/>
            <a:ext cx="274097" cy="217021"/>
          </a:xfrm>
          <a:prstGeom prst="down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Рисунок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26" y="70411"/>
            <a:ext cx="1868081" cy="1708387"/>
          </a:xfrm>
          <a:prstGeom prst="rect">
            <a:avLst/>
          </a:prstGeom>
        </p:spPr>
      </p:pic>
      <p:sp>
        <p:nvSpPr>
          <p:cNvPr id="68" name="Прямоугольник 67"/>
          <p:cNvSpPr/>
          <p:nvPr/>
        </p:nvSpPr>
        <p:spPr>
          <a:xfrm>
            <a:off x="5528141" y="470522"/>
            <a:ext cx="3530390" cy="954107"/>
          </a:xfrm>
          <a:prstGeom prst="rect">
            <a:avLst/>
          </a:prstGeom>
        </p:spPr>
        <p:txBody>
          <a:bodyPr wrap="none">
            <a:spAutoFit/>
          </a:bodyPr>
          <a:lstStyle/>
          <a:p>
            <a:r>
              <a:rPr lang="en-US" sz="1400" dirty="0" smtClean="0">
                <a:latin typeface="Times New Roman" pitchFamily="18" charset="0"/>
                <a:cs typeface="Times New Roman" pitchFamily="18" charset="0"/>
              </a:rPr>
              <a:t>3* </a:t>
            </a:r>
            <a:r>
              <a:rPr lang="ru-RU" sz="1400" dirty="0" smtClean="0">
                <a:latin typeface="Times New Roman" pitchFamily="18" charset="0"/>
                <a:cs typeface="Times New Roman" pitchFamily="18" charset="0"/>
              </a:rPr>
              <a:t>OXYS</a:t>
            </a:r>
            <a:endParaRPr lang="ru-RU" sz="1400" dirty="0">
              <a:latin typeface="Times New Roman" pitchFamily="18" charset="0"/>
              <a:cs typeface="Times New Roman" pitchFamily="18" charset="0"/>
            </a:endParaRPr>
          </a:p>
          <a:p>
            <a:r>
              <a:rPr lang="ru-RU" sz="1400" dirty="0" smtClean="0">
                <a:latin typeface="Times New Roman" pitchFamily="18" charset="0"/>
                <a:cs typeface="Times New Roman" pitchFamily="18" charset="0"/>
              </a:rPr>
              <a:t>3* WAG/OXYS-1.2</a:t>
            </a:r>
            <a:endParaRPr lang="en-US"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 WAG/OXYS-1.</a:t>
            </a:r>
            <a:r>
              <a:rPr lang="en-US" sz="1400" dirty="0" smtClean="0">
                <a:latin typeface="Times New Roman" pitchFamily="18" charset="0"/>
                <a:cs typeface="Times New Roman" pitchFamily="18" charset="0"/>
              </a:rPr>
              <a:t>1 </a:t>
            </a:r>
            <a:r>
              <a:rPr lang="ru-RU" sz="1400" dirty="0" err="1" smtClean="0">
                <a:latin typeface="Times New Roman" pitchFamily="18" charset="0"/>
                <a:cs typeface="Times New Roman" pitchFamily="18" charset="0"/>
              </a:rPr>
              <a:t>пулированный</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образец</a:t>
            </a:r>
          </a:p>
          <a:p>
            <a:r>
              <a:rPr lang="ru-RU" sz="1400" dirty="0" smtClean="0">
                <a:latin typeface="Times New Roman" pitchFamily="18" charset="0"/>
                <a:cs typeface="Times New Roman" pitchFamily="18" charset="0"/>
              </a:rPr>
              <a:t>1* </a:t>
            </a:r>
            <a:r>
              <a:rPr lang="en-US" sz="1400" dirty="0" smtClean="0">
                <a:latin typeface="Times New Roman" pitchFamily="18" charset="0"/>
                <a:cs typeface="Times New Roman" pitchFamily="18" charset="0"/>
              </a:rPr>
              <a:t>WAG</a:t>
            </a:r>
            <a:r>
              <a:rPr lang="ru-RU" sz="1400" dirty="0" smtClean="0">
                <a:latin typeface="Times New Roman" pitchFamily="18" charset="0"/>
                <a:cs typeface="Times New Roman" pitchFamily="18" charset="0"/>
              </a:rPr>
              <a:t>, 3-4 </a:t>
            </a:r>
            <a:r>
              <a:rPr lang="ru-RU" sz="1400" dirty="0" err="1" smtClean="0">
                <a:latin typeface="Times New Roman" pitchFamily="18" charset="0"/>
                <a:cs typeface="Times New Roman" pitchFamily="18" charset="0"/>
              </a:rPr>
              <a:t>мес</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пулированный</a:t>
            </a:r>
            <a:r>
              <a:rPr lang="ru-RU" sz="1400" dirty="0" smtClean="0">
                <a:latin typeface="Times New Roman" pitchFamily="18" charset="0"/>
                <a:cs typeface="Times New Roman" pitchFamily="18" charset="0"/>
              </a:rPr>
              <a:t> образец</a:t>
            </a:r>
            <a:endParaRPr lang="en-US" sz="1400" dirty="0">
              <a:latin typeface="Times New Roman" pitchFamily="18" charset="0"/>
              <a:cs typeface="Times New Roman" pitchFamily="18" charset="0"/>
            </a:endParaRPr>
          </a:p>
        </p:txBody>
      </p:sp>
      <p:sp>
        <p:nvSpPr>
          <p:cNvPr id="19" name="TextBox 18"/>
          <p:cNvSpPr txBox="1"/>
          <p:nvPr/>
        </p:nvSpPr>
        <p:spPr>
          <a:xfrm>
            <a:off x="1093315" y="-13648"/>
            <a:ext cx="6899646" cy="461665"/>
          </a:xfrm>
          <a:prstGeom prst="rect">
            <a:avLst/>
          </a:prstGeom>
          <a:noFill/>
        </p:spPr>
        <p:txBody>
          <a:bodyPr wrap="none" rtlCol="0">
            <a:spAutoFit/>
          </a:bodyPr>
          <a:lstStyle/>
          <a:p>
            <a:r>
              <a:rPr lang="ru-RU" sz="2400" b="1" dirty="0" smtClean="0">
                <a:solidFill>
                  <a:srgbClr val="C00000"/>
                </a:solidFill>
                <a:latin typeface="Times New Roman" pitchFamily="18" charset="0"/>
                <a:cs typeface="Times New Roman" pitchFamily="18" charset="0"/>
              </a:rPr>
              <a:t>Схема эксперимента с использованием </a:t>
            </a:r>
            <a:r>
              <a:rPr lang="en-US" sz="2400" b="1" dirty="0" smtClean="0">
                <a:solidFill>
                  <a:srgbClr val="C00000"/>
                </a:solidFill>
                <a:latin typeface="Times New Roman" pitchFamily="18" charset="0"/>
                <a:cs typeface="Times New Roman" pitchFamily="18" charset="0"/>
              </a:rPr>
              <a:t>RNA-</a:t>
            </a:r>
            <a:r>
              <a:rPr lang="en-US" sz="2400" b="1" dirty="0" err="1" smtClean="0">
                <a:solidFill>
                  <a:srgbClr val="C00000"/>
                </a:solidFill>
                <a:latin typeface="Times New Roman" pitchFamily="18" charset="0"/>
                <a:cs typeface="Times New Roman" pitchFamily="18" charset="0"/>
              </a:rPr>
              <a:t>seq</a:t>
            </a:r>
            <a:endParaRPr lang="en-US" sz="2400" b="1" dirty="0">
              <a:solidFill>
                <a:srgbClr val="C00000"/>
              </a:solidFill>
              <a:latin typeface="Times New Roman" pitchFamily="18" charset="0"/>
              <a:cs typeface="Times New Roman" pitchFamily="18" charset="0"/>
            </a:endParaRPr>
          </a:p>
        </p:txBody>
      </p:sp>
      <p:sp>
        <p:nvSpPr>
          <p:cNvPr id="3" name="TextBox 2"/>
          <p:cNvSpPr txBox="1"/>
          <p:nvPr/>
        </p:nvSpPr>
        <p:spPr>
          <a:xfrm>
            <a:off x="4168484" y="612967"/>
            <a:ext cx="963725" cy="369332"/>
          </a:xfrm>
          <a:prstGeom prst="rect">
            <a:avLst/>
          </a:prstGeom>
          <a:noFill/>
        </p:spPr>
        <p:txBody>
          <a:bodyPr wrap="none" rtlCol="0">
            <a:spAutoFit/>
          </a:bodyPr>
          <a:lstStyle/>
          <a:p>
            <a:r>
              <a:rPr lang="ru-RU" b="1" dirty="0" smtClean="0">
                <a:solidFill>
                  <a:schemeClr val="tx2"/>
                </a:solidFill>
                <a:latin typeface="Times New Roman" pitchFamily="18" charset="0"/>
                <a:cs typeface="Times New Roman" pitchFamily="18" charset="0"/>
              </a:rPr>
              <a:t>20 дней</a:t>
            </a:r>
            <a:endParaRPr lang="en-US" b="1" dirty="0">
              <a:solidFill>
                <a:schemeClr val="tx2"/>
              </a:solidFill>
              <a:latin typeface="Times New Roman" pitchFamily="18" charset="0"/>
              <a:cs typeface="Times New Roman" pitchFamily="18" charset="0"/>
            </a:endParaRPr>
          </a:p>
        </p:txBody>
      </p:sp>
      <p:sp>
        <p:nvSpPr>
          <p:cNvPr id="8" name="Левая фигурная скобка 7"/>
          <p:cNvSpPr/>
          <p:nvPr/>
        </p:nvSpPr>
        <p:spPr>
          <a:xfrm>
            <a:off x="5291447" y="470522"/>
            <a:ext cx="274097" cy="654222"/>
          </a:xfrm>
          <a:prstGeom prst="leftBrace">
            <a:avLst/>
          </a:prstGeom>
          <a:ln w="222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236269" y="4679823"/>
            <a:ext cx="5177892" cy="338554"/>
          </a:xfrm>
          <a:prstGeom prst="rect">
            <a:avLst/>
          </a:prstGeom>
          <a:noFill/>
        </p:spPr>
        <p:txBody>
          <a:bodyPr wrap="none" rtlCol="0">
            <a:spAutoFit/>
          </a:bodyPr>
          <a:lstStyle/>
          <a:p>
            <a:r>
              <a:rPr lang="ru-RU" sz="1600" b="1" dirty="0" smtClean="0">
                <a:solidFill>
                  <a:schemeClr val="tx2"/>
                </a:solidFill>
                <a:latin typeface="Times New Roman" pitchFamily="18" charset="0"/>
                <a:cs typeface="Times New Roman" pitchFamily="18" charset="0"/>
              </a:rPr>
              <a:t>Выявление </a:t>
            </a:r>
            <a:r>
              <a:rPr lang="ru-RU" sz="1600" b="1" dirty="0" err="1" smtClean="0">
                <a:solidFill>
                  <a:schemeClr val="tx2"/>
                </a:solidFill>
                <a:latin typeface="Times New Roman" pitchFamily="18" charset="0"/>
                <a:cs typeface="Times New Roman" pitchFamily="18" charset="0"/>
              </a:rPr>
              <a:t>однонуклеотидных</a:t>
            </a:r>
            <a:r>
              <a:rPr lang="ru-RU" sz="1600" b="1" dirty="0" smtClean="0">
                <a:solidFill>
                  <a:schemeClr val="tx2"/>
                </a:solidFill>
                <a:latin typeface="Times New Roman" pitchFamily="18" charset="0"/>
                <a:cs typeface="Times New Roman" pitchFamily="18" charset="0"/>
              </a:rPr>
              <a:t> </a:t>
            </a:r>
            <a:r>
              <a:rPr lang="ru-RU" sz="1600" b="1" dirty="0">
                <a:solidFill>
                  <a:schemeClr val="tx2"/>
                </a:solidFill>
                <a:latin typeface="Times New Roman" pitchFamily="18" charset="0"/>
                <a:cs typeface="Times New Roman" pitchFamily="18" charset="0"/>
              </a:rPr>
              <a:t>полиморфизмов (SNP</a:t>
            </a:r>
            <a:r>
              <a:rPr lang="ru-RU" sz="1600" b="1" dirty="0" smtClean="0">
                <a:solidFill>
                  <a:schemeClr val="tx2"/>
                </a:solidFill>
                <a:latin typeface="Times New Roman" pitchFamily="18" charset="0"/>
                <a:cs typeface="Times New Roman" pitchFamily="18" charset="0"/>
              </a:rPr>
              <a:t>)</a:t>
            </a:r>
            <a:endParaRPr lang="en-US" sz="1600" dirty="0"/>
          </a:p>
        </p:txBody>
      </p:sp>
      <p:grpSp>
        <p:nvGrpSpPr>
          <p:cNvPr id="24" name="Группа 23"/>
          <p:cNvGrpSpPr/>
          <p:nvPr/>
        </p:nvGrpSpPr>
        <p:grpSpPr>
          <a:xfrm>
            <a:off x="154813" y="5194327"/>
            <a:ext cx="5660918" cy="1475033"/>
            <a:chOff x="220567" y="1997074"/>
            <a:chExt cx="3617040" cy="1148098"/>
          </a:xfrm>
        </p:grpSpPr>
        <p:grpSp>
          <p:nvGrpSpPr>
            <p:cNvPr id="80" name="Группа 79"/>
            <p:cNvGrpSpPr/>
            <p:nvPr/>
          </p:nvGrpSpPr>
          <p:grpSpPr>
            <a:xfrm>
              <a:off x="220567" y="1997074"/>
              <a:ext cx="3617040" cy="1148098"/>
              <a:chOff x="-514187" y="3024478"/>
              <a:chExt cx="3837699" cy="1148098"/>
            </a:xfrm>
          </p:grpSpPr>
          <p:sp>
            <p:nvSpPr>
              <p:cNvPr id="81" name="TextBox 80"/>
              <p:cNvSpPr txBox="1"/>
              <p:nvPr/>
            </p:nvSpPr>
            <p:spPr>
              <a:xfrm>
                <a:off x="413154" y="3160330"/>
                <a:ext cx="747448" cy="646810"/>
              </a:xfrm>
              <a:prstGeom prst="rect">
                <a:avLst/>
              </a:prstGeom>
              <a:noFill/>
            </p:spPr>
            <p:txBody>
              <a:bodyPr wrap="none" rtlCol="0">
                <a:spAutoFit/>
              </a:bodyPr>
              <a:lstStyle/>
              <a:p>
                <a:r>
                  <a:rPr lang="en-US" sz="2400" dirty="0" smtClean="0">
                    <a:solidFill>
                      <a:schemeClr val="tx2">
                        <a:lumMod val="50000"/>
                      </a:schemeClr>
                    </a:solidFill>
                    <a:latin typeface="Times New Roman" pitchFamily="18" charset="0"/>
                    <a:cs typeface="Times New Roman" pitchFamily="18" charset="0"/>
                  </a:rPr>
                  <a:t>Rn5</a:t>
                </a:r>
                <a:endParaRPr lang="ru-RU" sz="2400" dirty="0" smtClean="0">
                  <a:solidFill>
                    <a:schemeClr val="tx2">
                      <a:lumMod val="50000"/>
                    </a:schemeClr>
                  </a:solidFill>
                  <a:latin typeface="Times New Roman" pitchFamily="18" charset="0"/>
                  <a:cs typeface="Times New Roman" pitchFamily="18" charset="0"/>
                </a:endParaRPr>
              </a:p>
              <a:p>
                <a:r>
                  <a:rPr lang="en-US" sz="2400" dirty="0" err="1" smtClean="0">
                    <a:solidFill>
                      <a:schemeClr val="tx2">
                        <a:lumMod val="50000"/>
                      </a:schemeClr>
                    </a:solidFill>
                    <a:latin typeface="Times New Roman" pitchFamily="18" charset="0"/>
                    <a:cs typeface="Times New Roman" pitchFamily="18" charset="0"/>
                  </a:rPr>
                  <a:t>TopHat</a:t>
                </a:r>
                <a:endParaRPr lang="en-US" sz="2400" dirty="0">
                  <a:solidFill>
                    <a:schemeClr val="tx2">
                      <a:lumMod val="50000"/>
                    </a:schemeClr>
                  </a:solidFill>
                </a:endParaRPr>
              </a:p>
            </p:txBody>
          </p:sp>
          <p:sp>
            <p:nvSpPr>
              <p:cNvPr id="82" name="Овал 81"/>
              <p:cNvSpPr/>
              <p:nvPr/>
            </p:nvSpPr>
            <p:spPr>
              <a:xfrm>
                <a:off x="-514187" y="3024478"/>
                <a:ext cx="3837699" cy="11480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2418911" y="2287051"/>
              <a:ext cx="642402" cy="359339"/>
            </a:xfrm>
            <a:prstGeom prst="rect">
              <a:avLst/>
            </a:prstGeom>
            <a:noFill/>
          </p:spPr>
          <p:txBody>
            <a:bodyPr wrap="none" rtlCol="0">
              <a:spAutoFit/>
            </a:bodyPr>
            <a:lstStyle/>
            <a:p>
              <a:r>
                <a:rPr lang="en-US" sz="2400" dirty="0" err="1" smtClean="0">
                  <a:solidFill>
                    <a:schemeClr val="tx2">
                      <a:lumMod val="50000"/>
                    </a:schemeClr>
                  </a:solidFill>
                  <a:latin typeface="Times New Roman" pitchFamily="18" charset="0"/>
                  <a:cs typeface="Times New Roman" pitchFamily="18" charset="0"/>
                </a:rPr>
                <a:t>DeSeq</a:t>
              </a:r>
              <a:endParaRPr lang="en-US" sz="2400" dirty="0">
                <a:solidFill>
                  <a:schemeClr val="tx2">
                    <a:lumMod val="50000"/>
                  </a:schemeClr>
                </a:solidFill>
              </a:endParaRPr>
            </a:p>
          </p:txBody>
        </p:sp>
        <p:sp>
          <p:nvSpPr>
            <p:cNvPr id="15" name="Нашивка 14"/>
            <p:cNvSpPr/>
            <p:nvPr/>
          </p:nvSpPr>
          <p:spPr>
            <a:xfrm>
              <a:off x="2017569" y="2363550"/>
              <a:ext cx="216024" cy="185561"/>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Группа 22"/>
          <p:cNvGrpSpPr/>
          <p:nvPr/>
        </p:nvGrpSpPr>
        <p:grpSpPr>
          <a:xfrm>
            <a:off x="2394239" y="3375243"/>
            <a:ext cx="6764162" cy="2037123"/>
            <a:chOff x="2245112" y="4920270"/>
            <a:chExt cx="6502014" cy="1605073"/>
          </a:xfrm>
        </p:grpSpPr>
        <p:sp>
          <p:nvSpPr>
            <p:cNvPr id="63" name="TextBox 62"/>
            <p:cNvSpPr txBox="1"/>
            <p:nvPr/>
          </p:nvSpPr>
          <p:spPr>
            <a:xfrm>
              <a:off x="3274598" y="5154294"/>
              <a:ext cx="1072730" cy="830997"/>
            </a:xfrm>
            <a:prstGeom prst="rect">
              <a:avLst/>
            </a:prstGeom>
            <a:noFill/>
          </p:spPr>
          <p:txBody>
            <a:bodyPr wrap="none" rtlCol="0">
              <a:spAutoFit/>
            </a:bodyPr>
            <a:lstStyle/>
            <a:p>
              <a:r>
                <a:rPr lang="en-US" sz="2400" dirty="0" smtClean="0">
                  <a:solidFill>
                    <a:schemeClr val="tx2">
                      <a:lumMod val="75000"/>
                    </a:schemeClr>
                  </a:solidFill>
                  <a:latin typeface="Times New Roman" pitchFamily="18" charset="0"/>
                  <a:cs typeface="Times New Roman" pitchFamily="18" charset="0"/>
                </a:rPr>
                <a:t>Rn5</a:t>
              </a:r>
              <a:endParaRPr lang="ru-RU" sz="2400" dirty="0" smtClean="0">
                <a:solidFill>
                  <a:schemeClr val="tx2">
                    <a:lumMod val="75000"/>
                  </a:schemeClr>
                </a:solidFill>
                <a:latin typeface="Times New Roman" pitchFamily="18" charset="0"/>
                <a:cs typeface="Times New Roman" pitchFamily="18" charset="0"/>
              </a:endParaRPr>
            </a:p>
            <a:p>
              <a:r>
                <a:rPr lang="en-US" sz="2400" dirty="0" smtClean="0">
                  <a:solidFill>
                    <a:schemeClr val="tx2">
                      <a:lumMod val="75000"/>
                    </a:schemeClr>
                  </a:solidFill>
                  <a:latin typeface="Times New Roman" pitchFamily="18" charset="0"/>
                  <a:cs typeface="Times New Roman" pitchFamily="18" charset="0"/>
                </a:rPr>
                <a:t>Bowtie</a:t>
              </a:r>
              <a:endParaRPr lang="ru-RU" sz="2400" dirty="0">
                <a:solidFill>
                  <a:schemeClr val="tx2">
                    <a:lumMod val="75000"/>
                  </a:schemeClr>
                </a:solidFill>
                <a:latin typeface="Times New Roman" pitchFamily="18" charset="0"/>
                <a:cs typeface="Times New Roman" pitchFamily="18" charset="0"/>
              </a:endParaRPr>
            </a:p>
          </p:txBody>
        </p:sp>
        <p:sp>
          <p:nvSpPr>
            <p:cNvPr id="64" name="Овал 63"/>
            <p:cNvSpPr/>
            <p:nvPr/>
          </p:nvSpPr>
          <p:spPr>
            <a:xfrm>
              <a:off x="2245112" y="4920270"/>
              <a:ext cx="6502014" cy="16050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4843862" y="5154294"/>
              <a:ext cx="1329210" cy="830997"/>
            </a:xfrm>
            <a:prstGeom prst="rect">
              <a:avLst/>
            </a:prstGeom>
            <a:noFill/>
          </p:spPr>
          <p:txBody>
            <a:bodyPr wrap="none" rtlCol="0">
              <a:spAutoFit/>
            </a:bodyPr>
            <a:lstStyle/>
            <a:p>
              <a:r>
                <a:rPr lang="en-US" sz="2400" dirty="0" err="1" smtClean="0">
                  <a:solidFill>
                    <a:schemeClr val="tx2">
                      <a:lumMod val="75000"/>
                    </a:schemeClr>
                  </a:solidFill>
                  <a:latin typeface="Times New Roman" pitchFamily="18" charset="0"/>
                  <a:cs typeface="Times New Roman" pitchFamily="18" charset="0"/>
                </a:rPr>
                <a:t>Samtools</a:t>
              </a:r>
              <a:endParaRPr lang="ru-RU" sz="2400" dirty="0" smtClean="0">
                <a:solidFill>
                  <a:schemeClr val="tx2">
                    <a:lumMod val="75000"/>
                  </a:schemeClr>
                </a:solidFill>
                <a:latin typeface="Times New Roman" pitchFamily="18" charset="0"/>
                <a:cs typeface="Times New Roman" pitchFamily="18" charset="0"/>
              </a:endParaRPr>
            </a:p>
            <a:p>
              <a:r>
                <a:rPr lang="en-US" sz="2400" dirty="0" err="1" smtClean="0">
                  <a:solidFill>
                    <a:schemeClr val="tx2">
                      <a:lumMod val="75000"/>
                    </a:schemeClr>
                  </a:solidFill>
                  <a:latin typeface="Times New Roman" pitchFamily="18" charset="0"/>
                  <a:cs typeface="Times New Roman" pitchFamily="18" charset="0"/>
                </a:rPr>
                <a:t>Bcftools</a:t>
              </a:r>
              <a:endParaRPr lang="en-US" sz="2400" dirty="0"/>
            </a:p>
          </p:txBody>
        </p:sp>
        <p:sp>
          <p:nvSpPr>
            <p:cNvPr id="17" name="TextBox 16"/>
            <p:cNvSpPr txBox="1"/>
            <p:nvPr/>
          </p:nvSpPr>
          <p:spPr>
            <a:xfrm>
              <a:off x="6544081" y="5154294"/>
              <a:ext cx="1791003" cy="1015663"/>
            </a:xfrm>
            <a:prstGeom prst="rect">
              <a:avLst/>
            </a:prstGeom>
            <a:noFill/>
          </p:spPr>
          <p:txBody>
            <a:bodyPr wrap="none" rtlCol="0">
              <a:spAutoFit/>
            </a:bodyPr>
            <a:lstStyle/>
            <a:p>
              <a:r>
                <a:rPr lang="en-US" sz="2000" dirty="0">
                  <a:solidFill>
                    <a:schemeClr val="tx2">
                      <a:lumMod val="75000"/>
                    </a:schemeClr>
                  </a:solidFill>
                  <a:latin typeface="Times New Roman" pitchFamily="18" charset="0"/>
                  <a:cs typeface="Times New Roman" pitchFamily="18" charset="0"/>
                </a:rPr>
                <a:t>My SQL</a:t>
              </a:r>
              <a:r>
                <a:rPr lang="ru-RU" sz="2000" dirty="0">
                  <a:solidFill>
                    <a:schemeClr val="tx2">
                      <a:lumMod val="75000"/>
                    </a:schemeClr>
                  </a:solidFill>
                  <a:latin typeface="Times New Roman" pitchFamily="18" charset="0"/>
                  <a:cs typeface="Times New Roman" pitchFamily="18" charset="0"/>
                </a:rPr>
                <a:t>  </a:t>
              </a:r>
              <a:endParaRPr lang="ru-RU" sz="2000" dirty="0" smtClean="0">
                <a:solidFill>
                  <a:schemeClr val="tx2">
                    <a:lumMod val="75000"/>
                  </a:schemeClr>
                </a:solidFill>
                <a:latin typeface="Times New Roman" pitchFamily="18" charset="0"/>
                <a:cs typeface="Times New Roman" pitchFamily="18" charset="0"/>
              </a:endParaRPr>
            </a:p>
            <a:p>
              <a:r>
                <a:rPr lang="en-US" sz="2000" dirty="0" smtClean="0">
                  <a:solidFill>
                    <a:schemeClr val="tx2">
                      <a:lumMod val="75000"/>
                    </a:schemeClr>
                  </a:solidFill>
                  <a:latin typeface="Times New Roman" pitchFamily="18" charset="0"/>
                  <a:cs typeface="Times New Roman" pitchFamily="18" charset="0"/>
                </a:rPr>
                <a:t>VEP (</a:t>
              </a:r>
              <a:r>
                <a:rPr lang="en-US" sz="2000" dirty="0" err="1" smtClean="0">
                  <a:solidFill>
                    <a:schemeClr val="tx2">
                      <a:lumMod val="75000"/>
                    </a:schemeClr>
                  </a:solidFill>
                  <a:latin typeface="Times New Roman" pitchFamily="18" charset="0"/>
                  <a:cs typeface="Times New Roman" pitchFamily="18" charset="0"/>
                </a:rPr>
                <a:t>Ensembl</a:t>
              </a:r>
              <a:r>
                <a:rPr lang="en-US" sz="2000" dirty="0" smtClean="0">
                  <a:solidFill>
                    <a:schemeClr val="tx2">
                      <a:lumMod val="75000"/>
                    </a:schemeClr>
                  </a:solidFill>
                  <a:latin typeface="Times New Roman" pitchFamily="18" charset="0"/>
                  <a:cs typeface="Times New Roman" pitchFamily="18" charset="0"/>
                </a:rPr>
                <a:t>)</a:t>
              </a:r>
              <a:endParaRPr lang="ru-RU" sz="2000" dirty="0" smtClean="0">
                <a:solidFill>
                  <a:schemeClr val="tx2">
                    <a:lumMod val="75000"/>
                  </a:schemeClr>
                </a:solidFill>
                <a:latin typeface="Times New Roman" pitchFamily="18" charset="0"/>
                <a:cs typeface="Times New Roman" pitchFamily="18" charset="0"/>
              </a:endParaRPr>
            </a:p>
            <a:p>
              <a:r>
                <a:rPr lang="en-US" sz="2000" dirty="0">
                  <a:solidFill>
                    <a:schemeClr val="tx2">
                      <a:lumMod val="75000"/>
                    </a:schemeClr>
                  </a:solidFill>
                  <a:latin typeface="Times New Roman" pitchFamily="18" charset="0"/>
                  <a:cs typeface="Times New Roman" pitchFamily="18" charset="0"/>
                </a:rPr>
                <a:t>R</a:t>
              </a:r>
              <a:endParaRPr lang="en-US" sz="2000" dirty="0"/>
            </a:p>
          </p:txBody>
        </p:sp>
        <p:sp>
          <p:nvSpPr>
            <p:cNvPr id="33" name="Нашивка 32"/>
            <p:cNvSpPr/>
            <p:nvPr/>
          </p:nvSpPr>
          <p:spPr>
            <a:xfrm>
              <a:off x="4491059" y="5382372"/>
              <a:ext cx="216024" cy="185561"/>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Нашивка 33"/>
            <p:cNvSpPr/>
            <p:nvPr/>
          </p:nvSpPr>
          <p:spPr>
            <a:xfrm>
              <a:off x="6228184" y="5340359"/>
              <a:ext cx="216024" cy="185561"/>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5" name="TextBox 34"/>
          <p:cNvSpPr txBox="1"/>
          <p:nvPr/>
        </p:nvSpPr>
        <p:spPr>
          <a:xfrm>
            <a:off x="1064233" y="6195058"/>
            <a:ext cx="3842077" cy="338554"/>
          </a:xfrm>
          <a:prstGeom prst="rect">
            <a:avLst/>
          </a:prstGeom>
          <a:noFill/>
        </p:spPr>
        <p:txBody>
          <a:bodyPr wrap="none" rtlCol="0">
            <a:spAutoFit/>
          </a:bodyPr>
          <a:lstStyle/>
          <a:p>
            <a:r>
              <a:rPr lang="ru-RU" sz="1600" b="1" dirty="0" smtClean="0">
                <a:solidFill>
                  <a:schemeClr val="tx2"/>
                </a:solidFill>
                <a:latin typeface="Times New Roman" pitchFamily="18" charset="0"/>
                <a:cs typeface="Times New Roman" pitchFamily="18" charset="0"/>
              </a:rPr>
              <a:t>Анализ дифференциальной экспрессии</a:t>
            </a:r>
            <a:endParaRPr lang="en-US" sz="1600" dirty="0"/>
          </a:p>
        </p:txBody>
      </p:sp>
      <p:sp>
        <p:nvSpPr>
          <p:cNvPr id="20" name="Выгнутая влево стрелка 19"/>
          <p:cNvSpPr/>
          <p:nvPr/>
        </p:nvSpPr>
        <p:spPr>
          <a:xfrm rot="18630600">
            <a:off x="1586383" y="2207393"/>
            <a:ext cx="678849" cy="3048950"/>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Выгнутая вниз стрелка 21"/>
          <p:cNvSpPr/>
          <p:nvPr/>
        </p:nvSpPr>
        <p:spPr>
          <a:xfrm rot="5400000">
            <a:off x="-1048172" y="3680682"/>
            <a:ext cx="3306666" cy="90069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Стрелка влево 24"/>
          <p:cNvSpPr/>
          <p:nvPr/>
        </p:nvSpPr>
        <p:spPr>
          <a:xfrm>
            <a:off x="4294865" y="2330316"/>
            <a:ext cx="496545" cy="23300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985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4195" y="1259980"/>
            <a:ext cx="4454617" cy="584775"/>
          </a:xfrm>
          <a:prstGeom prst="rect">
            <a:avLst/>
          </a:prstGeom>
          <a:noFill/>
        </p:spPr>
        <p:txBody>
          <a:bodyPr wrap="none" rtlCol="0">
            <a:spAutoFit/>
          </a:bodyPr>
          <a:lstStyle/>
          <a:p>
            <a:r>
              <a:rPr lang="ru-RU" sz="1600" b="1" dirty="0" smtClean="0">
                <a:solidFill>
                  <a:srgbClr val="FF0000"/>
                </a:solidFill>
                <a:latin typeface="Times New Roman" pitchFamily="18" charset="0"/>
                <a:cs typeface="Times New Roman" pitchFamily="18" charset="0"/>
              </a:rPr>
              <a:t>Красный </a:t>
            </a:r>
            <a:r>
              <a:rPr lang="en-US" sz="1600" b="1" dirty="0" smtClean="0">
                <a:solidFill>
                  <a:srgbClr val="FF0000"/>
                </a:solidFill>
                <a:latin typeface="Times New Roman" pitchFamily="18" charset="0"/>
                <a:cs typeface="Times New Roman" pitchFamily="18" charset="0"/>
              </a:rPr>
              <a:t>– SNP, </a:t>
            </a:r>
            <a:r>
              <a:rPr lang="ru-RU" sz="1600" b="1" dirty="0" smtClean="0">
                <a:solidFill>
                  <a:srgbClr val="FF0000"/>
                </a:solidFill>
                <a:latin typeface="Times New Roman" pitchFamily="18" charset="0"/>
                <a:cs typeface="Times New Roman" pitchFamily="18" charset="0"/>
              </a:rPr>
              <a:t>специфичные для крыс </a:t>
            </a:r>
            <a:r>
              <a:rPr lang="en-US" sz="1600" b="1" dirty="0" smtClean="0">
                <a:solidFill>
                  <a:srgbClr val="FF0000"/>
                </a:solidFill>
                <a:latin typeface="Times New Roman" pitchFamily="18" charset="0"/>
                <a:cs typeface="Times New Roman" pitchFamily="18" charset="0"/>
              </a:rPr>
              <a:t>WAG</a:t>
            </a:r>
            <a:endParaRPr lang="ru-RU" sz="1600" b="1" dirty="0" smtClean="0">
              <a:solidFill>
                <a:srgbClr val="FF0000"/>
              </a:solidFill>
              <a:latin typeface="Times New Roman" pitchFamily="18" charset="0"/>
              <a:cs typeface="Times New Roman" pitchFamily="18" charset="0"/>
            </a:endParaRPr>
          </a:p>
          <a:p>
            <a:r>
              <a:rPr lang="ru-RU" sz="1600" b="1" dirty="0" smtClean="0">
                <a:solidFill>
                  <a:srgbClr val="0070C0"/>
                </a:solidFill>
                <a:latin typeface="Times New Roman" pitchFamily="18" charset="0"/>
                <a:cs typeface="Times New Roman" pitchFamily="18" charset="0"/>
              </a:rPr>
              <a:t>Синий </a:t>
            </a:r>
            <a:r>
              <a:rPr lang="en-US" sz="1600" b="1" dirty="0" smtClean="0">
                <a:solidFill>
                  <a:srgbClr val="0070C0"/>
                </a:solidFill>
                <a:latin typeface="Times New Roman" pitchFamily="18" charset="0"/>
                <a:cs typeface="Times New Roman" pitchFamily="18" charset="0"/>
              </a:rPr>
              <a:t>-</a:t>
            </a:r>
            <a:r>
              <a:rPr lang="ru-RU" sz="1600" b="1" dirty="0" smtClean="0">
                <a:solidFill>
                  <a:srgbClr val="0070C0"/>
                </a:solidFill>
                <a:latin typeface="Times New Roman" pitchFamily="18" charset="0"/>
                <a:cs typeface="Times New Roman" pitchFamily="18" charset="0"/>
              </a:rPr>
              <a:t> </a:t>
            </a:r>
            <a:r>
              <a:rPr lang="en-US" sz="1600" b="1" dirty="0" smtClean="0">
                <a:solidFill>
                  <a:srgbClr val="0070C0"/>
                </a:solidFill>
                <a:latin typeface="Times New Roman" pitchFamily="18" charset="0"/>
                <a:cs typeface="Times New Roman" pitchFamily="18" charset="0"/>
              </a:rPr>
              <a:t>SNP, </a:t>
            </a:r>
            <a:r>
              <a:rPr lang="ru-RU" sz="1600" b="1" dirty="0">
                <a:solidFill>
                  <a:srgbClr val="0070C0"/>
                </a:solidFill>
                <a:latin typeface="Times New Roman" pitchFamily="18" charset="0"/>
                <a:cs typeface="Times New Roman" pitchFamily="18" charset="0"/>
              </a:rPr>
              <a:t>специфичные для крыс </a:t>
            </a:r>
            <a:r>
              <a:rPr lang="en-US" sz="1600" b="1" dirty="0" smtClean="0">
                <a:solidFill>
                  <a:srgbClr val="0070C0"/>
                </a:solidFill>
                <a:latin typeface="Times New Roman" pitchFamily="18" charset="0"/>
                <a:cs typeface="Times New Roman" pitchFamily="18" charset="0"/>
              </a:rPr>
              <a:t>OXYS</a:t>
            </a:r>
            <a:endParaRPr lang="ru-RU" sz="1600" b="1" dirty="0">
              <a:solidFill>
                <a:srgbClr val="0070C0"/>
              </a:solidFill>
              <a:latin typeface="Times New Roman" pitchFamily="18" charset="0"/>
              <a:cs typeface="Times New Roman" pitchFamily="18" charset="0"/>
            </a:endParaRPr>
          </a:p>
        </p:txBody>
      </p:sp>
      <p:sp>
        <p:nvSpPr>
          <p:cNvPr id="9" name="Прямоугольник 8"/>
          <p:cNvSpPr/>
          <p:nvPr/>
        </p:nvSpPr>
        <p:spPr>
          <a:xfrm>
            <a:off x="121938" y="428983"/>
            <a:ext cx="8926326" cy="830997"/>
          </a:xfrm>
          <a:prstGeom prst="rect">
            <a:avLst/>
          </a:prstGeom>
          <a:solidFill>
            <a:srgbClr val="D88E8E">
              <a:alpha val="33000"/>
            </a:srgbClr>
          </a:solidFill>
        </p:spPr>
        <p:txBody>
          <a:bodyPr wrap="square">
            <a:spAutoFit/>
          </a:bodyPr>
          <a:lstStyle/>
          <a:p>
            <a:r>
              <a:rPr lang="ru-RU" sz="1600" dirty="0" smtClean="0">
                <a:latin typeface="Times New Roman" pitchFamily="18" charset="0"/>
                <a:cs typeface="Times New Roman" pitchFamily="18" charset="0"/>
              </a:rPr>
              <a:t>В геном </a:t>
            </a:r>
            <a:r>
              <a:rPr lang="ru-RU" sz="1600" dirty="0" err="1" smtClean="0">
                <a:latin typeface="Times New Roman" pitchFamily="18" charset="0"/>
                <a:cs typeface="Times New Roman" pitchFamily="18" charset="0"/>
              </a:rPr>
              <a:t>конгенных</a:t>
            </a:r>
            <a:r>
              <a:rPr lang="ru-RU" sz="1600" dirty="0" smtClean="0">
                <a:latin typeface="Times New Roman" pitchFamily="18" charset="0"/>
                <a:cs typeface="Times New Roman" pitchFamily="18" charset="0"/>
              </a:rPr>
              <a:t> крыс перенесены локусы первой хромосомы крыс </a:t>
            </a:r>
            <a:r>
              <a:rPr lang="en-US" sz="1600" dirty="0" smtClean="0">
                <a:latin typeface="Times New Roman" pitchFamily="18" charset="0"/>
                <a:cs typeface="Times New Roman" pitchFamily="18" charset="0"/>
              </a:rPr>
              <a:t>OXYS</a:t>
            </a:r>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Их положение </a:t>
            </a:r>
            <a:r>
              <a:rPr lang="ru-RU" sz="1600" dirty="0" err="1" smtClean="0">
                <a:latin typeface="Times New Roman" pitchFamily="18" charset="0"/>
                <a:cs typeface="Times New Roman" pitchFamily="18" charset="0"/>
              </a:rPr>
              <a:t>картировано</a:t>
            </a:r>
            <a:r>
              <a:rPr lang="ru-RU" sz="1600" dirty="0" smtClean="0">
                <a:latin typeface="Times New Roman" pitchFamily="18" charset="0"/>
                <a:cs typeface="Times New Roman" pitchFamily="18" charset="0"/>
              </a:rPr>
              <a:t> по результатам сравнительного анализа </a:t>
            </a:r>
            <a:r>
              <a:rPr lang="ru-RU" sz="1600" dirty="0" err="1" smtClean="0">
                <a:latin typeface="Times New Roman" pitchFamily="18" charset="0"/>
                <a:cs typeface="Times New Roman" pitchFamily="18" charset="0"/>
              </a:rPr>
              <a:t>однонуклеотидных</a:t>
            </a:r>
            <a:r>
              <a:rPr lang="en-US"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полиморфизмов, специфически </a:t>
            </a:r>
            <a:r>
              <a:rPr lang="ru-RU" sz="1600" dirty="0" err="1" smtClean="0">
                <a:latin typeface="Times New Roman" pitchFamily="18" charset="0"/>
                <a:cs typeface="Times New Roman" pitchFamily="18" charset="0"/>
              </a:rPr>
              <a:t>преставленных</a:t>
            </a:r>
            <a:r>
              <a:rPr lang="ru-RU" sz="1600" dirty="0" smtClean="0">
                <a:latin typeface="Times New Roman" pitchFamily="18" charset="0"/>
                <a:cs typeface="Times New Roman" pitchFamily="18" charset="0"/>
              </a:rPr>
              <a:t> в </a:t>
            </a:r>
            <a:r>
              <a:rPr lang="ru-RU" sz="1600" dirty="0" err="1" smtClean="0">
                <a:latin typeface="Times New Roman" pitchFamily="18" charset="0"/>
                <a:cs typeface="Times New Roman" pitchFamily="18" charset="0"/>
              </a:rPr>
              <a:t>кДНК</a:t>
            </a:r>
            <a:r>
              <a:rPr lang="ru-RU" sz="1600" dirty="0" smtClean="0">
                <a:latin typeface="Times New Roman" pitchFamily="18" charset="0"/>
                <a:cs typeface="Times New Roman" pitchFamily="18" charset="0"/>
              </a:rPr>
              <a:t> крыс родительских линий.</a:t>
            </a:r>
          </a:p>
        </p:txBody>
      </p:sp>
      <p:pic>
        <p:nvPicPr>
          <p:cNvPr id="18" name="Рисунок 17"/>
          <p:cNvPicPr>
            <a:picLocks noChangeAspect="1"/>
          </p:cNvPicPr>
          <p:nvPr/>
        </p:nvPicPr>
        <p:blipFill rotWithShape="1">
          <a:blip r:embed="rId2">
            <a:extLst>
              <a:ext uri="{28A0092B-C50C-407E-A947-70E740481C1C}">
                <a14:useLocalDpi xmlns:a14="http://schemas.microsoft.com/office/drawing/2010/main" val="0"/>
              </a:ext>
            </a:extLst>
          </a:blip>
          <a:srcRect l="5494" t="2268" r="8014" b="6340"/>
          <a:stretch/>
        </p:blipFill>
        <p:spPr>
          <a:xfrm>
            <a:off x="107504" y="1913424"/>
            <a:ext cx="6228000" cy="4104000"/>
          </a:xfrm>
          <a:prstGeom prst="rect">
            <a:avLst/>
          </a:prstGeom>
        </p:spPr>
      </p:pic>
      <p:sp>
        <p:nvSpPr>
          <p:cNvPr id="2" name="TextBox 1"/>
          <p:cNvSpPr txBox="1"/>
          <p:nvPr/>
        </p:nvSpPr>
        <p:spPr>
          <a:xfrm>
            <a:off x="323528" y="6093296"/>
            <a:ext cx="2281394" cy="584775"/>
          </a:xfrm>
          <a:prstGeom prst="rect">
            <a:avLst/>
          </a:prstGeom>
          <a:noFill/>
        </p:spPr>
        <p:txBody>
          <a:bodyPr wrap="none" rtlCol="0">
            <a:spAutoFit/>
          </a:bodyPr>
          <a:lstStyle/>
          <a:p>
            <a:r>
              <a:rPr lang="ru-RU" sz="1600" b="1" dirty="0" smtClean="0">
                <a:solidFill>
                  <a:schemeClr val="tx2"/>
                </a:solidFill>
                <a:latin typeface="Times New Roman" pitchFamily="18" charset="0"/>
                <a:cs typeface="Times New Roman" pitchFamily="18" charset="0"/>
              </a:rPr>
              <a:t>8.9×107–9.7×107 </a:t>
            </a:r>
            <a:r>
              <a:rPr lang="ru-RU" sz="1600" b="1" dirty="0" err="1">
                <a:solidFill>
                  <a:schemeClr val="tx2"/>
                </a:solidFill>
                <a:latin typeface="Times New Roman" pitchFamily="18" charset="0"/>
                <a:cs typeface="Times New Roman" pitchFamily="18" charset="0"/>
              </a:rPr>
              <a:t>п.о</a:t>
            </a:r>
            <a:r>
              <a:rPr lang="ru-RU" sz="1600" b="1" dirty="0">
                <a:solidFill>
                  <a:schemeClr val="tx2"/>
                </a:solidFill>
                <a:latin typeface="Times New Roman" pitchFamily="18" charset="0"/>
                <a:cs typeface="Times New Roman" pitchFamily="18" charset="0"/>
              </a:rPr>
              <a:t>./ </a:t>
            </a:r>
            <a:endParaRPr lang="ru-RU" sz="1600" b="1" dirty="0" smtClean="0">
              <a:solidFill>
                <a:schemeClr val="tx2"/>
              </a:solidFill>
              <a:latin typeface="Times New Roman" pitchFamily="18" charset="0"/>
              <a:cs typeface="Times New Roman" pitchFamily="18" charset="0"/>
            </a:endParaRPr>
          </a:p>
          <a:p>
            <a:r>
              <a:rPr lang="ru-RU" sz="1600" b="1" dirty="0" smtClean="0">
                <a:solidFill>
                  <a:schemeClr val="tx2"/>
                </a:solidFill>
                <a:latin typeface="Times New Roman" pitchFamily="18" charset="0"/>
                <a:cs typeface="Times New Roman" pitchFamily="18" charset="0"/>
              </a:rPr>
              <a:t>1.04×108–1.05×108 </a:t>
            </a:r>
            <a:r>
              <a:rPr lang="ru-RU" sz="1600" b="1" dirty="0" err="1">
                <a:solidFill>
                  <a:schemeClr val="tx2"/>
                </a:solidFill>
                <a:latin typeface="Times New Roman" pitchFamily="18" charset="0"/>
                <a:cs typeface="Times New Roman" pitchFamily="18" charset="0"/>
              </a:rPr>
              <a:t>п.о</a:t>
            </a:r>
            <a:r>
              <a:rPr lang="ru-RU" sz="1600" b="1" dirty="0">
                <a:solidFill>
                  <a:schemeClr val="tx2"/>
                </a:solidFill>
                <a:latin typeface="Times New Roman" pitchFamily="18" charset="0"/>
                <a:cs typeface="Times New Roman" pitchFamily="18" charset="0"/>
              </a:rPr>
              <a:t>. </a:t>
            </a:r>
            <a:endParaRPr lang="ru-RU" sz="1600" b="1" dirty="0" smtClean="0">
              <a:solidFill>
                <a:schemeClr val="tx2"/>
              </a:solidFill>
              <a:latin typeface="Times New Roman" pitchFamily="18" charset="0"/>
              <a:cs typeface="Times New Roman" pitchFamily="18" charset="0"/>
            </a:endParaRPr>
          </a:p>
        </p:txBody>
      </p:sp>
      <p:sp>
        <p:nvSpPr>
          <p:cNvPr id="8" name="TextBox 7"/>
          <p:cNvSpPr txBox="1"/>
          <p:nvPr/>
        </p:nvSpPr>
        <p:spPr>
          <a:xfrm>
            <a:off x="4444804" y="6093296"/>
            <a:ext cx="2281394" cy="584775"/>
          </a:xfrm>
          <a:prstGeom prst="rect">
            <a:avLst/>
          </a:prstGeom>
          <a:noFill/>
        </p:spPr>
        <p:txBody>
          <a:bodyPr wrap="none" rtlCol="0">
            <a:spAutoFit/>
          </a:bodyPr>
          <a:lstStyle/>
          <a:p>
            <a:r>
              <a:rPr lang="ru-RU" sz="1600" b="1" dirty="0" smtClean="0">
                <a:solidFill>
                  <a:schemeClr val="tx2"/>
                </a:solidFill>
                <a:latin typeface="Times New Roman" pitchFamily="18" charset="0"/>
                <a:cs typeface="Times New Roman" pitchFamily="18" charset="0"/>
              </a:rPr>
              <a:t>1.78×108–2.1×108 </a:t>
            </a:r>
            <a:r>
              <a:rPr lang="ru-RU" sz="1600" b="1" dirty="0" err="1">
                <a:solidFill>
                  <a:schemeClr val="tx2"/>
                </a:solidFill>
                <a:latin typeface="Times New Roman" pitchFamily="18" charset="0"/>
                <a:cs typeface="Times New Roman" pitchFamily="18" charset="0"/>
              </a:rPr>
              <a:t>п.о</a:t>
            </a:r>
            <a:r>
              <a:rPr lang="ru-RU" sz="1600" b="1" dirty="0" smtClean="0">
                <a:solidFill>
                  <a:schemeClr val="tx2"/>
                </a:solidFill>
                <a:latin typeface="Times New Roman" pitchFamily="18" charset="0"/>
                <a:cs typeface="Times New Roman" pitchFamily="18" charset="0"/>
              </a:rPr>
              <a:t>./</a:t>
            </a:r>
          </a:p>
          <a:p>
            <a:r>
              <a:rPr lang="ru-RU" sz="1600" b="1" dirty="0" smtClean="0">
                <a:solidFill>
                  <a:schemeClr val="tx2"/>
                </a:solidFill>
                <a:latin typeface="Times New Roman" pitchFamily="18" charset="0"/>
                <a:cs typeface="Times New Roman" pitchFamily="18" charset="0"/>
              </a:rPr>
              <a:t>2.34×108–2.75×108 </a:t>
            </a:r>
            <a:r>
              <a:rPr lang="ru-RU" sz="1600" b="1" dirty="0" err="1">
                <a:solidFill>
                  <a:schemeClr val="tx2"/>
                </a:solidFill>
                <a:latin typeface="Times New Roman" pitchFamily="18" charset="0"/>
                <a:cs typeface="Times New Roman" pitchFamily="18" charset="0"/>
              </a:rPr>
              <a:t>п.о</a:t>
            </a:r>
            <a:r>
              <a:rPr lang="ru-RU" sz="1600" b="1" dirty="0">
                <a:solidFill>
                  <a:schemeClr val="tx2"/>
                </a:solidFill>
                <a:latin typeface="Times New Roman" pitchFamily="18" charset="0"/>
                <a:cs typeface="Times New Roman" pitchFamily="18" charset="0"/>
              </a:rPr>
              <a:t>. </a:t>
            </a:r>
          </a:p>
        </p:txBody>
      </p:sp>
      <p:sp>
        <p:nvSpPr>
          <p:cNvPr id="4" name="Прямоугольник 3"/>
          <p:cNvSpPr/>
          <p:nvPr/>
        </p:nvSpPr>
        <p:spPr>
          <a:xfrm>
            <a:off x="161665" y="59651"/>
            <a:ext cx="2898999" cy="369332"/>
          </a:xfrm>
          <a:prstGeom prst="rect">
            <a:avLst/>
          </a:prstGeom>
        </p:spPr>
        <p:txBody>
          <a:bodyPr wrap="none">
            <a:spAutoFit/>
          </a:bodyPr>
          <a:lstStyle/>
          <a:p>
            <a:pPr algn="just"/>
            <a:r>
              <a:rPr lang="ru-RU" b="1" dirty="0" smtClean="0">
                <a:latin typeface="Times New Roman" pitchFamily="18" charset="0"/>
                <a:cs typeface="Times New Roman" pitchFamily="18" charset="0"/>
              </a:rPr>
              <a:t>Анализ данных </a:t>
            </a:r>
            <a:r>
              <a:rPr lang="en-US" b="1" dirty="0" smtClean="0">
                <a:latin typeface="Times New Roman" pitchFamily="18" charset="0"/>
                <a:cs typeface="Times New Roman" pitchFamily="18" charset="0"/>
              </a:rPr>
              <a:t>RNA-</a:t>
            </a:r>
            <a:r>
              <a:rPr lang="en-US" b="1" dirty="0" err="1" smtClean="0">
                <a:latin typeface="Times New Roman" pitchFamily="18" charset="0"/>
                <a:cs typeface="Times New Roman" pitchFamily="18" charset="0"/>
              </a:rPr>
              <a:t>seq</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
        <p:nvSpPr>
          <p:cNvPr id="12" name="TextBox 11"/>
          <p:cNvSpPr txBox="1"/>
          <p:nvPr/>
        </p:nvSpPr>
        <p:spPr>
          <a:xfrm>
            <a:off x="374210" y="1813017"/>
            <a:ext cx="314510" cy="307777"/>
          </a:xfrm>
          <a:prstGeom prst="rect">
            <a:avLst/>
          </a:prstGeom>
          <a:solidFill>
            <a:schemeClr val="bg1"/>
          </a:solidFill>
        </p:spPr>
        <p:txBody>
          <a:bodyPr wrap="none" rtlCol="0">
            <a:spAutoFit/>
          </a:bodyPr>
          <a:lstStyle/>
          <a:p>
            <a:r>
              <a:rPr lang="ru-RU" sz="1400" b="1" dirty="0" smtClean="0">
                <a:latin typeface="Times New Roman" pitchFamily="18" charset="0"/>
                <a:cs typeface="Times New Roman" pitchFamily="18" charset="0"/>
              </a:rPr>
              <a:t>А</a:t>
            </a:r>
            <a:endParaRPr lang="en-US" sz="1400" b="1" dirty="0">
              <a:latin typeface="Times New Roman" pitchFamily="18" charset="0"/>
              <a:cs typeface="Times New Roman" pitchFamily="18" charset="0"/>
            </a:endParaRPr>
          </a:p>
        </p:txBody>
      </p:sp>
      <p:sp>
        <p:nvSpPr>
          <p:cNvPr id="15" name="TextBox 14"/>
          <p:cNvSpPr txBox="1"/>
          <p:nvPr/>
        </p:nvSpPr>
        <p:spPr>
          <a:xfrm>
            <a:off x="2347345" y="1813017"/>
            <a:ext cx="303288" cy="307777"/>
          </a:xfrm>
          <a:prstGeom prst="rect">
            <a:avLst/>
          </a:prstGeom>
          <a:solidFill>
            <a:schemeClr val="bg1"/>
          </a:solidFill>
        </p:spPr>
        <p:txBody>
          <a:bodyPr wrap="none" rtlCol="0">
            <a:spAutoFit/>
          </a:bodyPr>
          <a:lstStyle/>
          <a:p>
            <a:r>
              <a:rPr lang="ru-RU" sz="1400" b="1" dirty="0">
                <a:latin typeface="Times New Roman" pitchFamily="18" charset="0"/>
                <a:cs typeface="Times New Roman" pitchFamily="18" charset="0"/>
              </a:rPr>
              <a:t>Б</a:t>
            </a:r>
            <a:endParaRPr lang="en-US" sz="1400" b="1" dirty="0">
              <a:latin typeface="Times New Roman" pitchFamily="18" charset="0"/>
              <a:cs typeface="Times New Roman" pitchFamily="18" charset="0"/>
            </a:endParaRPr>
          </a:p>
        </p:txBody>
      </p:sp>
      <p:sp>
        <p:nvSpPr>
          <p:cNvPr id="17" name="TextBox 16"/>
          <p:cNvSpPr txBox="1"/>
          <p:nvPr/>
        </p:nvSpPr>
        <p:spPr>
          <a:xfrm>
            <a:off x="4677393" y="1813016"/>
            <a:ext cx="304892" cy="307777"/>
          </a:xfrm>
          <a:prstGeom prst="rect">
            <a:avLst/>
          </a:prstGeom>
          <a:solidFill>
            <a:schemeClr val="bg1"/>
          </a:solidFill>
        </p:spPr>
        <p:txBody>
          <a:bodyPr wrap="none" rtlCol="0">
            <a:spAutoFit/>
          </a:bodyPr>
          <a:lstStyle/>
          <a:p>
            <a:r>
              <a:rPr lang="ru-RU" sz="1400" b="1" dirty="0">
                <a:latin typeface="Times New Roman" pitchFamily="18" charset="0"/>
                <a:cs typeface="Times New Roman" pitchFamily="18" charset="0"/>
              </a:rPr>
              <a:t>В</a:t>
            </a:r>
            <a:endParaRPr lang="en-US" sz="1400" b="1" dirty="0">
              <a:latin typeface="Times New Roman" pitchFamily="18" charset="0"/>
              <a:cs typeface="Times New Roman" pitchFamily="18" charset="0"/>
            </a:endParaRPr>
          </a:p>
        </p:txBody>
      </p:sp>
      <p:grpSp>
        <p:nvGrpSpPr>
          <p:cNvPr id="14" name="Группа 13"/>
          <p:cNvGrpSpPr/>
          <p:nvPr/>
        </p:nvGrpSpPr>
        <p:grpSpPr>
          <a:xfrm>
            <a:off x="6430047" y="1900492"/>
            <a:ext cx="2618217" cy="3877902"/>
            <a:chOff x="6430047" y="1900492"/>
            <a:chExt cx="2618217" cy="3877902"/>
          </a:xfrm>
        </p:grpSpPr>
        <p:pic>
          <p:nvPicPr>
            <p:cNvPr id="16" name="Рисунок 15"/>
            <p:cNvPicPr>
              <a:picLocks noChangeAspect="1"/>
            </p:cNvPicPr>
            <p:nvPr/>
          </p:nvPicPr>
          <p:blipFill rotWithShape="1">
            <a:blip r:embed="rId3" cstate="print">
              <a:extLst>
                <a:ext uri="{28A0092B-C50C-407E-A947-70E740481C1C}">
                  <a14:useLocalDpi xmlns:a14="http://schemas.microsoft.com/office/drawing/2010/main" val="0"/>
                </a:ext>
              </a:extLst>
            </a:blip>
            <a:srcRect l="8283" t="-16231" r="-266" b="16293"/>
            <a:stretch/>
          </p:blipFill>
          <p:spPr>
            <a:xfrm rot="5400000">
              <a:off x="6167904" y="2898034"/>
              <a:ext cx="3657600" cy="2103120"/>
            </a:xfrm>
            <a:prstGeom prst="rect">
              <a:avLst/>
            </a:prstGeom>
          </p:spPr>
        </p:pic>
        <p:cxnSp>
          <p:nvCxnSpPr>
            <p:cNvPr id="10" name="Прямая соединительная линия 9"/>
            <p:cNvCxnSpPr/>
            <p:nvPr/>
          </p:nvCxnSpPr>
          <p:spPr>
            <a:xfrm>
              <a:off x="6771112" y="2282748"/>
              <a:ext cx="0" cy="432048"/>
            </a:xfrm>
            <a:prstGeom prst="line">
              <a:avLst/>
            </a:prstGeom>
            <a:ln w="254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6015896" y="2344883"/>
              <a:ext cx="1136080" cy="307777"/>
            </a:xfrm>
            <a:prstGeom prst="rect">
              <a:avLst/>
            </a:prstGeom>
            <a:noFill/>
          </p:spPr>
          <p:txBody>
            <a:bodyPr wrap="none" rtlCol="0">
              <a:spAutoFit/>
            </a:bodyPr>
            <a:lstStyle/>
            <a:p>
              <a:r>
                <a:rPr lang="ru-RU" sz="1400" dirty="0" smtClean="0">
                  <a:latin typeface="Times New Roman" pitchFamily="18" charset="0"/>
                  <a:cs typeface="Times New Roman" pitchFamily="18" charset="0"/>
                </a:rPr>
                <a:t>1хромосома</a:t>
              </a:r>
              <a:endParaRPr lang="en-US" sz="1400" dirty="0">
                <a:latin typeface="Times New Roman" pitchFamily="18" charset="0"/>
                <a:cs typeface="Times New Roman" pitchFamily="18" charset="0"/>
              </a:endParaRPr>
            </a:p>
          </p:txBody>
        </p:sp>
        <p:sp>
          <p:nvSpPr>
            <p:cNvPr id="13" name="TextBox 12"/>
            <p:cNvSpPr txBox="1"/>
            <p:nvPr/>
          </p:nvSpPr>
          <p:spPr>
            <a:xfrm>
              <a:off x="6771112" y="1900493"/>
              <a:ext cx="1099981" cy="246221"/>
            </a:xfrm>
            <a:prstGeom prst="rect">
              <a:avLst/>
            </a:prstGeom>
            <a:noFill/>
          </p:spPr>
          <p:txBody>
            <a:bodyPr wrap="none" rtlCol="0">
              <a:spAutoFit/>
            </a:bodyPr>
            <a:lstStyle/>
            <a:p>
              <a:r>
                <a:rPr lang="en-US" sz="1000" b="1" dirty="0" smtClean="0">
                  <a:latin typeface="Times New Roman" pitchFamily="18" charset="0"/>
                  <a:cs typeface="Times New Roman" pitchFamily="18" charset="0"/>
                </a:rPr>
                <a:t>WAG/OXYS-1.2</a:t>
              </a:r>
              <a:endParaRPr lang="en-US" sz="1000" b="1" dirty="0">
                <a:latin typeface="Times New Roman" pitchFamily="18" charset="0"/>
                <a:cs typeface="Times New Roman" pitchFamily="18" charset="0"/>
              </a:endParaRPr>
            </a:p>
          </p:txBody>
        </p:sp>
        <p:sp>
          <p:nvSpPr>
            <p:cNvPr id="20" name="TextBox 19"/>
            <p:cNvSpPr txBox="1"/>
            <p:nvPr/>
          </p:nvSpPr>
          <p:spPr>
            <a:xfrm>
              <a:off x="7748428" y="1900492"/>
              <a:ext cx="1099981" cy="246221"/>
            </a:xfrm>
            <a:prstGeom prst="rect">
              <a:avLst/>
            </a:prstGeom>
            <a:noFill/>
          </p:spPr>
          <p:txBody>
            <a:bodyPr wrap="none" rtlCol="0">
              <a:spAutoFit/>
            </a:bodyPr>
            <a:lstStyle/>
            <a:p>
              <a:r>
                <a:rPr lang="en-US" sz="1000" b="1" dirty="0" smtClean="0">
                  <a:latin typeface="Times New Roman" pitchFamily="18" charset="0"/>
                  <a:cs typeface="Times New Roman" pitchFamily="18" charset="0"/>
                </a:rPr>
                <a:t>WAG/OXYS-1.1</a:t>
              </a:r>
              <a:endParaRPr lang="en-US" sz="1000" b="1" dirty="0">
                <a:latin typeface="Times New Roman" pitchFamily="18" charset="0"/>
                <a:cs typeface="Times New Roman" pitchFamily="18" charset="0"/>
              </a:endParaRPr>
            </a:p>
          </p:txBody>
        </p:sp>
      </p:grpSp>
      <p:cxnSp>
        <p:nvCxnSpPr>
          <p:cNvPr id="21" name="Прямая соединительная линия 20"/>
          <p:cNvCxnSpPr/>
          <p:nvPr/>
        </p:nvCxnSpPr>
        <p:spPr>
          <a:xfrm>
            <a:off x="6437794" y="2213248"/>
            <a:ext cx="0" cy="3565146"/>
          </a:xfrm>
          <a:prstGeom prst="line">
            <a:avLst/>
          </a:prstGeom>
          <a:ln w="254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092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99748"/>
            <a:ext cx="8928992" cy="369332"/>
          </a:xfrm>
          <a:prstGeom prst="rect">
            <a:avLst/>
          </a:prstGeom>
          <a:noFill/>
        </p:spPr>
        <p:txBody>
          <a:bodyPr wrap="square" rtlCol="0">
            <a:spAutoFit/>
          </a:bodyPr>
          <a:lstStyle/>
          <a:p>
            <a:pPr algn="ctr"/>
            <a:r>
              <a:rPr lang="ru-RU" b="1" dirty="0" err="1" smtClean="0">
                <a:solidFill>
                  <a:schemeClr val="tx2"/>
                </a:solidFill>
                <a:latin typeface="Times New Roman" pitchFamily="18" charset="0"/>
                <a:cs typeface="Times New Roman" pitchFamily="18" charset="0"/>
              </a:rPr>
              <a:t>Несинонимичные</a:t>
            </a:r>
            <a:r>
              <a:rPr lang="ru-RU" b="1" dirty="0" smtClean="0">
                <a:solidFill>
                  <a:schemeClr val="tx2"/>
                </a:solidFill>
                <a:latin typeface="Times New Roman" pitchFamily="18" charset="0"/>
                <a:cs typeface="Times New Roman" pitchFamily="18" charset="0"/>
              </a:rPr>
              <a:t> замены в генах </a:t>
            </a:r>
            <a:r>
              <a:rPr lang="ru-RU" b="1" dirty="0" err="1" smtClean="0">
                <a:solidFill>
                  <a:schemeClr val="tx2"/>
                </a:solidFill>
                <a:latin typeface="Times New Roman" pitchFamily="18" charset="0"/>
                <a:cs typeface="Times New Roman" pitchFamily="18" charset="0"/>
              </a:rPr>
              <a:t>конгенных</a:t>
            </a:r>
            <a:r>
              <a:rPr lang="ru-RU" b="1" dirty="0" smtClean="0">
                <a:solidFill>
                  <a:schemeClr val="tx2"/>
                </a:solidFill>
                <a:latin typeface="Times New Roman" pitchFamily="18" charset="0"/>
                <a:cs typeface="Times New Roman" pitchFamily="18" charset="0"/>
              </a:rPr>
              <a:t> локусов первой хромосомы</a:t>
            </a:r>
            <a:endParaRPr lang="ru-RU" b="1" dirty="0">
              <a:solidFill>
                <a:schemeClr val="tx2"/>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427179533"/>
              </p:ext>
            </p:extLst>
          </p:nvPr>
        </p:nvGraphicFramePr>
        <p:xfrm>
          <a:off x="25617" y="692696"/>
          <a:ext cx="8928991" cy="5997307"/>
        </p:xfrm>
        <a:graphic>
          <a:graphicData uri="http://schemas.openxmlformats.org/drawingml/2006/table">
            <a:tbl>
              <a:tblPr firstRow="1" bandRow="1">
                <a:tableStyleId>{5C22544A-7EE6-4342-B048-85BDC9FD1C3A}</a:tableStyleId>
              </a:tblPr>
              <a:tblGrid>
                <a:gridCol w="1116124"/>
                <a:gridCol w="1116124"/>
                <a:gridCol w="1116124"/>
                <a:gridCol w="1116124"/>
                <a:gridCol w="1584176"/>
                <a:gridCol w="2880319"/>
              </a:tblGrid>
              <a:tr h="416465">
                <a:tc>
                  <a:txBody>
                    <a:bodyPr/>
                    <a:lstStyle/>
                    <a:p>
                      <a:pPr algn="ctr"/>
                      <a:r>
                        <a:rPr lang="ru-RU" sz="1200" dirty="0" err="1" smtClean="0">
                          <a:latin typeface="Times New Roman" pitchFamily="18" charset="0"/>
                          <a:cs typeface="Times New Roman" pitchFamily="18" charset="0"/>
                        </a:rPr>
                        <a:t>Конгенный</a:t>
                      </a:r>
                      <a:r>
                        <a:rPr lang="ru-RU" sz="1200" baseline="0" dirty="0" smtClean="0">
                          <a:latin typeface="Times New Roman" pitchFamily="18" charset="0"/>
                          <a:cs typeface="Times New Roman" pitchFamily="18" charset="0"/>
                        </a:rPr>
                        <a:t> локус</a:t>
                      </a:r>
                      <a:endParaRPr lang="ru-RU" sz="12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Замена кодона</a:t>
                      </a:r>
                    </a:p>
                  </a:txBody>
                  <a:tcPr/>
                </a:tc>
                <a:tc>
                  <a:txBody>
                    <a:bodyPr/>
                    <a:lstStyle/>
                    <a:p>
                      <a:pPr algn="ctr"/>
                      <a:r>
                        <a:rPr lang="ru-RU" sz="1200" b="1" dirty="0" smtClean="0">
                          <a:latin typeface="Times New Roman" pitchFamily="18" charset="0"/>
                          <a:cs typeface="Times New Roman" pitchFamily="18" charset="0"/>
                        </a:rPr>
                        <a:t>Замена АК</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Символ гена</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Принятое</a:t>
                      </a:r>
                      <a:r>
                        <a:rPr lang="ru-RU" sz="1200" b="1" baseline="0" dirty="0" smtClean="0">
                          <a:latin typeface="Times New Roman" pitchFamily="18" charset="0"/>
                          <a:cs typeface="Times New Roman" pitchFamily="18" charset="0"/>
                        </a:rPr>
                        <a:t> название</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Характер замены в белковом</a:t>
                      </a:r>
                      <a:r>
                        <a:rPr lang="ru-RU" sz="1200" b="1" baseline="0" dirty="0" smtClean="0">
                          <a:latin typeface="Times New Roman" pitchFamily="18" charset="0"/>
                          <a:cs typeface="Times New Roman" pitchFamily="18" charset="0"/>
                        </a:rPr>
                        <a:t> продукте</a:t>
                      </a:r>
                      <a:endParaRPr lang="en-US" sz="1200" b="1" baseline="0" dirty="0" smtClean="0">
                        <a:latin typeface="Times New Roman" pitchFamily="18" charset="0"/>
                        <a:cs typeface="Times New Roman" pitchFamily="18" charset="0"/>
                      </a:endParaRPr>
                    </a:p>
                    <a:p>
                      <a:pPr algn="ctr"/>
                      <a:r>
                        <a:rPr lang="en-US" sz="1200" b="1" baseline="0" dirty="0" smtClean="0">
                          <a:latin typeface="Times New Roman" pitchFamily="18" charset="0"/>
                          <a:cs typeface="Times New Roman" pitchFamily="18" charset="0"/>
                        </a:rPr>
                        <a:t>(SIFT predictions)</a:t>
                      </a:r>
                      <a:endParaRPr lang="ru-RU" sz="1200" b="1" dirty="0">
                        <a:latin typeface="Times New Roman" pitchFamily="18" charset="0"/>
                        <a:cs typeface="Times New Roman" pitchFamily="18" charset="0"/>
                      </a:endParaRPr>
                    </a:p>
                  </a:txBody>
                  <a:tcPr/>
                </a:tc>
              </a:tr>
              <a:tr h="254506">
                <a:tc>
                  <a:txBody>
                    <a:bodyPr/>
                    <a:lstStyle/>
                    <a:p>
                      <a:pPr algn="ctr" fontAlgn="b"/>
                      <a:r>
                        <a:rPr lang="en-US" sz="1200" b="1" i="0" u="none" strike="noStrike" dirty="0" smtClean="0">
                          <a:solidFill>
                            <a:srgbClr val="000000"/>
                          </a:solidFill>
                          <a:effectLst/>
                          <a:latin typeface="Times New Roman" pitchFamily="18" charset="0"/>
                          <a:cs typeface="Times New Roman" pitchFamily="18" charset="0"/>
                        </a:rPr>
                        <a:t>1</a:t>
                      </a:r>
                      <a:endParaRPr lang="en-US" sz="12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dirty="0" err="1" smtClean="0">
                          <a:effectLst/>
                          <a:latin typeface="Times New Roman" pitchFamily="18" charset="0"/>
                          <a:cs typeface="Times New Roman" pitchFamily="18" charset="0"/>
                        </a:rPr>
                        <a:t>cAa</a:t>
                      </a:r>
                      <a:r>
                        <a:rPr lang="en-US" sz="1050" b="1" u="none" strike="noStrike" dirty="0" smtClean="0">
                          <a:effectLst/>
                          <a:latin typeface="Times New Roman" pitchFamily="18" charset="0"/>
                          <a:cs typeface="Times New Roman" pitchFamily="18" charset="0"/>
                        </a:rPr>
                        <a:t>/</a:t>
                      </a:r>
                      <a:r>
                        <a:rPr lang="en-US" sz="1050" b="1" u="none" strike="noStrike" dirty="0" err="1" smtClean="0">
                          <a:effectLst/>
                          <a:latin typeface="Times New Roman" pitchFamily="18" charset="0"/>
                          <a:cs typeface="Times New Roman" pitchFamily="18" charset="0"/>
                        </a:rPr>
                        <a:t>cCa</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dirty="0">
                          <a:effectLst/>
                          <a:latin typeface="Times New Roman" pitchFamily="18" charset="0"/>
                          <a:cs typeface="Times New Roman" pitchFamily="18" charset="0"/>
                        </a:rPr>
                        <a:t>Q/P</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400" b="1" i="1" u="none" strike="noStrike" dirty="0" smtClean="0">
                          <a:effectLst/>
                          <a:latin typeface="Times New Roman" pitchFamily="18" charset="0"/>
                          <a:cs typeface="Times New Roman" pitchFamily="18" charset="0"/>
                        </a:rPr>
                        <a:t>Rnmtl1</a:t>
                      </a:r>
                      <a:endParaRPr lang="en-US" sz="1400" b="1" i="1" u="none" strike="noStrike" dirty="0">
                        <a:solidFill>
                          <a:srgbClr val="FF0000"/>
                        </a:solidFill>
                        <a:effectLst/>
                        <a:latin typeface="Times New Roman" pitchFamily="18" charset="0"/>
                        <a:cs typeface="Times New Roman" pitchFamily="18" charset="0"/>
                      </a:endParaRPr>
                    </a:p>
                  </a:txBody>
                  <a:tcPr marL="9525" marR="9525" marT="9525" marB="0" anchor="ctr"/>
                </a:tc>
                <a:tc>
                  <a:txBody>
                    <a:bodyPr/>
                    <a:lstStyle/>
                    <a:p>
                      <a:pPr algn="ctr"/>
                      <a:r>
                        <a:rPr lang="en-US" sz="800" dirty="0" smtClean="0">
                          <a:latin typeface="Times New Roman" pitchFamily="18" charset="0"/>
                          <a:cs typeface="Times New Roman" pitchFamily="18" charset="0"/>
                        </a:rPr>
                        <a:t>RNA </a:t>
                      </a:r>
                      <a:r>
                        <a:rPr lang="en-US" sz="800" dirty="0" err="1" smtClean="0">
                          <a:latin typeface="Times New Roman" pitchFamily="18" charset="0"/>
                          <a:cs typeface="Times New Roman" pitchFamily="18" charset="0"/>
                        </a:rPr>
                        <a:t>methyltransferase</a:t>
                      </a:r>
                      <a:r>
                        <a:rPr lang="en-US" sz="800" dirty="0" smtClean="0">
                          <a:latin typeface="Times New Roman" pitchFamily="18" charset="0"/>
                          <a:cs typeface="Times New Roman" pitchFamily="18" charset="0"/>
                        </a:rPr>
                        <a:t> like 1 </a:t>
                      </a:r>
                      <a:endParaRPr lang="ru-RU" sz="800" b="1" dirty="0">
                        <a:latin typeface="Times New Roman" pitchFamily="18" charset="0"/>
                        <a:cs typeface="Times New Roman" pitchFamily="18" charset="0"/>
                      </a:endParaRPr>
                    </a:p>
                  </a:txBody>
                  <a:tcPr anchor="ctr"/>
                </a:tc>
                <a:tc>
                  <a:txBody>
                    <a:bodyPr/>
                    <a:lstStyle/>
                    <a:p>
                      <a:pPr algn="ctr" fontAlgn="b"/>
                      <a:r>
                        <a:rPr lang="en-US" sz="1400" b="1" u="none" strike="noStrike" dirty="0">
                          <a:effectLst/>
                          <a:latin typeface="Times New Roman" pitchFamily="18" charset="0"/>
                          <a:cs typeface="Times New Roman" pitchFamily="18" charset="0"/>
                        </a:rPr>
                        <a:t>tolerated(0.17</a:t>
                      </a:r>
                      <a:r>
                        <a:rPr lang="en-US" sz="1400" b="1" u="none" strike="noStrike" dirty="0" smtClean="0">
                          <a:effectLst/>
                          <a:latin typeface="Times New Roman" pitchFamily="18" charset="0"/>
                          <a:cs typeface="Times New Roman" pitchFamily="18" charset="0"/>
                        </a:rPr>
                        <a:t>)</a:t>
                      </a:r>
                      <a:r>
                        <a:rPr lang="ru-RU" sz="1400" b="1" u="none" strike="noStrike" dirty="0" smtClean="0">
                          <a:effectLst/>
                          <a:latin typeface="Times New Roman" pitchFamily="18" charset="0"/>
                          <a:cs typeface="Times New Roman" pitchFamily="18" charset="0"/>
                        </a:rPr>
                        <a:t> </a:t>
                      </a:r>
                      <a:endParaRPr lang="en-US" sz="1400" b="1" i="0" u="none" strike="noStrike" dirty="0">
                        <a:solidFill>
                          <a:srgbClr val="000000"/>
                        </a:solidFill>
                        <a:effectLst/>
                        <a:latin typeface="Times New Roman" pitchFamily="18" charset="0"/>
                        <a:cs typeface="Times New Roman" pitchFamily="18" charset="0"/>
                      </a:endParaRPr>
                    </a:p>
                  </a:txBody>
                  <a:tcPr marL="9525" marR="9525" marT="9525" marB="0" anchor="ctr"/>
                </a:tc>
              </a:tr>
              <a:tr h="254506">
                <a:tc>
                  <a:txBody>
                    <a:bodyPr/>
                    <a:lstStyle/>
                    <a:p>
                      <a:pPr algn="ctr" fontAlgn="b"/>
                      <a:r>
                        <a:rPr lang="en-US" sz="1200" b="1" i="0" u="none" strike="noStrike" dirty="0" smtClean="0">
                          <a:solidFill>
                            <a:srgbClr val="000000"/>
                          </a:solidFill>
                          <a:effectLst/>
                          <a:latin typeface="Times New Roman" pitchFamily="18" charset="0"/>
                          <a:cs typeface="Times New Roman" pitchFamily="18" charset="0"/>
                        </a:rPr>
                        <a:t>1</a:t>
                      </a:r>
                      <a:endParaRPr lang="en-US" sz="12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dirty="0" err="1">
                          <a:effectLst/>
                          <a:latin typeface="Times New Roman" pitchFamily="18" charset="0"/>
                          <a:cs typeface="Times New Roman" pitchFamily="18" charset="0"/>
                        </a:rPr>
                        <a:t>Gtg</a:t>
                      </a:r>
                      <a:r>
                        <a:rPr lang="en-US" sz="1050" b="1" u="none" strike="noStrike" dirty="0">
                          <a:effectLst/>
                          <a:latin typeface="Times New Roman" pitchFamily="18" charset="0"/>
                          <a:cs typeface="Times New Roman" pitchFamily="18" charset="0"/>
                        </a:rPr>
                        <a:t>/</a:t>
                      </a:r>
                      <a:r>
                        <a:rPr lang="en-US" sz="1050" b="1" u="none" strike="noStrike" dirty="0" err="1">
                          <a:effectLst/>
                          <a:latin typeface="Times New Roman" pitchFamily="18" charset="0"/>
                          <a:cs typeface="Times New Roman" pitchFamily="18" charset="0"/>
                        </a:rPr>
                        <a:t>Atg</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dirty="0">
                          <a:effectLst/>
                          <a:latin typeface="Times New Roman" pitchFamily="18" charset="0"/>
                          <a:cs typeface="Times New Roman" pitchFamily="18" charset="0"/>
                        </a:rPr>
                        <a:t>V/M</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400" b="1" i="1" u="none" strike="noStrike" dirty="0" smtClean="0">
                          <a:effectLst/>
                          <a:latin typeface="Times New Roman" pitchFamily="18" charset="0"/>
                          <a:cs typeface="Times New Roman" pitchFamily="18" charset="0"/>
                        </a:rPr>
                        <a:t>Cdh20</a:t>
                      </a:r>
                      <a:endParaRPr lang="en-US" sz="1400" b="1" i="1" u="none" strike="noStrike" dirty="0">
                        <a:solidFill>
                          <a:srgbClr val="FF0000"/>
                        </a:solidFill>
                        <a:effectLst/>
                        <a:latin typeface="Times New Roman" pitchFamily="18" charset="0"/>
                        <a:cs typeface="Times New Roman" pitchFamily="18" charset="0"/>
                      </a:endParaRPr>
                    </a:p>
                  </a:txBody>
                  <a:tcPr marL="9525" marR="9525" marT="9525" marB="0" anchor="ctr"/>
                </a:tc>
                <a:tc>
                  <a:txBody>
                    <a:bodyPr/>
                    <a:lstStyle/>
                    <a:p>
                      <a:pPr algn="ctr"/>
                      <a:r>
                        <a:rPr lang="en-US" sz="800" kern="1200" dirty="0" smtClean="0">
                          <a:solidFill>
                            <a:schemeClr val="dk1"/>
                          </a:solidFill>
                          <a:effectLst/>
                          <a:latin typeface="Times New Roman" pitchFamily="18" charset="0"/>
                          <a:ea typeface="+mn-ea"/>
                          <a:cs typeface="Times New Roman" pitchFamily="18" charset="0"/>
                        </a:rPr>
                        <a:t>cadherin 20</a:t>
                      </a:r>
                      <a:endParaRPr lang="ru-RU" sz="800" b="1" dirty="0">
                        <a:latin typeface="Times New Roman" pitchFamily="18" charset="0"/>
                        <a:cs typeface="Times New Roman" pitchFamily="18" charset="0"/>
                      </a:endParaRPr>
                    </a:p>
                  </a:txBody>
                  <a:tcPr anchor="ctr"/>
                </a:tc>
                <a:tc>
                  <a:txBody>
                    <a:bodyPr/>
                    <a:lstStyle/>
                    <a:p>
                      <a:pPr algn="ctr" fontAlgn="b"/>
                      <a:r>
                        <a:rPr lang="en-US" sz="1400" b="1" u="none" strike="noStrike" dirty="0">
                          <a:effectLst/>
                          <a:latin typeface="Times New Roman" pitchFamily="18" charset="0"/>
                          <a:cs typeface="Times New Roman" pitchFamily="18" charset="0"/>
                        </a:rPr>
                        <a:t>tolerated(0.12)</a:t>
                      </a:r>
                      <a:endParaRPr lang="en-US" sz="1400" b="1" i="0" u="none" strike="noStrike" dirty="0">
                        <a:solidFill>
                          <a:srgbClr val="000000"/>
                        </a:solidFill>
                        <a:effectLst/>
                        <a:latin typeface="Times New Roman" pitchFamily="18" charset="0"/>
                        <a:cs typeface="Times New Roman" pitchFamily="18" charset="0"/>
                      </a:endParaRPr>
                    </a:p>
                  </a:txBody>
                  <a:tcPr marL="9525" marR="9525" marT="9525" marB="0" anchor="ctr"/>
                </a:tc>
              </a:tr>
              <a:tr h="254506">
                <a:tc>
                  <a:txBody>
                    <a:bodyPr/>
                    <a:lstStyle/>
                    <a:p>
                      <a:pPr algn="ctr" fontAlgn="b"/>
                      <a:r>
                        <a:rPr lang="en-US" sz="1200" b="1" i="0" u="none" strike="noStrike" dirty="0" smtClean="0">
                          <a:solidFill>
                            <a:srgbClr val="000000"/>
                          </a:solidFill>
                          <a:effectLst/>
                          <a:latin typeface="Times New Roman" pitchFamily="18" charset="0"/>
                          <a:cs typeface="Times New Roman" pitchFamily="18" charset="0"/>
                        </a:rPr>
                        <a:t>1</a:t>
                      </a:r>
                      <a:endParaRPr lang="en-US" sz="12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dirty="0" smtClean="0">
                          <a:effectLst/>
                          <a:latin typeface="Times New Roman" pitchFamily="18" charset="0"/>
                          <a:cs typeface="Times New Roman" pitchFamily="18" charset="0"/>
                        </a:rPr>
                        <a:t>Aga/</a:t>
                      </a:r>
                      <a:r>
                        <a:rPr lang="en-US" sz="1050" b="1" u="none" strike="noStrike" dirty="0" err="1" smtClean="0">
                          <a:effectLst/>
                          <a:latin typeface="Times New Roman" pitchFamily="18" charset="0"/>
                          <a:cs typeface="Times New Roman" pitchFamily="18" charset="0"/>
                        </a:rPr>
                        <a:t>Gga</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dirty="0">
                          <a:effectLst/>
                          <a:latin typeface="Times New Roman" pitchFamily="18" charset="0"/>
                          <a:cs typeface="Times New Roman" pitchFamily="18" charset="0"/>
                        </a:rPr>
                        <a:t>R/G</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400" b="1" i="1" u="none" strike="noStrike" dirty="0" smtClean="0">
                          <a:effectLst/>
                          <a:latin typeface="Times New Roman" pitchFamily="18" charset="0"/>
                          <a:cs typeface="Times New Roman" pitchFamily="18" charset="0"/>
                        </a:rPr>
                        <a:t>Hps5</a:t>
                      </a:r>
                      <a:endParaRPr lang="en-US" sz="1400" b="1" i="1" u="none" strike="noStrike" dirty="0">
                        <a:solidFill>
                          <a:srgbClr val="FF0000"/>
                        </a:solidFill>
                        <a:effectLst/>
                        <a:latin typeface="Times New Roman" pitchFamily="18" charset="0"/>
                        <a:cs typeface="Times New Roman" pitchFamily="18" charset="0"/>
                      </a:endParaRPr>
                    </a:p>
                  </a:txBody>
                  <a:tcPr marL="9525" marR="9525" marT="9525" marB="0" anchor="ctr"/>
                </a:tc>
                <a:tc>
                  <a:txBody>
                    <a:bodyPr/>
                    <a:lstStyle/>
                    <a:p>
                      <a:pPr algn="ctr"/>
                      <a:r>
                        <a:rPr lang="en-US" sz="800" kern="1200" dirty="0" err="1" smtClean="0">
                          <a:solidFill>
                            <a:schemeClr val="dk1"/>
                          </a:solidFill>
                          <a:effectLst/>
                          <a:latin typeface="Times New Roman" pitchFamily="18" charset="0"/>
                          <a:ea typeface="+mn-ea"/>
                          <a:cs typeface="Times New Roman" pitchFamily="18" charset="0"/>
                        </a:rPr>
                        <a:t>Hermansky-Pudlak</a:t>
                      </a:r>
                      <a:r>
                        <a:rPr lang="en-US" sz="800" kern="1200" dirty="0" smtClean="0">
                          <a:solidFill>
                            <a:schemeClr val="dk1"/>
                          </a:solidFill>
                          <a:effectLst/>
                          <a:latin typeface="Times New Roman" pitchFamily="18" charset="0"/>
                          <a:ea typeface="+mn-ea"/>
                          <a:cs typeface="Times New Roman" pitchFamily="18" charset="0"/>
                        </a:rPr>
                        <a:t> syndrome 5</a:t>
                      </a:r>
                      <a:endParaRPr lang="ru-RU" sz="800" b="1" dirty="0">
                        <a:latin typeface="Times New Roman" pitchFamily="18" charset="0"/>
                        <a:cs typeface="Times New Roman" pitchFamily="18" charset="0"/>
                      </a:endParaRPr>
                    </a:p>
                  </a:txBody>
                  <a:tcPr anchor="ctr"/>
                </a:tc>
                <a:tc>
                  <a:txBody>
                    <a:bodyPr/>
                    <a:lstStyle/>
                    <a:p>
                      <a:pPr algn="ctr" fontAlgn="b"/>
                      <a:r>
                        <a:rPr lang="en-US" sz="1400" b="1" u="none" strike="noStrike" dirty="0">
                          <a:effectLst/>
                          <a:latin typeface="Times New Roman" pitchFamily="18" charset="0"/>
                          <a:cs typeface="Times New Roman" pitchFamily="18" charset="0"/>
                        </a:rPr>
                        <a:t>tolerated(0.46)</a:t>
                      </a:r>
                      <a:endParaRPr lang="en-US" sz="1400" b="1" i="0" u="none" strike="noStrike" dirty="0">
                        <a:solidFill>
                          <a:srgbClr val="000000"/>
                        </a:solidFill>
                        <a:effectLst/>
                        <a:latin typeface="Times New Roman" pitchFamily="18" charset="0"/>
                        <a:cs typeface="Times New Roman" pitchFamily="18" charset="0"/>
                      </a:endParaRPr>
                    </a:p>
                  </a:txBody>
                  <a:tcPr marL="9525" marR="9525" marT="9525" marB="0" anchor="ctr"/>
                </a:tc>
              </a:tr>
              <a:tr h="254506">
                <a:tc>
                  <a:txBody>
                    <a:bodyPr/>
                    <a:lstStyle/>
                    <a:p>
                      <a:pPr algn="ctr" fontAlgn="b"/>
                      <a:r>
                        <a:rPr lang="en-US" sz="1200" b="1" i="0" u="none" strike="noStrike" dirty="0" smtClean="0">
                          <a:solidFill>
                            <a:srgbClr val="000000"/>
                          </a:solidFill>
                          <a:effectLst/>
                          <a:latin typeface="Times New Roman" pitchFamily="18" charset="0"/>
                          <a:cs typeface="Times New Roman" pitchFamily="18" charset="0"/>
                        </a:rPr>
                        <a:t>1</a:t>
                      </a:r>
                      <a:endParaRPr lang="en-US" sz="12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a:effectLst/>
                          <a:latin typeface="Times New Roman" pitchFamily="18" charset="0"/>
                          <a:cs typeface="Times New Roman" pitchFamily="18" charset="0"/>
                        </a:rPr>
                        <a:t>aGg/aAg</a:t>
                      </a:r>
                      <a:endParaRPr lang="en-US" sz="105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dirty="0">
                          <a:effectLst/>
                          <a:latin typeface="Times New Roman" pitchFamily="18" charset="0"/>
                          <a:cs typeface="Times New Roman" pitchFamily="18" charset="0"/>
                        </a:rPr>
                        <a:t>R/K</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400" b="1" i="1" u="none" strike="noStrike" dirty="0" smtClean="0">
                          <a:effectLst/>
                          <a:latin typeface="Times New Roman" pitchFamily="18" charset="0"/>
                          <a:cs typeface="Times New Roman" pitchFamily="18" charset="0"/>
                        </a:rPr>
                        <a:t>Hps5</a:t>
                      </a:r>
                      <a:endParaRPr lang="en-US" sz="1400" b="1" i="1" u="none" strike="noStrike" dirty="0">
                        <a:solidFill>
                          <a:srgbClr val="FF0000"/>
                        </a:solidFill>
                        <a:effectLst/>
                        <a:latin typeface="Times New Roman" pitchFamily="18" charset="0"/>
                        <a:cs typeface="Times New Roman" pitchFamily="18"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dirty="0" err="1" smtClean="0">
                          <a:solidFill>
                            <a:schemeClr val="dk1"/>
                          </a:solidFill>
                          <a:effectLst/>
                          <a:latin typeface="Times New Roman" pitchFamily="18" charset="0"/>
                          <a:ea typeface="+mn-ea"/>
                          <a:cs typeface="Times New Roman" pitchFamily="18" charset="0"/>
                        </a:rPr>
                        <a:t>Hermansky-Pudlak</a:t>
                      </a:r>
                      <a:r>
                        <a:rPr lang="en-US" sz="800" kern="1200" dirty="0" smtClean="0">
                          <a:solidFill>
                            <a:schemeClr val="dk1"/>
                          </a:solidFill>
                          <a:effectLst/>
                          <a:latin typeface="Times New Roman" pitchFamily="18" charset="0"/>
                          <a:ea typeface="+mn-ea"/>
                          <a:cs typeface="Times New Roman" pitchFamily="18" charset="0"/>
                        </a:rPr>
                        <a:t> syndrome 5</a:t>
                      </a:r>
                      <a:endParaRPr lang="ru-RU" sz="800" b="1" dirty="0" smtClean="0">
                        <a:latin typeface="Times New Roman" pitchFamily="18" charset="0"/>
                        <a:cs typeface="Times New Roman" pitchFamily="18" charset="0"/>
                      </a:endParaRPr>
                    </a:p>
                  </a:txBody>
                  <a:tcPr anchor="ctr"/>
                </a:tc>
                <a:tc>
                  <a:txBody>
                    <a:bodyPr/>
                    <a:lstStyle/>
                    <a:p>
                      <a:pPr algn="ctr" fontAlgn="b"/>
                      <a:r>
                        <a:rPr lang="en-US" sz="1400" b="1" u="none" strike="noStrike" dirty="0">
                          <a:effectLst/>
                          <a:latin typeface="Times New Roman" pitchFamily="18" charset="0"/>
                          <a:cs typeface="Times New Roman" pitchFamily="18" charset="0"/>
                        </a:rPr>
                        <a:t>tolerated(0.25)</a:t>
                      </a:r>
                      <a:endParaRPr lang="en-US" sz="1400" b="1" i="0" u="none" strike="noStrike" dirty="0">
                        <a:solidFill>
                          <a:srgbClr val="000000"/>
                        </a:solidFill>
                        <a:effectLst/>
                        <a:latin typeface="Times New Roman" pitchFamily="18" charset="0"/>
                        <a:cs typeface="Times New Roman" pitchFamily="18" charset="0"/>
                      </a:endParaRPr>
                    </a:p>
                  </a:txBody>
                  <a:tcPr marL="9525" marR="9525" marT="9525" marB="0" anchor="ctr"/>
                </a:tc>
              </a:tr>
              <a:tr h="254506">
                <a:tc>
                  <a:txBody>
                    <a:bodyPr/>
                    <a:lstStyle/>
                    <a:p>
                      <a:pPr algn="ctr" fontAlgn="b"/>
                      <a:r>
                        <a:rPr lang="en-US" sz="1200" b="1" i="0" u="none" strike="noStrike" dirty="0" smtClean="0">
                          <a:solidFill>
                            <a:srgbClr val="000000"/>
                          </a:solidFill>
                          <a:effectLst/>
                          <a:latin typeface="Times New Roman" pitchFamily="18" charset="0"/>
                          <a:cs typeface="Times New Roman" pitchFamily="18" charset="0"/>
                        </a:rPr>
                        <a:t>1</a:t>
                      </a:r>
                      <a:endParaRPr lang="en-US" sz="12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dirty="0" err="1">
                          <a:effectLst/>
                          <a:latin typeface="Times New Roman" pitchFamily="18" charset="0"/>
                          <a:cs typeface="Times New Roman" pitchFamily="18" charset="0"/>
                        </a:rPr>
                        <a:t>tGc</a:t>
                      </a:r>
                      <a:r>
                        <a:rPr lang="en-US" sz="1050" b="1" u="none" strike="noStrike" dirty="0">
                          <a:effectLst/>
                          <a:latin typeface="Times New Roman" pitchFamily="18" charset="0"/>
                          <a:cs typeface="Times New Roman" pitchFamily="18" charset="0"/>
                        </a:rPr>
                        <a:t>/</a:t>
                      </a:r>
                      <a:r>
                        <a:rPr lang="en-US" sz="1050" b="1" u="none" strike="noStrike" dirty="0" err="1">
                          <a:effectLst/>
                          <a:latin typeface="Times New Roman" pitchFamily="18" charset="0"/>
                          <a:cs typeface="Times New Roman" pitchFamily="18" charset="0"/>
                        </a:rPr>
                        <a:t>tAc</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dirty="0">
                          <a:effectLst/>
                          <a:latin typeface="Times New Roman" pitchFamily="18" charset="0"/>
                          <a:cs typeface="Times New Roman" pitchFamily="18" charset="0"/>
                        </a:rPr>
                        <a:t>C/Y</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400" b="1" i="1" u="none" strike="noStrike" dirty="0" err="1" smtClean="0">
                          <a:effectLst/>
                          <a:latin typeface="Times New Roman" pitchFamily="18" charset="0"/>
                          <a:cs typeface="Times New Roman" pitchFamily="18" charset="0"/>
                        </a:rPr>
                        <a:t>Cic</a:t>
                      </a:r>
                      <a:endParaRPr lang="en-US" sz="1400" b="1" i="1"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a:r>
                        <a:rPr lang="en-US" sz="800" kern="1200" dirty="0" err="1" smtClean="0">
                          <a:solidFill>
                            <a:schemeClr val="dk1"/>
                          </a:solidFill>
                          <a:effectLst/>
                          <a:latin typeface="Times New Roman" pitchFamily="18" charset="0"/>
                          <a:ea typeface="+mn-ea"/>
                          <a:cs typeface="Times New Roman" pitchFamily="18" charset="0"/>
                        </a:rPr>
                        <a:t>capicua</a:t>
                      </a:r>
                      <a:r>
                        <a:rPr lang="en-US" sz="800" kern="1200" dirty="0" smtClean="0">
                          <a:solidFill>
                            <a:schemeClr val="dk1"/>
                          </a:solidFill>
                          <a:effectLst/>
                          <a:latin typeface="Times New Roman" pitchFamily="18" charset="0"/>
                          <a:ea typeface="+mn-ea"/>
                          <a:cs typeface="Times New Roman" pitchFamily="18" charset="0"/>
                        </a:rPr>
                        <a:t> homolog (Drosophila)</a:t>
                      </a:r>
                      <a:endParaRPr lang="ru-RU" sz="800" b="1" dirty="0">
                        <a:latin typeface="Times New Roman" pitchFamily="18" charset="0"/>
                        <a:cs typeface="Times New Roman" pitchFamily="18" charset="0"/>
                      </a:endParaRPr>
                    </a:p>
                  </a:txBody>
                  <a:tcPr anchor="ctr"/>
                </a:tc>
                <a:tc>
                  <a:txBody>
                    <a:bodyPr/>
                    <a:lstStyle/>
                    <a:p>
                      <a:pPr algn="ctr" fontAlgn="b"/>
                      <a:r>
                        <a:rPr lang="en-US" sz="1400" b="1" u="none" strike="noStrike" dirty="0">
                          <a:effectLst/>
                          <a:latin typeface="Times New Roman" pitchFamily="18" charset="0"/>
                          <a:cs typeface="Times New Roman" pitchFamily="18" charset="0"/>
                        </a:rPr>
                        <a:t>tolerated(0.08)</a:t>
                      </a:r>
                      <a:endParaRPr lang="en-US" sz="1400" b="1" i="0" u="none" strike="noStrike" dirty="0">
                        <a:solidFill>
                          <a:srgbClr val="FF0000"/>
                        </a:solidFill>
                        <a:effectLst/>
                        <a:latin typeface="Times New Roman" pitchFamily="18" charset="0"/>
                        <a:cs typeface="Times New Roman" pitchFamily="18" charset="0"/>
                      </a:endParaRPr>
                    </a:p>
                  </a:txBody>
                  <a:tcPr marL="9525" marR="9525" marT="9525" marB="0" anchor="ctr"/>
                </a:tc>
              </a:tr>
              <a:tr h="254506">
                <a:tc>
                  <a:txBody>
                    <a:bodyPr/>
                    <a:lstStyle/>
                    <a:p>
                      <a:pPr algn="ctr" fontAlgn="b"/>
                      <a:r>
                        <a:rPr lang="en-US" sz="1200" b="1" i="0" u="none" strike="noStrike" dirty="0" smtClean="0">
                          <a:solidFill>
                            <a:srgbClr val="000000"/>
                          </a:solidFill>
                          <a:effectLst/>
                          <a:latin typeface="Times New Roman" pitchFamily="18" charset="0"/>
                          <a:cs typeface="Times New Roman" pitchFamily="18" charset="0"/>
                        </a:rPr>
                        <a:t>1</a:t>
                      </a:r>
                      <a:endParaRPr lang="en-US" sz="12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dirty="0">
                          <a:effectLst/>
                          <a:latin typeface="Times New Roman" pitchFamily="18" charset="0"/>
                          <a:cs typeface="Times New Roman" pitchFamily="18" charset="0"/>
                        </a:rPr>
                        <a:t>Gat/</a:t>
                      </a:r>
                      <a:r>
                        <a:rPr lang="en-US" sz="1050" b="1" u="none" strike="noStrike" dirty="0" err="1">
                          <a:effectLst/>
                          <a:latin typeface="Times New Roman" pitchFamily="18" charset="0"/>
                          <a:cs typeface="Times New Roman" pitchFamily="18" charset="0"/>
                        </a:rPr>
                        <a:t>Aat</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dirty="0">
                          <a:effectLst/>
                          <a:latin typeface="Times New Roman" pitchFamily="18" charset="0"/>
                          <a:cs typeface="Times New Roman" pitchFamily="18" charset="0"/>
                        </a:rPr>
                        <a:t>D/N</a:t>
                      </a:r>
                      <a:endParaRPr lang="en-US" sz="1050" b="1" i="0" u="none" strike="noStrike" dirty="0">
                        <a:solidFill>
                          <a:srgbClr val="FF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400" b="1" i="1" u="none" strike="noStrike" dirty="0" smtClean="0">
                          <a:effectLst/>
                          <a:latin typeface="Times New Roman" pitchFamily="18" charset="0"/>
                          <a:cs typeface="Times New Roman" pitchFamily="18" charset="0"/>
                        </a:rPr>
                        <a:t>Arhgap33</a:t>
                      </a:r>
                      <a:endParaRPr lang="en-US" sz="1400" b="1" i="1"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a:r>
                        <a:rPr lang="en-US" sz="800" dirty="0" smtClean="0">
                          <a:latin typeface="Times New Roman" pitchFamily="18" charset="0"/>
                          <a:cs typeface="Times New Roman" pitchFamily="18" charset="0"/>
                        </a:rPr>
                        <a:t>Rho </a:t>
                      </a:r>
                      <a:r>
                        <a:rPr lang="en-US" sz="800" dirty="0" err="1" smtClean="0">
                          <a:latin typeface="Times New Roman" pitchFamily="18" charset="0"/>
                          <a:cs typeface="Times New Roman" pitchFamily="18" charset="0"/>
                        </a:rPr>
                        <a:t>GTPase</a:t>
                      </a:r>
                      <a:r>
                        <a:rPr lang="en-US" sz="800" dirty="0" smtClean="0">
                          <a:latin typeface="Times New Roman" pitchFamily="18" charset="0"/>
                          <a:cs typeface="Times New Roman" pitchFamily="18" charset="0"/>
                        </a:rPr>
                        <a:t> activating protein 33</a:t>
                      </a:r>
                      <a:endParaRPr lang="ru-RU" sz="800" b="1" dirty="0">
                        <a:latin typeface="Times New Roman" pitchFamily="18" charset="0"/>
                        <a:cs typeface="Times New Roman" pitchFamily="18" charset="0"/>
                      </a:endParaRPr>
                    </a:p>
                  </a:txBody>
                  <a:tcPr anchor="ctr"/>
                </a:tc>
                <a:tc>
                  <a:txBody>
                    <a:bodyPr/>
                    <a:lstStyle/>
                    <a:p>
                      <a:pPr algn="ctr" fontAlgn="b"/>
                      <a:r>
                        <a:rPr lang="en-US" sz="1400" b="1" u="none" strike="noStrike" dirty="0">
                          <a:solidFill>
                            <a:srgbClr val="C00000"/>
                          </a:solidFill>
                          <a:effectLst/>
                          <a:latin typeface="Times New Roman" pitchFamily="18" charset="0"/>
                          <a:cs typeface="Times New Roman" pitchFamily="18" charset="0"/>
                        </a:rPr>
                        <a:t>deleterious(0)</a:t>
                      </a:r>
                      <a:endParaRPr lang="en-US" sz="1400" b="1" i="0" u="none" strike="noStrike" dirty="0">
                        <a:solidFill>
                          <a:srgbClr val="C00000"/>
                        </a:solidFill>
                        <a:effectLst/>
                        <a:latin typeface="Times New Roman" pitchFamily="18" charset="0"/>
                        <a:cs typeface="Times New Roman" pitchFamily="18" charset="0"/>
                      </a:endParaRPr>
                    </a:p>
                  </a:txBody>
                  <a:tcPr marL="9525" marR="9525" marT="9525" marB="0" anchor="ctr"/>
                </a:tc>
              </a:tr>
              <a:tr h="254506">
                <a:tc>
                  <a:txBody>
                    <a:bodyPr/>
                    <a:lstStyle/>
                    <a:p>
                      <a:pPr algn="ctr" fontAlgn="b"/>
                      <a:r>
                        <a:rPr lang="en-US" sz="1200" b="1" i="0" u="none" strike="noStrike" dirty="0" smtClean="0">
                          <a:solidFill>
                            <a:srgbClr val="000000"/>
                          </a:solidFill>
                          <a:effectLst/>
                          <a:latin typeface="Times New Roman" pitchFamily="18" charset="0"/>
                          <a:cs typeface="Times New Roman" pitchFamily="18" charset="0"/>
                        </a:rPr>
                        <a:t>1</a:t>
                      </a:r>
                      <a:endParaRPr lang="en-US" sz="12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dirty="0" err="1">
                          <a:effectLst/>
                          <a:latin typeface="Times New Roman" pitchFamily="18" charset="0"/>
                          <a:cs typeface="Times New Roman" pitchFamily="18" charset="0"/>
                        </a:rPr>
                        <a:t>Cca</a:t>
                      </a:r>
                      <a:r>
                        <a:rPr lang="en-US" sz="1050" b="1" u="none" strike="noStrike" dirty="0">
                          <a:effectLst/>
                          <a:latin typeface="Times New Roman" pitchFamily="18" charset="0"/>
                          <a:cs typeface="Times New Roman" pitchFamily="18" charset="0"/>
                        </a:rPr>
                        <a:t>/</a:t>
                      </a:r>
                      <a:r>
                        <a:rPr lang="en-US" sz="1050" b="1" u="none" strike="noStrike" dirty="0" err="1">
                          <a:effectLst/>
                          <a:latin typeface="Times New Roman" pitchFamily="18" charset="0"/>
                          <a:cs typeface="Times New Roman" pitchFamily="18" charset="0"/>
                        </a:rPr>
                        <a:t>Tca</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dirty="0">
                          <a:effectLst/>
                          <a:latin typeface="Times New Roman" pitchFamily="18" charset="0"/>
                          <a:cs typeface="Times New Roman" pitchFamily="18" charset="0"/>
                        </a:rPr>
                        <a:t>P/S</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400" b="1" i="1" u="none" strike="noStrike" dirty="0" smtClean="0">
                          <a:effectLst/>
                          <a:latin typeface="Times New Roman" pitchFamily="18" charset="0"/>
                          <a:cs typeface="Times New Roman" pitchFamily="18" charset="0"/>
                        </a:rPr>
                        <a:t>Lin37</a:t>
                      </a:r>
                      <a:endParaRPr lang="en-US" sz="1400" b="1" i="1" u="none" strike="noStrike" dirty="0">
                        <a:solidFill>
                          <a:srgbClr val="FF0000"/>
                        </a:solidFill>
                        <a:effectLst/>
                        <a:latin typeface="Times New Roman" pitchFamily="18" charset="0"/>
                        <a:cs typeface="Times New Roman" pitchFamily="18" charset="0"/>
                      </a:endParaRPr>
                    </a:p>
                  </a:txBody>
                  <a:tcPr marL="9525" marR="9525" marT="9525" marB="0" anchor="ctr"/>
                </a:tc>
                <a:tc>
                  <a:txBody>
                    <a:bodyPr/>
                    <a:lstStyle/>
                    <a:p>
                      <a:pPr algn="l"/>
                      <a:r>
                        <a:rPr lang="en-US" sz="800" kern="1200" dirty="0" smtClean="0">
                          <a:solidFill>
                            <a:schemeClr val="dk1"/>
                          </a:solidFill>
                          <a:effectLst/>
                          <a:latin typeface="Times New Roman" pitchFamily="18" charset="0"/>
                          <a:ea typeface="+mn-ea"/>
                          <a:cs typeface="Times New Roman" pitchFamily="18" charset="0"/>
                        </a:rPr>
                        <a:t>lin-37 homolog</a:t>
                      </a:r>
                      <a:r>
                        <a:rPr lang="en-US" sz="800" kern="1200" baseline="0" dirty="0" smtClean="0">
                          <a:solidFill>
                            <a:schemeClr val="dk1"/>
                          </a:solidFill>
                          <a:effectLst/>
                          <a:latin typeface="Times New Roman" pitchFamily="18" charset="0"/>
                          <a:ea typeface="+mn-ea"/>
                          <a:cs typeface="Times New Roman" pitchFamily="18" charset="0"/>
                        </a:rPr>
                        <a:t> </a:t>
                      </a:r>
                      <a:r>
                        <a:rPr lang="en-US" sz="800" kern="1200" dirty="0" err="1" smtClean="0">
                          <a:solidFill>
                            <a:schemeClr val="dk1"/>
                          </a:solidFill>
                          <a:effectLst/>
                          <a:latin typeface="Times New Roman" pitchFamily="18" charset="0"/>
                          <a:ea typeface="+mn-ea"/>
                          <a:cs typeface="Times New Roman" pitchFamily="18" charset="0"/>
                        </a:rPr>
                        <a:t>C.elegans</a:t>
                      </a:r>
                      <a:endParaRPr lang="ru-RU" sz="800" b="1" dirty="0">
                        <a:latin typeface="Times New Roman" pitchFamily="18" charset="0"/>
                        <a:cs typeface="Times New Roman" pitchFamily="18" charset="0"/>
                      </a:endParaRPr>
                    </a:p>
                  </a:txBody>
                  <a:tcPr anchor="ctr"/>
                </a:tc>
                <a:tc>
                  <a:txBody>
                    <a:bodyPr/>
                    <a:lstStyle/>
                    <a:p>
                      <a:pPr algn="ctr" fontAlgn="b"/>
                      <a:r>
                        <a:rPr lang="en-US" sz="1400" b="1" u="none" strike="noStrike" dirty="0">
                          <a:effectLst/>
                          <a:latin typeface="Times New Roman" pitchFamily="18" charset="0"/>
                          <a:cs typeface="Times New Roman" pitchFamily="18" charset="0"/>
                        </a:rPr>
                        <a:t>tolerated(0.18)</a:t>
                      </a:r>
                      <a:endParaRPr lang="en-US" sz="1400" b="1" i="0" u="none" strike="noStrike" dirty="0">
                        <a:solidFill>
                          <a:srgbClr val="000000"/>
                        </a:solidFill>
                        <a:effectLst/>
                        <a:latin typeface="Times New Roman" pitchFamily="18" charset="0"/>
                        <a:cs typeface="Times New Roman" pitchFamily="18" charset="0"/>
                      </a:endParaRPr>
                    </a:p>
                  </a:txBody>
                  <a:tcPr marL="9525" marR="9525" marT="9525" marB="0" anchor="ctr"/>
                </a:tc>
              </a:tr>
              <a:tr h="254506">
                <a:tc>
                  <a:txBody>
                    <a:bodyPr/>
                    <a:lstStyle/>
                    <a:p>
                      <a:pPr algn="ctr" fontAlgn="b"/>
                      <a:r>
                        <a:rPr lang="en-US" sz="1200" b="1" i="0" u="none" strike="noStrike" dirty="0" smtClean="0">
                          <a:solidFill>
                            <a:srgbClr val="000000"/>
                          </a:solidFill>
                          <a:effectLst/>
                          <a:latin typeface="Times New Roman" pitchFamily="18" charset="0"/>
                          <a:cs typeface="Times New Roman" pitchFamily="18" charset="0"/>
                        </a:rPr>
                        <a:t>1</a:t>
                      </a:r>
                      <a:endParaRPr lang="en-US" sz="12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dirty="0" err="1">
                          <a:effectLst/>
                          <a:latin typeface="Times New Roman" pitchFamily="18" charset="0"/>
                          <a:cs typeface="Times New Roman" pitchFamily="18" charset="0"/>
                        </a:rPr>
                        <a:t>aGc</a:t>
                      </a:r>
                      <a:r>
                        <a:rPr lang="en-US" sz="1050" b="1" u="none" strike="noStrike" dirty="0">
                          <a:effectLst/>
                          <a:latin typeface="Times New Roman" pitchFamily="18" charset="0"/>
                          <a:cs typeface="Times New Roman" pitchFamily="18" charset="0"/>
                        </a:rPr>
                        <a:t>/</a:t>
                      </a:r>
                      <a:r>
                        <a:rPr lang="en-US" sz="1050" b="1" u="none" strike="noStrike" dirty="0" err="1">
                          <a:effectLst/>
                          <a:latin typeface="Times New Roman" pitchFamily="18" charset="0"/>
                          <a:cs typeface="Times New Roman" pitchFamily="18" charset="0"/>
                        </a:rPr>
                        <a:t>aAc</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dirty="0">
                          <a:effectLst/>
                          <a:latin typeface="Times New Roman" pitchFamily="18" charset="0"/>
                          <a:cs typeface="Times New Roman" pitchFamily="18" charset="0"/>
                        </a:rPr>
                        <a:t>S/N</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400" b="1" i="1" u="none" strike="noStrike" dirty="0" err="1" smtClean="0">
                          <a:effectLst/>
                          <a:latin typeface="Times New Roman" pitchFamily="18" charset="0"/>
                          <a:cs typeface="Times New Roman" pitchFamily="18" charset="0"/>
                        </a:rPr>
                        <a:t>Cebpg</a:t>
                      </a:r>
                      <a:endParaRPr lang="en-US" sz="1400" b="1" i="1"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a:r>
                        <a:rPr lang="en-US" sz="800" kern="1200" dirty="0" smtClean="0">
                          <a:solidFill>
                            <a:schemeClr val="dk1"/>
                          </a:solidFill>
                          <a:effectLst/>
                          <a:latin typeface="Times New Roman" pitchFamily="18" charset="0"/>
                          <a:ea typeface="+mn-ea"/>
                          <a:cs typeface="Times New Roman" pitchFamily="18" charset="0"/>
                        </a:rPr>
                        <a:t>CCAAT/enhancer binding protein (C/EBP), gamma</a:t>
                      </a:r>
                      <a:endParaRPr lang="ru-RU" sz="800" b="1" dirty="0">
                        <a:latin typeface="Times New Roman" pitchFamily="18" charset="0"/>
                        <a:cs typeface="Times New Roman" pitchFamily="18" charset="0"/>
                      </a:endParaRPr>
                    </a:p>
                  </a:txBody>
                  <a:tcPr anchor="ctr"/>
                </a:tc>
                <a:tc>
                  <a:txBody>
                    <a:bodyPr/>
                    <a:lstStyle/>
                    <a:p>
                      <a:pPr algn="ctr" fontAlgn="b"/>
                      <a:r>
                        <a:rPr lang="en-US" sz="1400" b="1" u="none" strike="noStrike" dirty="0">
                          <a:effectLst/>
                          <a:latin typeface="Times New Roman" pitchFamily="18" charset="0"/>
                          <a:cs typeface="Times New Roman" pitchFamily="18" charset="0"/>
                        </a:rPr>
                        <a:t>tolerated(0.45)</a:t>
                      </a:r>
                      <a:endParaRPr lang="en-US" sz="1400" b="1" i="0" u="none" strike="noStrike" dirty="0">
                        <a:solidFill>
                          <a:srgbClr val="000000"/>
                        </a:solidFill>
                        <a:effectLst/>
                        <a:latin typeface="Times New Roman" pitchFamily="18" charset="0"/>
                        <a:cs typeface="Times New Roman" pitchFamily="18" charset="0"/>
                      </a:endParaRPr>
                    </a:p>
                  </a:txBody>
                  <a:tcPr marL="9525" marR="9525" marT="9525" marB="0" anchor="ctr"/>
                </a:tc>
              </a:tr>
              <a:tr h="254506">
                <a:tc>
                  <a:txBody>
                    <a:bodyPr/>
                    <a:lstStyle/>
                    <a:p>
                      <a:pPr algn="ctr" fontAlgn="b"/>
                      <a:r>
                        <a:rPr lang="en-US" sz="1200" b="1" i="0" u="none" strike="noStrike" dirty="0" smtClean="0">
                          <a:solidFill>
                            <a:srgbClr val="000000"/>
                          </a:solidFill>
                          <a:effectLst/>
                          <a:latin typeface="Times New Roman" pitchFamily="18" charset="0"/>
                          <a:cs typeface="Times New Roman" pitchFamily="18" charset="0"/>
                        </a:rPr>
                        <a:t>1</a:t>
                      </a:r>
                      <a:endParaRPr lang="en-US" sz="12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dirty="0" err="1">
                          <a:effectLst/>
                          <a:latin typeface="Times New Roman" pitchFamily="18" charset="0"/>
                          <a:cs typeface="Times New Roman" pitchFamily="18" charset="0"/>
                        </a:rPr>
                        <a:t>Agc</a:t>
                      </a:r>
                      <a:r>
                        <a:rPr lang="en-US" sz="1050" b="1" u="none" strike="noStrike" dirty="0">
                          <a:effectLst/>
                          <a:latin typeface="Times New Roman" pitchFamily="18" charset="0"/>
                          <a:cs typeface="Times New Roman" pitchFamily="18" charset="0"/>
                        </a:rPr>
                        <a:t>/</a:t>
                      </a:r>
                      <a:r>
                        <a:rPr lang="en-US" sz="1050" b="1" u="none" strike="noStrike" dirty="0" err="1">
                          <a:effectLst/>
                          <a:latin typeface="Times New Roman" pitchFamily="18" charset="0"/>
                          <a:cs typeface="Times New Roman" pitchFamily="18" charset="0"/>
                        </a:rPr>
                        <a:t>Ggc</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dirty="0">
                          <a:effectLst/>
                          <a:latin typeface="Times New Roman" pitchFamily="18" charset="0"/>
                          <a:cs typeface="Times New Roman" pitchFamily="18" charset="0"/>
                        </a:rPr>
                        <a:t>S/G</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400" b="1" i="1" u="none" strike="noStrike" dirty="0" smtClean="0">
                          <a:solidFill>
                            <a:schemeClr val="tx1"/>
                          </a:solidFill>
                          <a:effectLst/>
                          <a:latin typeface="Times New Roman" pitchFamily="18" charset="0"/>
                          <a:cs typeface="Times New Roman" pitchFamily="18" charset="0"/>
                        </a:rPr>
                        <a:t>Nudt19</a:t>
                      </a:r>
                      <a:endParaRPr lang="en-US" sz="1400" b="1" i="1"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a:r>
                        <a:rPr lang="en-US" sz="800" kern="1200" dirty="0" err="1" smtClean="0">
                          <a:solidFill>
                            <a:schemeClr val="dk1"/>
                          </a:solidFill>
                          <a:effectLst/>
                          <a:latin typeface="Times New Roman" pitchFamily="18" charset="0"/>
                          <a:ea typeface="+mn-ea"/>
                          <a:cs typeface="Times New Roman" pitchFamily="18" charset="0"/>
                        </a:rPr>
                        <a:t>nudix</a:t>
                      </a:r>
                      <a:r>
                        <a:rPr lang="en-US" sz="800" kern="1200" dirty="0" smtClean="0">
                          <a:solidFill>
                            <a:schemeClr val="dk1"/>
                          </a:solidFill>
                          <a:effectLst/>
                          <a:latin typeface="Times New Roman" pitchFamily="18" charset="0"/>
                          <a:ea typeface="+mn-ea"/>
                          <a:cs typeface="Times New Roman" pitchFamily="18" charset="0"/>
                        </a:rPr>
                        <a:t> (nucleoside </a:t>
                      </a:r>
                      <a:r>
                        <a:rPr lang="en-US" sz="800" kern="1200" dirty="0" err="1" smtClean="0">
                          <a:solidFill>
                            <a:schemeClr val="dk1"/>
                          </a:solidFill>
                          <a:effectLst/>
                          <a:latin typeface="Times New Roman" pitchFamily="18" charset="0"/>
                          <a:ea typeface="+mn-ea"/>
                          <a:cs typeface="Times New Roman" pitchFamily="18" charset="0"/>
                        </a:rPr>
                        <a:t>diphosphate</a:t>
                      </a:r>
                      <a:r>
                        <a:rPr lang="en-US" sz="800" kern="1200" dirty="0" smtClean="0">
                          <a:solidFill>
                            <a:schemeClr val="dk1"/>
                          </a:solidFill>
                          <a:effectLst/>
                          <a:latin typeface="Times New Roman" pitchFamily="18" charset="0"/>
                          <a:ea typeface="+mn-ea"/>
                          <a:cs typeface="Times New Roman" pitchFamily="18" charset="0"/>
                        </a:rPr>
                        <a:t> linked moiety X)-type motif 19</a:t>
                      </a:r>
                      <a:endParaRPr lang="ru-RU" sz="800" b="1" dirty="0">
                        <a:latin typeface="Times New Roman" pitchFamily="18" charset="0"/>
                        <a:cs typeface="Times New Roman" pitchFamily="18" charset="0"/>
                      </a:endParaRPr>
                    </a:p>
                  </a:txBody>
                  <a:tcPr anchor="ctr"/>
                </a:tc>
                <a:tc>
                  <a:txBody>
                    <a:bodyPr/>
                    <a:lstStyle/>
                    <a:p>
                      <a:pPr algn="ctr" fontAlgn="b"/>
                      <a:r>
                        <a:rPr lang="en-US" sz="1400" b="1" u="none" strike="noStrike" dirty="0">
                          <a:effectLst/>
                          <a:latin typeface="Times New Roman" pitchFamily="18" charset="0"/>
                          <a:cs typeface="Times New Roman" pitchFamily="18" charset="0"/>
                        </a:rPr>
                        <a:t>tolerated(0.42)</a:t>
                      </a:r>
                      <a:endParaRPr lang="en-US" sz="1400" b="1" i="0" u="none" strike="noStrike" dirty="0">
                        <a:solidFill>
                          <a:srgbClr val="000000"/>
                        </a:solidFill>
                        <a:effectLst/>
                        <a:latin typeface="Times New Roman" pitchFamily="18" charset="0"/>
                        <a:cs typeface="Times New Roman" pitchFamily="18" charset="0"/>
                      </a:endParaRPr>
                    </a:p>
                  </a:txBody>
                  <a:tcPr marL="9525" marR="9525" marT="9525" marB="0" anchor="ctr"/>
                </a:tc>
              </a:tr>
              <a:tr h="254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Times New Roman" pitchFamily="18" charset="0"/>
                          <a:cs typeface="Times New Roman" pitchFamily="18" charset="0"/>
                        </a:rPr>
                        <a:t>2</a:t>
                      </a:r>
                      <a:endParaRPr lang="ru-RU" sz="1200" b="1" dirty="0">
                        <a:latin typeface="Times New Roman" pitchFamily="18" charset="0"/>
                        <a:cs typeface="Times New Roman" pitchFamily="18" charset="0"/>
                      </a:endParaRPr>
                    </a:p>
                  </a:txBody>
                  <a:tcPr anchor="ctr"/>
                </a:tc>
                <a:tc>
                  <a:txBody>
                    <a:bodyPr/>
                    <a:lstStyle/>
                    <a:p>
                      <a:pPr algn="ctr" fontAlgn="b"/>
                      <a:r>
                        <a:rPr lang="en-US" sz="1050" b="1" u="none" strike="noStrike" dirty="0" err="1">
                          <a:effectLst/>
                          <a:latin typeface="Times New Roman" pitchFamily="18" charset="0"/>
                          <a:cs typeface="Times New Roman" pitchFamily="18" charset="0"/>
                        </a:rPr>
                        <a:t>Aca</a:t>
                      </a:r>
                      <a:r>
                        <a:rPr lang="en-US" sz="1050" b="1" u="none" strike="noStrike" dirty="0">
                          <a:effectLst/>
                          <a:latin typeface="Times New Roman" pitchFamily="18" charset="0"/>
                          <a:cs typeface="Times New Roman" pitchFamily="18" charset="0"/>
                        </a:rPr>
                        <a:t>/</a:t>
                      </a:r>
                      <a:r>
                        <a:rPr lang="en-US" sz="1050" b="1" u="none" strike="noStrike" dirty="0" err="1">
                          <a:effectLst/>
                          <a:latin typeface="Times New Roman" pitchFamily="18" charset="0"/>
                          <a:cs typeface="Times New Roman" pitchFamily="18" charset="0"/>
                        </a:rPr>
                        <a:t>Gca</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dirty="0">
                          <a:effectLst/>
                          <a:latin typeface="Times New Roman" pitchFamily="18" charset="0"/>
                          <a:cs typeface="Times New Roman" pitchFamily="18" charset="0"/>
                        </a:rPr>
                        <a:t>T/A</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rowSpan="2">
                  <a:txBody>
                    <a:bodyPr/>
                    <a:lstStyle/>
                    <a:p>
                      <a:pPr algn="ctr" fontAlgn="b"/>
                      <a:r>
                        <a:rPr lang="en-US" sz="1400" b="1" i="1" u="none" strike="noStrike" dirty="0" smtClean="0">
                          <a:solidFill>
                            <a:schemeClr val="tx1"/>
                          </a:solidFill>
                          <a:effectLst/>
                          <a:latin typeface="Times New Roman" pitchFamily="18" charset="0"/>
                          <a:cs typeface="Times New Roman" pitchFamily="18" charset="0"/>
                        </a:rPr>
                        <a:t>Gtf3c1</a:t>
                      </a:r>
                      <a:endParaRPr lang="en-US" sz="1400" b="1" i="1" u="none" strike="noStrike" dirty="0">
                        <a:solidFill>
                          <a:schemeClr val="tx1"/>
                        </a:solidFill>
                        <a:effectLst/>
                        <a:latin typeface="Times New Roman" pitchFamily="18" charset="0"/>
                        <a:cs typeface="Times New Roman" pitchFamily="18" charset="0"/>
                      </a:endParaRPr>
                    </a:p>
                  </a:txBody>
                  <a:tcPr marL="9525" marR="9525" marT="9525" marB="0" anchor="ctr"/>
                </a:tc>
                <a:tc rowSpan="2">
                  <a:txBody>
                    <a:bodyPr/>
                    <a:lstStyle/>
                    <a:p>
                      <a:pPr algn="ctr"/>
                      <a:r>
                        <a:rPr lang="en-US" sz="800" kern="1200" dirty="0" smtClean="0">
                          <a:solidFill>
                            <a:schemeClr val="dk1"/>
                          </a:solidFill>
                          <a:effectLst/>
                          <a:latin typeface="Times New Roman" pitchFamily="18" charset="0"/>
                          <a:ea typeface="+mn-ea"/>
                          <a:cs typeface="Times New Roman" pitchFamily="18" charset="0"/>
                        </a:rPr>
                        <a:t>general transcription factor III C 1</a:t>
                      </a:r>
                      <a:endParaRPr lang="ru-RU" sz="800" b="1" dirty="0">
                        <a:latin typeface="Times New Roman" pitchFamily="18" charset="0"/>
                        <a:cs typeface="Times New Roman" pitchFamily="18" charset="0"/>
                      </a:endParaRPr>
                    </a:p>
                  </a:txBody>
                  <a:tcPr anchor="ctr"/>
                </a:tc>
                <a:tc>
                  <a:txBody>
                    <a:bodyPr/>
                    <a:lstStyle/>
                    <a:p>
                      <a:pPr algn="ctr" fontAlgn="b"/>
                      <a:r>
                        <a:rPr lang="en-US" sz="1400" b="1" u="none" strike="noStrike" dirty="0">
                          <a:effectLst/>
                          <a:latin typeface="Times New Roman" pitchFamily="18" charset="0"/>
                          <a:cs typeface="Times New Roman" pitchFamily="18" charset="0"/>
                        </a:rPr>
                        <a:t>tolerated(0.75)</a:t>
                      </a:r>
                      <a:endParaRPr lang="en-US" sz="1400" b="1" i="0" u="none" strike="noStrike" dirty="0">
                        <a:solidFill>
                          <a:srgbClr val="000000"/>
                        </a:solidFill>
                        <a:effectLst/>
                        <a:latin typeface="Times New Roman" pitchFamily="18" charset="0"/>
                        <a:cs typeface="Times New Roman" pitchFamily="18" charset="0"/>
                      </a:endParaRPr>
                    </a:p>
                  </a:txBody>
                  <a:tcPr marL="9525" marR="9525" marT="9525" marB="0" anchor="ctr"/>
                </a:tc>
              </a:tr>
              <a:tr h="254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Times New Roman" pitchFamily="18" charset="0"/>
                          <a:cs typeface="Times New Roman" pitchFamily="18" charset="0"/>
                        </a:rPr>
                        <a:t>2</a:t>
                      </a:r>
                      <a:endParaRPr lang="ru-RU" sz="1200" b="1" dirty="0">
                        <a:latin typeface="Times New Roman" pitchFamily="18" charset="0"/>
                        <a:cs typeface="Times New Roman" pitchFamily="18" charset="0"/>
                      </a:endParaRPr>
                    </a:p>
                  </a:txBody>
                  <a:tcPr anchor="ctr"/>
                </a:tc>
                <a:tc>
                  <a:txBody>
                    <a:bodyPr/>
                    <a:lstStyle/>
                    <a:p>
                      <a:pPr algn="ctr" fontAlgn="b"/>
                      <a:r>
                        <a:rPr lang="en-US" sz="1050" b="1" u="none" strike="noStrike" dirty="0" err="1">
                          <a:effectLst/>
                          <a:latin typeface="Times New Roman" pitchFamily="18" charset="0"/>
                          <a:cs typeface="Times New Roman" pitchFamily="18" charset="0"/>
                        </a:rPr>
                        <a:t>aAt</a:t>
                      </a:r>
                      <a:r>
                        <a:rPr lang="en-US" sz="1050" b="1" u="none" strike="noStrike" dirty="0">
                          <a:effectLst/>
                          <a:latin typeface="Times New Roman" pitchFamily="18" charset="0"/>
                          <a:cs typeface="Times New Roman" pitchFamily="18" charset="0"/>
                        </a:rPr>
                        <a:t>/</a:t>
                      </a:r>
                      <a:r>
                        <a:rPr lang="en-US" sz="1050" b="1" u="none" strike="noStrike" dirty="0" err="1">
                          <a:effectLst/>
                          <a:latin typeface="Times New Roman" pitchFamily="18" charset="0"/>
                          <a:cs typeface="Times New Roman" pitchFamily="18" charset="0"/>
                        </a:rPr>
                        <a:t>aGt</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dirty="0">
                          <a:effectLst/>
                          <a:latin typeface="Times New Roman" pitchFamily="18" charset="0"/>
                          <a:cs typeface="Times New Roman" pitchFamily="18" charset="0"/>
                        </a:rPr>
                        <a:t>N/S</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vMerge="1">
                  <a:txBody>
                    <a:bodyPr/>
                    <a:lstStyle/>
                    <a:p>
                      <a:pPr algn="ctr" fontAlgn="b"/>
                      <a:endParaRPr lang="en-US" sz="1400" b="1" i="1" u="none" strike="noStrike" dirty="0">
                        <a:solidFill>
                          <a:schemeClr val="tx1"/>
                        </a:solidFill>
                        <a:effectLst/>
                        <a:latin typeface="Times New Roman" pitchFamily="18" charset="0"/>
                        <a:cs typeface="Times New Roman" pitchFamily="18" charset="0"/>
                      </a:endParaRPr>
                    </a:p>
                  </a:txBody>
                  <a:tcPr marL="9525" marR="9525" marT="9525" marB="0" anchor="ct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800" b="1" dirty="0" smtClean="0">
                        <a:latin typeface="Times New Roman" pitchFamily="18" charset="0"/>
                        <a:cs typeface="Times New Roman" pitchFamily="18" charset="0"/>
                      </a:endParaRPr>
                    </a:p>
                  </a:txBody>
                  <a:tcPr anchor="ctr"/>
                </a:tc>
                <a:tc>
                  <a:txBody>
                    <a:bodyPr/>
                    <a:lstStyle/>
                    <a:p>
                      <a:pPr algn="ctr" fontAlgn="b"/>
                      <a:r>
                        <a:rPr lang="en-US" sz="1400" b="1" u="none" strike="noStrike" dirty="0">
                          <a:effectLst/>
                          <a:latin typeface="Times New Roman" pitchFamily="18" charset="0"/>
                          <a:cs typeface="Times New Roman" pitchFamily="18" charset="0"/>
                        </a:rPr>
                        <a:t>tolerated(0.74)</a:t>
                      </a:r>
                      <a:endParaRPr lang="en-US" sz="1400" b="1" i="0" u="none" strike="noStrike" dirty="0">
                        <a:solidFill>
                          <a:srgbClr val="000000"/>
                        </a:solidFill>
                        <a:effectLst/>
                        <a:latin typeface="Times New Roman" pitchFamily="18" charset="0"/>
                        <a:cs typeface="Times New Roman" pitchFamily="18" charset="0"/>
                      </a:endParaRPr>
                    </a:p>
                  </a:txBody>
                  <a:tcPr marL="9525" marR="9525" marT="9525" marB="0" anchor="ctr"/>
                </a:tc>
              </a:tr>
              <a:tr h="254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Times New Roman" pitchFamily="18" charset="0"/>
                          <a:cs typeface="Times New Roman" pitchFamily="18" charset="0"/>
                        </a:rPr>
                        <a:t>2</a:t>
                      </a:r>
                      <a:endParaRPr lang="ru-RU" sz="1200" b="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u="none" strike="noStrike" dirty="0" smtClean="0">
                          <a:effectLst/>
                          <a:latin typeface="Times New Roman" pitchFamily="18" charset="0"/>
                          <a:cs typeface="Times New Roman" pitchFamily="18" charset="0"/>
                        </a:rPr>
                        <a:t>Gat/</a:t>
                      </a:r>
                      <a:r>
                        <a:rPr lang="en-US" sz="1050" b="1" u="none" strike="noStrike" dirty="0" err="1" smtClean="0">
                          <a:effectLst/>
                          <a:latin typeface="Times New Roman" pitchFamily="18" charset="0"/>
                          <a:cs typeface="Times New Roman" pitchFamily="18" charset="0"/>
                        </a:rPr>
                        <a:t>Aat</a:t>
                      </a:r>
                      <a:endParaRPr lang="ru-RU" sz="1050" b="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u="none" strike="noStrike" dirty="0" smtClean="0">
                          <a:effectLst/>
                          <a:latin typeface="Times New Roman" pitchFamily="18" charset="0"/>
                          <a:cs typeface="Times New Roman" pitchFamily="18" charset="0"/>
                        </a:rPr>
                        <a:t>D/N</a:t>
                      </a:r>
                      <a:endParaRPr lang="ru-RU" sz="1050" b="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u="none" strike="noStrike" dirty="0" smtClean="0">
                          <a:solidFill>
                            <a:schemeClr val="tx1"/>
                          </a:solidFill>
                          <a:effectLst/>
                          <a:latin typeface="Times New Roman" pitchFamily="18" charset="0"/>
                          <a:cs typeface="Times New Roman" pitchFamily="18" charset="0"/>
                        </a:rPr>
                        <a:t>Ccp110</a:t>
                      </a:r>
                      <a:endParaRPr lang="ru-RU" sz="1400" b="1" i="1" dirty="0">
                        <a:solidFill>
                          <a:schemeClr val="tx1"/>
                        </a:solidFill>
                        <a:latin typeface="Times New Roman" pitchFamily="18" charset="0"/>
                        <a:cs typeface="Times New Roman" pitchFamily="18" charset="0"/>
                      </a:endParaRPr>
                    </a:p>
                  </a:txBody>
                  <a:tcPr anchor="ctr"/>
                </a:tc>
                <a:tc>
                  <a:txBody>
                    <a:bodyPr/>
                    <a:lstStyle/>
                    <a:p>
                      <a:pPr algn="ctr"/>
                      <a:r>
                        <a:rPr lang="en-US" sz="800" dirty="0" err="1" smtClean="0">
                          <a:latin typeface="Times New Roman" pitchFamily="18" charset="0"/>
                          <a:cs typeface="Times New Roman" pitchFamily="18" charset="0"/>
                        </a:rPr>
                        <a:t>centriolar</a:t>
                      </a:r>
                      <a:r>
                        <a:rPr lang="en-US" sz="800" dirty="0" smtClean="0">
                          <a:latin typeface="Times New Roman" pitchFamily="18" charset="0"/>
                          <a:cs typeface="Times New Roman" pitchFamily="18" charset="0"/>
                        </a:rPr>
                        <a:t> coiled coil protein 110kDa</a:t>
                      </a:r>
                      <a:endParaRPr lang="ru-RU" sz="800" b="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effectLst/>
                          <a:latin typeface="Times New Roman" pitchFamily="18" charset="0"/>
                          <a:cs typeface="Times New Roman" pitchFamily="18" charset="0"/>
                        </a:rPr>
                        <a:t>tolerated(0.17)</a:t>
                      </a:r>
                      <a:endParaRPr lang="ru-RU" sz="1400" b="1" dirty="0">
                        <a:latin typeface="Times New Roman" pitchFamily="18" charset="0"/>
                        <a:cs typeface="Times New Roman" pitchFamily="18" charset="0"/>
                      </a:endParaRPr>
                    </a:p>
                  </a:txBody>
                  <a:tcPr anchor="ctr"/>
                </a:tc>
              </a:tr>
              <a:tr h="254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Times New Roman" pitchFamily="18" charset="0"/>
                          <a:cs typeface="Times New Roman" pitchFamily="18" charset="0"/>
                        </a:rPr>
                        <a:t>2</a:t>
                      </a:r>
                      <a:endParaRPr lang="ru-RU" sz="1200" b="1" dirty="0">
                        <a:latin typeface="Times New Roman" pitchFamily="18" charset="0"/>
                        <a:cs typeface="Times New Roman" pitchFamily="18" charset="0"/>
                      </a:endParaRPr>
                    </a:p>
                  </a:txBody>
                  <a:tcPr anchor="ctr"/>
                </a:tc>
                <a:tc>
                  <a:txBody>
                    <a:bodyPr/>
                    <a:lstStyle/>
                    <a:p>
                      <a:pPr algn="ctr" fontAlgn="b"/>
                      <a:r>
                        <a:rPr lang="en-US" sz="1050" b="1" u="none" strike="noStrike" dirty="0" err="1">
                          <a:effectLst/>
                          <a:latin typeface="Times New Roman" pitchFamily="18" charset="0"/>
                          <a:cs typeface="Times New Roman" pitchFamily="18" charset="0"/>
                        </a:rPr>
                        <a:t>Atg</a:t>
                      </a:r>
                      <a:r>
                        <a:rPr lang="en-US" sz="1050" b="1" u="none" strike="noStrike" dirty="0">
                          <a:effectLst/>
                          <a:latin typeface="Times New Roman" pitchFamily="18" charset="0"/>
                          <a:cs typeface="Times New Roman" pitchFamily="18" charset="0"/>
                        </a:rPr>
                        <a:t>/</a:t>
                      </a:r>
                      <a:r>
                        <a:rPr lang="en-US" sz="1050" b="1" u="none" strike="noStrike" dirty="0" err="1">
                          <a:effectLst/>
                          <a:latin typeface="Times New Roman" pitchFamily="18" charset="0"/>
                          <a:cs typeface="Times New Roman" pitchFamily="18" charset="0"/>
                        </a:rPr>
                        <a:t>Gtg</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050" b="1" u="none" strike="noStrike" dirty="0">
                          <a:effectLst/>
                          <a:latin typeface="Times New Roman" pitchFamily="18" charset="0"/>
                          <a:cs typeface="Times New Roman" pitchFamily="18" charset="0"/>
                        </a:rPr>
                        <a:t>M/V</a:t>
                      </a:r>
                      <a:endParaRPr lang="en-US" sz="105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1400" b="1" i="1" u="none" strike="noStrike" dirty="0" err="1" smtClean="0">
                          <a:solidFill>
                            <a:schemeClr val="tx1"/>
                          </a:solidFill>
                          <a:effectLst/>
                          <a:latin typeface="Times New Roman" pitchFamily="18" charset="0"/>
                          <a:cs typeface="Times New Roman" pitchFamily="18" charset="0"/>
                        </a:rPr>
                        <a:t>Aldoa</a:t>
                      </a:r>
                      <a:endParaRPr lang="en-US" sz="1400" b="1" i="1"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a:r>
                        <a:rPr lang="en-US" sz="800" kern="1200" dirty="0" err="1" smtClean="0">
                          <a:solidFill>
                            <a:schemeClr val="dk1"/>
                          </a:solidFill>
                          <a:effectLst/>
                          <a:latin typeface="Times New Roman" pitchFamily="18" charset="0"/>
                          <a:ea typeface="+mn-ea"/>
                          <a:cs typeface="Times New Roman" pitchFamily="18" charset="0"/>
                        </a:rPr>
                        <a:t>aldolase</a:t>
                      </a:r>
                      <a:r>
                        <a:rPr lang="en-US" sz="800" kern="1200" dirty="0" smtClean="0">
                          <a:solidFill>
                            <a:schemeClr val="dk1"/>
                          </a:solidFill>
                          <a:effectLst/>
                          <a:latin typeface="Times New Roman" pitchFamily="18" charset="0"/>
                          <a:ea typeface="+mn-ea"/>
                          <a:cs typeface="Times New Roman" pitchFamily="18" charset="0"/>
                        </a:rPr>
                        <a:t> A</a:t>
                      </a:r>
                      <a:endParaRPr lang="ru-RU" sz="800" b="1" dirty="0">
                        <a:latin typeface="Times New Roman" pitchFamily="18" charset="0"/>
                        <a:cs typeface="Times New Roman" pitchFamily="18" charset="0"/>
                      </a:endParaRPr>
                    </a:p>
                  </a:txBody>
                  <a:tcPr anchor="ctr"/>
                </a:tc>
                <a:tc>
                  <a:txBody>
                    <a:bodyPr/>
                    <a:lstStyle/>
                    <a:p>
                      <a:pPr algn="ctr" fontAlgn="b"/>
                      <a:r>
                        <a:rPr lang="en-US" sz="1400" b="1" u="none" strike="noStrike" dirty="0">
                          <a:effectLst/>
                          <a:latin typeface="Times New Roman" pitchFamily="18" charset="0"/>
                          <a:cs typeface="Times New Roman" pitchFamily="18" charset="0"/>
                        </a:rPr>
                        <a:t>tolerated(0.58)</a:t>
                      </a:r>
                      <a:endParaRPr lang="en-US" sz="1400" b="1" i="0" u="none" strike="noStrike" dirty="0">
                        <a:solidFill>
                          <a:srgbClr val="000000"/>
                        </a:solidFill>
                        <a:effectLst/>
                        <a:latin typeface="Times New Roman" pitchFamily="18" charset="0"/>
                        <a:cs typeface="Times New Roman" pitchFamily="18" charset="0"/>
                      </a:endParaRPr>
                    </a:p>
                  </a:txBody>
                  <a:tcPr marL="9525" marR="9525" marT="9525" marB="0" anchor="ctr"/>
                </a:tc>
              </a:tr>
              <a:tr h="254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Times New Roman" pitchFamily="18" charset="0"/>
                          <a:cs typeface="Times New Roman" pitchFamily="18" charset="0"/>
                        </a:rPr>
                        <a:t>2</a:t>
                      </a:r>
                      <a:endParaRPr lang="ru-RU" sz="1200" b="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u="none" strike="noStrike" dirty="0" err="1" smtClean="0">
                          <a:effectLst/>
                          <a:latin typeface="Times New Roman" pitchFamily="18" charset="0"/>
                          <a:cs typeface="Times New Roman" pitchFamily="18" charset="0"/>
                        </a:rPr>
                        <a:t>Gct</a:t>
                      </a:r>
                      <a:r>
                        <a:rPr lang="en-US" sz="1050" b="1" u="none" strike="noStrike" dirty="0" smtClean="0">
                          <a:effectLst/>
                          <a:latin typeface="Times New Roman" pitchFamily="18" charset="0"/>
                          <a:cs typeface="Times New Roman" pitchFamily="18" charset="0"/>
                        </a:rPr>
                        <a:t>/Act</a:t>
                      </a:r>
                      <a:endParaRPr lang="en-US" sz="1050" b="1" i="0" u="none" strike="noStrike" dirty="0" smtClean="0">
                        <a:solidFill>
                          <a:srgbClr val="000000"/>
                        </a:solidFill>
                        <a:effectLst/>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u="none" strike="noStrike" dirty="0" smtClean="0">
                          <a:effectLst/>
                          <a:latin typeface="Times New Roman" pitchFamily="18" charset="0"/>
                          <a:cs typeface="Times New Roman" pitchFamily="18" charset="0"/>
                        </a:rPr>
                        <a:t>A/T</a:t>
                      </a:r>
                      <a:endParaRPr lang="en-US" sz="1050" b="1" i="0" u="none" strike="noStrike" dirty="0" smtClean="0">
                        <a:solidFill>
                          <a:srgbClr val="000000"/>
                        </a:solidFill>
                        <a:effectLst/>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u="none" strike="noStrike" dirty="0" smtClean="0">
                          <a:solidFill>
                            <a:schemeClr val="tx1"/>
                          </a:solidFill>
                          <a:effectLst/>
                          <a:latin typeface="Times New Roman" pitchFamily="18" charset="0"/>
                          <a:cs typeface="Times New Roman" pitchFamily="18" charset="0"/>
                        </a:rPr>
                        <a:t>Psat1</a:t>
                      </a:r>
                    </a:p>
                  </a:txBody>
                  <a:tcPr anchor="ctr"/>
                </a:tc>
                <a:tc>
                  <a:txBody>
                    <a:bodyPr/>
                    <a:lstStyle/>
                    <a:p>
                      <a:pPr algn="ctr"/>
                      <a:r>
                        <a:rPr lang="en-US" sz="800" kern="1200" dirty="0" err="1" smtClean="0">
                          <a:solidFill>
                            <a:schemeClr val="dk1"/>
                          </a:solidFill>
                          <a:effectLst/>
                          <a:latin typeface="Times New Roman" pitchFamily="18" charset="0"/>
                          <a:ea typeface="+mn-ea"/>
                          <a:cs typeface="Times New Roman" pitchFamily="18" charset="0"/>
                        </a:rPr>
                        <a:t>phosphoserine</a:t>
                      </a:r>
                      <a:r>
                        <a:rPr lang="en-US" sz="800" kern="1200" dirty="0" smtClean="0">
                          <a:solidFill>
                            <a:schemeClr val="dk1"/>
                          </a:solidFill>
                          <a:effectLst/>
                          <a:latin typeface="Times New Roman" pitchFamily="18" charset="0"/>
                          <a:ea typeface="+mn-ea"/>
                          <a:cs typeface="Times New Roman" pitchFamily="18" charset="0"/>
                        </a:rPr>
                        <a:t> aminotransferase 1</a:t>
                      </a:r>
                      <a:endParaRPr lang="ru-RU" sz="800" b="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effectLst/>
                          <a:latin typeface="Times New Roman" pitchFamily="18" charset="0"/>
                          <a:cs typeface="Times New Roman" pitchFamily="18" charset="0"/>
                        </a:rPr>
                        <a:t>tolerated(0.61)</a:t>
                      </a:r>
                      <a:endParaRPr lang="ru-RU" sz="1400" b="1" dirty="0" smtClean="0">
                        <a:latin typeface="Times New Roman" pitchFamily="18" charset="0"/>
                        <a:cs typeface="Times New Roman" pitchFamily="18" charset="0"/>
                      </a:endParaRPr>
                    </a:p>
                  </a:txBody>
                  <a:tcPr anchor="ctr"/>
                </a:tc>
              </a:tr>
              <a:tr h="254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Times New Roman" pitchFamily="18" charset="0"/>
                          <a:cs typeface="Times New Roman" pitchFamily="18" charset="0"/>
                        </a:rPr>
                        <a:t>2</a:t>
                      </a:r>
                      <a:endParaRPr lang="ru-RU" sz="1200" b="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u="none" strike="noStrike" dirty="0" smtClean="0">
                          <a:effectLst/>
                          <a:latin typeface="Times New Roman" pitchFamily="18" charset="0"/>
                          <a:cs typeface="Times New Roman" pitchFamily="18" charset="0"/>
                        </a:rPr>
                        <a:t>Gag/</a:t>
                      </a:r>
                      <a:r>
                        <a:rPr lang="en-US" sz="1050" b="1" u="none" strike="noStrike" dirty="0" err="1" smtClean="0">
                          <a:effectLst/>
                          <a:latin typeface="Times New Roman" pitchFamily="18" charset="0"/>
                          <a:cs typeface="Times New Roman" pitchFamily="18" charset="0"/>
                        </a:rPr>
                        <a:t>Aag</a:t>
                      </a:r>
                      <a:endParaRPr lang="en-US" sz="1050" b="1" i="0" u="none" strike="noStrike" dirty="0" smtClean="0">
                        <a:solidFill>
                          <a:srgbClr val="000000"/>
                        </a:solidFill>
                        <a:effectLst/>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u="none" strike="noStrike" dirty="0" smtClean="0">
                          <a:effectLst/>
                          <a:latin typeface="Times New Roman" pitchFamily="18" charset="0"/>
                          <a:cs typeface="Times New Roman" pitchFamily="18" charset="0"/>
                        </a:rPr>
                        <a:t>E/K</a:t>
                      </a:r>
                      <a:endParaRPr lang="en-US" sz="1050" b="1" i="0" u="none" strike="noStrike" dirty="0" smtClean="0">
                        <a:solidFill>
                          <a:srgbClr val="000000"/>
                        </a:solidFill>
                        <a:effectLst/>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u="none" strike="noStrike" dirty="0" smtClean="0">
                          <a:solidFill>
                            <a:schemeClr val="tx1"/>
                          </a:solidFill>
                          <a:effectLst/>
                          <a:latin typeface="Times New Roman" pitchFamily="18" charset="0"/>
                          <a:cs typeface="Times New Roman" pitchFamily="18" charset="0"/>
                        </a:rPr>
                        <a:t>Nolc1</a:t>
                      </a:r>
                    </a:p>
                  </a:txBody>
                  <a:tcPr anchor="ctr"/>
                </a:tc>
                <a:tc>
                  <a:txBody>
                    <a:bodyPr/>
                    <a:lstStyle/>
                    <a:p>
                      <a:pPr algn="ctr"/>
                      <a:r>
                        <a:rPr lang="en-US" sz="800" kern="1200" dirty="0" err="1" smtClean="0">
                          <a:solidFill>
                            <a:schemeClr val="dk1"/>
                          </a:solidFill>
                          <a:effectLst/>
                          <a:latin typeface="Times New Roman" pitchFamily="18" charset="0"/>
                          <a:ea typeface="+mn-ea"/>
                          <a:cs typeface="Times New Roman" pitchFamily="18" charset="0"/>
                        </a:rPr>
                        <a:t>nucleolar</a:t>
                      </a:r>
                      <a:r>
                        <a:rPr lang="en-US" sz="800" kern="1200" dirty="0" smtClean="0">
                          <a:solidFill>
                            <a:schemeClr val="dk1"/>
                          </a:solidFill>
                          <a:effectLst/>
                          <a:latin typeface="Times New Roman" pitchFamily="18" charset="0"/>
                          <a:ea typeface="+mn-ea"/>
                          <a:cs typeface="Times New Roman" pitchFamily="18" charset="0"/>
                        </a:rPr>
                        <a:t> and coiled-body </a:t>
                      </a:r>
                      <a:r>
                        <a:rPr lang="en-US" sz="800" kern="1200" dirty="0" err="1" smtClean="0">
                          <a:solidFill>
                            <a:schemeClr val="dk1"/>
                          </a:solidFill>
                          <a:effectLst/>
                          <a:latin typeface="Times New Roman" pitchFamily="18" charset="0"/>
                          <a:ea typeface="+mn-ea"/>
                          <a:cs typeface="Times New Roman" pitchFamily="18" charset="0"/>
                        </a:rPr>
                        <a:t>phosphoprotein</a:t>
                      </a:r>
                      <a:r>
                        <a:rPr lang="en-US" sz="800" kern="1200" dirty="0" smtClean="0">
                          <a:solidFill>
                            <a:schemeClr val="dk1"/>
                          </a:solidFill>
                          <a:effectLst/>
                          <a:latin typeface="Times New Roman" pitchFamily="18" charset="0"/>
                          <a:ea typeface="+mn-ea"/>
                          <a:cs typeface="Times New Roman" pitchFamily="18" charset="0"/>
                        </a:rPr>
                        <a:t> 1</a:t>
                      </a:r>
                      <a:endParaRPr lang="ru-RU" sz="800" b="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effectLst/>
                          <a:latin typeface="Times New Roman" pitchFamily="18" charset="0"/>
                          <a:cs typeface="Times New Roman" pitchFamily="18" charset="0"/>
                        </a:rPr>
                        <a:t>tolerated(0.61)</a:t>
                      </a:r>
                      <a:endParaRPr lang="en-US" sz="1400" b="1" i="0" u="none" strike="noStrike" dirty="0" smtClean="0">
                        <a:solidFill>
                          <a:srgbClr val="000000"/>
                        </a:solidFill>
                        <a:effectLst/>
                        <a:latin typeface="Times New Roman" pitchFamily="18" charset="0"/>
                        <a:cs typeface="Times New Roman" pitchFamily="18" charset="0"/>
                      </a:endParaRPr>
                    </a:p>
                  </a:txBody>
                  <a:tcPr anchor="ctr"/>
                </a:tc>
              </a:tr>
              <a:tr h="254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Times New Roman" pitchFamily="18" charset="0"/>
                          <a:cs typeface="Times New Roman" pitchFamily="18" charset="0"/>
                        </a:rPr>
                        <a:t>2</a:t>
                      </a:r>
                      <a:endParaRPr lang="ru-RU" sz="1200" b="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u="none" strike="noStrike" dirty="0" err="1" smtClean="0">
                          <a:effectLst/>
                          <a:latin typeface="Times New Roman" pitchFamily="18" charset="0"/>
                          <a:cs typeface="Times New Roman" pitchFamily="18" charset="0"/>
                        </a:rPr>
                        <a:t>aaC</a:t>
                      </a:r>
                      <a:r>
                        <a:rPr lang="en-US" sz="1050" b="1" u="none" strike="noStrike" dirty="0" smtClean="0">
                          <a:effectLst/>
                          <a:latin typeface="Times New Roman" pitchFamily="18" charset="0"/>
                          <a:cs typeface="Times New Roman" pitchFamily="18" charset="0"/>
                        </a:rPr>
                        <a:t>/</a:t>
                      </a:r>
                      <a:r>
                        <a:rPr lang="en-US" sz="1050" b="1" u="none" strike="noStrike" dirty="0" err="1" smtClean="0">
                          <a:effectLst/>
                          <a:latin typeface="Times New Roman" pitchFamily="18" charset="0"/>
                          <a:cs typeface="Times New Roman" pitchFamily="18" charset="0"/>
                        </a:rPr>
                        <a:t>aaA</a:t>
                      </a:r>
                      <a:endParaRPr lang="en-US" sz="1050" b="1" i="0" u="none" strike="noStrike" dirty="0" smtClean="0">
                        <a:solidFill>
                          <a:srgbClr val="000000"/>
                        </a:solidFill>
                        <a:effectLst/>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u="none" strike="noStrike" dirty="0" smtClean="0">
                          <a:effectLst/>
                          <a:latin typeface="Times New Roman" pitchFamily="18" charset="0"/>
                          <a:cs typeface="Times New Roman" pitchFamily="18" charset="0"/>
                        </a:rPr>
                        <a:t>N/K</a:t>
                      </a:r>
                      <a:endParaRPr lang="en-US" sz="1050" b="1" i="0" u="none" strike="noStrike" dirty="0" smtClean="0">
                        <a:solidFill>
                          <a:srgbClr val="000000"/>
                        </a:solidFill>
                        <a:effectLst/>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u="none" strike="noStrike" dirty="0" smtClean="0">
                          <a:solidFill>
                            <a:schemeClr val="tx1"/>
                          </a:solidFill>
                          <a:effectLst/>
                          <a:latin typeface="Times New Roman" pitchFamily="18" charset="0"/>
                          <a:cs typeface="Times New Roman" pitchFamily="18" charset="0"/>
                        </a:rPr>
                        <a:t>Sfxn3</a:t>
                      </a:r>
                    </a:p>
                  </a:txBody>
                  <a:tcPr anchor="ctr"/>
                </a:tc>
                <a:tc>
                  <a:txBody>
                    <a:bodyPr/>
                    <a:lstStyle/>
                    <a:p>
                      <a:pPr algn="ctr"/>
                      <a:r>
                        <a:rPr lang="en-US" sz="800" kern="1200" dirty="0" err="1" smtClean="0">
                          <a:solidFill>
                            <a:schemeClr val="dk1"/>
                          </a:solidFill>
                          <a:effectLst/>
                          <a:latin typeface="Times New Roman" pitchFamily="18" charset="0"/>
                          <a:ea typeface="+mn-ea"/>
                          <a:cs typeface="Times New Roman" pitchFamily="18" charset="0"/>
                        </a:rPr>
                        <a:t>sideroflexin</a:t>
                      </a:r>
                      <a:r>
                        <a:rPr lang="en-US" sz="800" kern="1200" dirty="0" smtClean="0">
                          <a:solidFill>
                            <a:schemeClr val="dk1"/>
                          </a:solidFill>
                          <a:effectLst/>
                          <a:latin typeface="Times New Roman" pitchFamily="18" charset="0"/>
                          <a:ea typeface="+mn-ea"/>
                          <a:cs typeface="Times New Roman" pitchFamily="18" charset="0"/>
                        </a:rPr>
                        <a:t> 3	</a:t>
                      </a:r>
                      <a:endParaRPr lang="ru-RU" sz="800" b="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effectLst/>
                          <a:latin typeface="Times New Roman" pitchFamily="18" charset="0"/>
                          <a:cs typeface="Times New Roman" pitchFamily="18" charset="0"/>
                        </a:rPr>
                        <a:t>tolerated(0.92)</a:t>
                      </a:r>
                      <a:endParaRPr lang="en-US" sz="1400" b="1" i="0" u="none" strike="noStrike" dirty="0" smtClean="0">
                        <a:solidFill>
                          <a:srgbClr val="000000"/>
                        </a:solidFill>
                        <a:effectLst/>
                        <a:latin typeface="Times New Roman" pitchFamily="18" charset="0"/>
                        <a:cs typeface="Times New Roman" pitchFamily="18" charset="0"/>
                      </a:endParaRPr>
                    </a:p>
                  </a:txBody>
                  <a:tcPr anchor="ctr"/>
                </a:tc>
              </a:tr>
              <a:tr h="254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Times New Roman" pitchFamily="18" charset="0"/>
                          <a:cs typeface="Times New Roman" pitchFamily="18" charset="0"/>
                        </a:rPr>
                        <a:t>2</a:t>
                      </a:r>
                      <a:endParaRPr lang="ru-RU" sz="1200" b="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u="none" strike="noStrike" dirty="0" err="1" smtClean="0">
                          <a:effectLst/>
                          <a:latin typeface="Times New Roman" pitchFamily="18" charset="0"/>
                          <a:cs typeface="Times New Roman" pitchFamily="18" charset="0"/>
                        </a:rPr>
                        <a:t>cTa</a:t>
                      </a:r>
                      <a:r>
                        <a:rPr lang="en-US" sz="1050" b="1" u="none" strike="noStrike" dirty="0" smtClean="0">
                          <a:effectLst/>
                          <a:latin typeface="Times New Roman" pitchFamily="18" charset="0"/>
                          <a:cs typeface="Times New Roman" pitchFamily="18" charset="0"/>
                        </a:rPr>
                        <a:t>/</a:t>
                      </a:r>
                      <a:r>
                        <a:rPr lang="en-US" sz="1050" b="1" u="none" strike="noStrike" dirty="0" err="1" smtClean="0">
                          <a:effectLst/>
                          <a:latin typeface="Times New Roman" pitchFamily="18" charset="0"/>
                          <a:cs typeface="Times New Roman" pitchFamily="18" charset="0"/>
                        </a:rPr>
                        <a:t>cAa</a:t>
                      </a:r>
                      <a:endParaRPr lang="en-US" sz="1050" b="1" i="0" u="none" strike="noStrike" dirty="0" smtClean="0">
                        <a:solidFill>
                          <a:srgbClr val="000000"/>
                        </a:solidFill>
                        <a:effectLst/>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u="none" strike="noStrike" dirty="0" smtClean="0">
                          <a:effectLst/>
                          <a:latin typeface="Times New Roman" pitchFamily="18" charset="0"/>
                          <a:cs typeface="Times New Roman" pitchFamily="18" charset="0"/>
                        </a:rPr>
                        <a:t>L/Q</a:t>
                      </a:r>
                      <a:endParaRPr lang="en-US" sz="1050" b="1" i="0" u="none" strike="noStrike" dirty="0" smtClean="0">
                        <a:solidFill>
                          <a:srgbClr val="000000"/>
                        </a:solidFill>
                        <a:effectLst/>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u="none" strike="noStrike" dirty="0" smtClean="0">
                          <a:solidFill>
                            <a:schemeClr val="tx1"/>
                          </a:solidFill>
                          <a:effectLst/>
                          <a:latin typeface="Times New Roman" pitchFamily="18" charset="0"/>
                          <a:cs typeface="Times New Roman" pitchFamily="18" charset="0"/>
                        </a:rPr>
                        <a:t>Ak3</a:t>
                      </a:r>
                    </a:p>
                  </a:txBody>
                  <a:tcPr anchor="ctr"/>
                </a:tc>
                <a:tc>
                  <a:txBody>
                    <a:bodyPr/>
                    <a:lstStyle/>
                    <a:p>
                      <a:pPr algn="ctr"/>
                      <a:r>
                        <a:rPr lang="en-US" sz="800" kern="1200" dirty="0" err="1" smtClean="0">
                          <a:solidFill>
                            <a:schemeClr val="dk1"/>
                          </a:solidFill>
                          <a:effectLst/>
                          <a:latin typeface="Times New Roman" pitchFamily="18" charset="0"/>
                          <a:ea typeface="+mn-ea"/>
                          <a:cs typeface="Times New Roman" pitchFamily="18" charset="0"/>
                        </a:rPr>
                        <a:t>adenylate</a:t>
                      </a:r>
                      <a:r>
                        <a:rPr lang="en-US" sz="800" kern="1200" dirty="0" smtClean="0">
                          <a:solidFill>
                            <a:schemeClr val="dk1"/>
                          </a:solidFill>
                          <a:effectLst/>
                          <a:latin typeface="Times New Roman" pitchFamily="18" charset="0"/>
                          <a:ea typeface="+mn-ea"/>
                          <a:cs typeface="Times New Roman" pitchFamily="18" charset="0"/>
                        </a:rPr>
                        <a:t> kinase 3</a:t>
                      </a:r>
                      <a:endParaRPr lang="ru-RU" sz="800" b="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effectLst/>
                          <a:latin typeface="Times New Roman" pitchFamily="18" charset="0"/>
                          <a:cs typeface="Times New Roman" pitchFamily="18" charset="0"/>
                        </a:rPr>
                        <a:t>tolerated(0.66)</a:t>
                      </a:r>
                      <a:endParaRPr lang="en-US" sz="1400" b="1" i="0" u="none" strike="noStrike" dirty="0" smtClean="0">
                        <a:solidFill>
                          <a:srgbClr val="000000"/>
                        </a:solidFill>
                        <a:effectLst/>
                        <a:latin typeface="Times New Roman" pitchFamily="18" charset="0"/>
                        <a:cs typeface="Times New Roman" pitchFamily="18" charset="0"/>
                      </a:endParaRPr>
                    </a:p>
                  </a:txBody>
                  <a:tcPr anchor="ctr"/>
                </a:tc>
              </a:tr>
              <a:tr h="254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Times New Roman" pitchFamily="18" charset="0"/>
                          <a:cs typeface="Times New Roman" pitchFamily="18" charset="0"/>
                        </a:rPr>
                        <a:t>2</a:t>
                      </a:r>
                      <a:endParaRPr lang="ru-RU" sz="1200" b="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u="none" strike="noStrike" dirty="0" err="1" smtClean="0">
                          <a:effectLst/>
                          <a:latin typeface="Times New Roman" pitchFamily="18" charset="0"/>
                          <a:cs typeface="Times New Roman" pitchFamily="18" charset="0"/>
                        </a:rPr>
                        <a:t>cGc</a:t>
                      </a:r>
                      <a:r>
                        <a:rPr lang="en-US" sz="1050" b="1" u="none" strike="noStrike" dirty="0" smtClean="0">
                          <a:effectLst/>
                          <a:latin typeface="Times New Roman" pitchFamily="18" charset="0"/>
                          <a:cs typeface="Times New Roman" pitchFamily="18" charset="0"/>
                        </a:rPr>
                        <a:t>/</a:t>
                      </a:r>
                      <a:r>
                        <a:rPr lang="en-US" sz="1050" b="1" u="none" strike="noStrike" dirty="0" err="1" smtClean="0">
                          <a:effectLst/>
                          <a:latin typeface="Times New Roman" pitchFamily="18" charset="0"/>
                          <a:cs typeface="Times New Roman" pitchFamily="18" charset="0"/>
                        </a:rPr>
                        <a:t>cAc</a:t>
                      </a:r>
                      <a:endParaRPr lang="en-US" sz="1050" b="1" i="0" u="none" strike="noStrike" dirty="0" smtClean="0">
                        <a:solidFill>
                          <a:srgbClr val="000000"/>
                        </a:solidFill>
                        <a:effectLst/>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u="none" strike="noStrike" dirty="0" smtClean="0">
                          <a:effectLst/>
                          <a:latin typeface="Times New Roman" pitchFamily="18" charset="0"/>
                          <a:cs typeface="Times New Roman" pitchFamily="18" charset="0"/>
                        </a:rPr>
                        <a:t>R/H</a:t>
                      </a:r>
                      <a:endParaRPr lang="en-US" sz="1050" b="1" i="0" u="none" strike="noStrike" dirty="0" smtClean="0">
                        <a:solidFill>
                          <a:srgbClr val="000000"/>
                        </a:solidFill>
                        <a:effectLst/>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u="none" strike="noStrike" dirty="0" smtClean="0">
                          <a:effectLst/>
                          <a:latin typeface="Times New Roman" pitchFamily="18" charset="0"/>
                          <a:cs typeface="Times New Roman" pitchFamily="18" charset="0"/>
                        </a:rPr>
                        <a:t>Tjp2</a:t>
                      </a:r>
                      <a:endParaRPr lang="en-US" sz="1400" b="1" i="1" u="none" strike="noStrike" dirty="0" smtClean="0">
                        <a:solidFill>
                          <a:srgbClr val="000000"/>
                        </a:solidFill>
                        <a:effectLst/>
                        <a:latin typeface="Times New Roman" pitchFamily="18" charset="0"/>
                        <a:cs typeface="Times New Roman" pitchFamily="18" charset="0"/>
                      </a:endParaRPr>
                    </a:p>
                  </a:txBody>
                  <a:tcPr anchor="ctr"/>
                </a:tc>
                <a:tc>
                  <a:txBody>
                    <a:bodyPr/>
                    <a:lstStyle/>
                    <a:p>
                      <a:pPr algn="ctr"/>
                      <a:r>
                        <a:rPr lang="en-US" sz="800" kern="1200" dirty="0" smtClean="0">
                          <a:solidFill>
                            <a:schemeClr val="dk1"/>
                          </a:solidFill>
                          <a:effectLst/>
                          <a:latin typeface="Times New Roman" pitchFamily="18" charset="0"/>
                          <a:ea typeface="+mn-ea"/>
                          <a:cs typeface="Times New Roman" pitchFamily="18" charset="0"/>
                        </a:rPr>
                        <a:t>tight junction protein 2</a:t>
                      </a:r>
                      <a:endParaRPr lang="ru-RU" sz="800" b="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effectLst/>
                          <a:latin typeface="Times New Roman" pitchFamily="18" charset="0"/>
                          <a:cs typeface="Times New Roman" pitchFamily="18" charset="0"/>
                        </a:rPr>
                        <a:t>tolerated(0.59)</a:t>
                      </a:r>
                      <a:endParaRPr lang="en-US" sz="1400" b="1" i="0" u="none" strike="noStrike" dirty="0" smtClean="0">
                        <a:solidFill>
                          <a:srgbClr val="000000"/>
                        </a:solidFill>
                        <a:effectLst/>
                        <a:latin typeface="Times New Roman" pitchFamily="18" charset="0"/>
                        <a:cs typeface="Times New Roman" pitchFamily="18" charset="0"/>
                      </a:endParaRPr>
                    </a:p>
                  </a:txBody>
                  <a:tcPr anchor="ctr"/>
                </a:tc>
              </a:tr>
              <a:tr h="254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Times New Roman" pitchFamily="18" charset="0"/>
                          <a:cs typeface="Times New Roman" pitchFamily="18" charset="0"/>
                        </a:rPr>
                        <a:t>2</a:t>
                      </a:r>
                      <a:endParaRPr lang="ru-RU" sz="1200" b="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u="none" strike="noStrike" dirty="0" err="1" smtClean="0">
                          <a:effectLst/>
                          <a:latin typeface="Times New Roman" pitchFamily="18" charset="0"/>
                          <a:cs typeface="Times New Roman" pitchFamily="18" charset="0"/>
                        </a:rPr>
                        <a:t>Aat</a:t>
                      </a:r>
                      <a:r>
                        <a:rPr lang="en-US" sz="1050" b="1" u="none" strike="noStrike" dirty="0" smtClean="0">
                          <a:effectLst/>
                          <a:latin typeface="Times New Roman" pitchFamily="18" charset="0"/>
                          <a:cs typeface="Times New Roman" pitchFamily="18" charset="0"/>
                        </a:rPr>
                        <a:t>/Cat</a:t>
                      </a:r>
                      <a:endParaRPr lang="ru-RU" sz="1050" b="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u="none" strike="noStrike" dirty="0" smtClean="0">
                          <a:effectLst/>
                          <a:latin typeface="Times New Roman" pitchFamily="18" charset="0"/>
                          <a:cs typeface="Times New Roman" pitchFamily="18" charset="0"/>
                        </a:rPr>
                        <a:t>N/H</a:t>
                      </a:r>
                      <a:endParaRPr lang="ru-RU" sz="1050" b="1" dirty="0">
                        <a:latin typeface="Times New Roman" pitchFamily="18" charset="0"/>
                        <a:cs typeface="Times New Roman" pitchFamily="18" charset="0"/>
                      </a:endParaRPr>
                    </a:p>
                  </a:txBody>
                  <a:tcPr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1" u="none" strike="noStrike" dirty="0" smtClean="0">
                          <a:effectLst/>
                          <a:latin typeface="Times New Roman" pitchFamily="18" charset="0"/>
                          <a:cs typeface="Times New Roman" pitchFamily="18" charset="0"/>
                        </a:rPr>
                        <a:t>Plekhh1</a:t>
                      </a:r>
                      <a:endParaRPr lang="en-US" sz="1400" b="1" i="1" u="none" strike="noStrike" dirty="0" smtClean="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n-US" sz="800" kern="1200" dirty="0" err="1" smtClean="0">
                          <a:solidFill>
                            <a:schemeClr val="dk1"/>
                          </a:solidFill>
                          <a:effectLst/>
                          <a:latin typeface="Times New Roman" pitchFamily="18" charset="0"/>
                          <a:ea typeface="+mn-ea"/>
                          <a:cs typeface="Times New Roman" pitchFamily="18" charset="0"/>
                        </a:rPr>
                        <a:t>pleckstrin</a:t>
                      </a:r>
                      <a:r>
                        <a:rPr lang="en-US" sz="800" kern="1200" dirty="0" smtClean="0">
                          <a:solidFill>
                            <a:schemeClr val="dk1"/>
                          </a:solidFill>
                          <a:effectLst/>
                          <a:latin typeface="Times New Roman" pitchFamily="18" charset="0"/>
                          <a:ea typeface="+mn-ea"/>
                          <a:cs typeface="Times New Roman" pitchFamily="18" charset="0"/>
                        </a:rPr>
                        <a:t> homology domain containing, family H</a:t>
                      </a:r>
                    </a:p>
                    <a:p>
                      <a:pPr algn="ctr" fontAlgn="b"/>
                      <a:r>
                        <a:rPr lang="en-US" sz="800" kern="1200" dirty="0" smtClean="0">
                          <a:solidFill>
                            <a:schemeClr val="dk1"/>
                          </a:solidFill>
                          <a:effectLst/>
                          <a:latin typeface="Times New Roman" pitchFamily="18" charset="0"/>
                          <a:ea typeface="+mn-ea"/>
                          <a:cs typeface="Times New Roman" pitchFamily="18" charset="0"/>
                        </a:rPr>
                        <a:t> (with MyTH4 domain) member 1</a:t>
                      </a:r>
                      <a:endParaRPr lang="en-US" sz="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effectLst/>
                          <a:latin typeface="Times New Roman" pitchFamily="18" charset="0"/>
                          <a:cs typeface="Times New Roman" pitchFamily="18" charset="0"/>
                        </a:rPr>
                        <a:t>tolerated(0.22)</a:t>
                      </a:r>
                      <a:endParaRPr lang="ru-RU" sz="1400" b="1" dirty="0">
                        <a:latin typeface="Times New Roman" pitchFamily="18" charset="0"/>
                        <a:cs typeface="Times New Roman" pitchFamily="18" charset="0"/>
                      </a:endParaRPr>
                    </a:p>
                  </a:txBody>
                  <a:tcPr anchor="ctr"/>
                </a:tc>
              </a:tr>
            </a:tbl>
          </a:graphicData>
        </a:graphic>
      </p:graphicFrame>
    </p:spTree>
    <p:extLst>
      <p:ext uri="{BB962C8B-B14F-4D97-AF65-F5344CB8AC3E}">
        <p14:creationId xmlns:p14="http://schemas.microsoft.com/office/powerpoint/2010/main" val="4140391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624" y="0"/>
            <a:ext cx="8856984" cy="584775"/>
          </a:xfrm>
          <a:prstGeom prst="rect">
            <a:avLst/>
          </a:prstGeom>
          <a:noFill/>
        </p:spPr>
        <p:txBody>
          <a:bodyPr wrap="square" rtlCol="0">
            <a:spAutoFit/>
          </a:bodyPr>
          <a:lstStyle/>
          <a:p>
            <a:pPr algn="ctr"/>
            <a:r>
              <a:rPr lang="ru-RU" sz="1600" b="1" dirty="0" err="1" smtClean="0">
                <a:solidFill>
                  <a:schemeClr val="tx2"/>
                </a:solidFill>
                <a:latin typeface="Times New Roman" pitchFamily="18" charset="0"/>
                <a:cs typeface="Times New Roman" pitchFamily="18" charset="0"/>
              </a:rPr>
              <a:t>Несинонимичные</a:t>
            </a:r>
            <a:r>
              <a:rPr lang="ru-RU" sz="1600" b="1" dirty="0" smtClean="0">
                <a:solidFill>
                  <a:schemeClr val="tx2"/>
                </a:solidFill>
                <a:latin typeface="Times New Roman" pitchFamily="18" charset="0"/>
                <a:cs typeface="Times New Roman" pitchFamily="18" charset="0"/>
              </a:rPr>
              <a:t> замены в генах, </a:t>
            </a:r>
            <a:r>
              <a:rPr lang="ru-RU" sz="1600" b="1" dirty="0" err="1" smtClean="0">
                <a:solidFill>
                  <a:schemeClr val="tx2"/>
                </a:solidFill>
                <a:latin typeface="Times New Roman" pitchFamily="18" charset="0"/>
                <a:cs typeface="Times New Roman" pitchFamily="18" charset="0"/>
              </a:rPr>
              <a:t>ортологи</a:t>
            </a:r>
            <a:r>
              <a:rPr lang="ru-RU" sz="1600" b="1" dirty="0" smtClean="0">
                <a:solidFill>
                  <a:schemeClr val="tx2"/>
                </a:solidFill>
                <a:latin typeface="Times New Roman" pitchFamily="18" charset="0"/>
                <a:cs typeface="Times New Roman" pitchFamily="18" charset="0"/>
              </a:rPr>
              <a:t> которых ассоциированы </a:t>
            </a:r>
          </a:p>
          <a:p>
            <a:pPr algn="ctr"/>
            <a:r>
              <a:rPr lang="ru-RU" sz="1600" b="1" dirty="0" smtClean="0">
                <a:solidFill>
                  <a:schemeClr val="tx2"/>
                </a:solidFill>
                <a:latin typeface="Times New Roman" pitchFamily="18" charset="0"/>
                <a:cs typeface="Times New Roman" pitchFamily="18" charset="0"/>
              </a:rPr>
              <a:t>с развитием спорадической формы болезни Альцгеймера у людей</a:t>
            </a:r>
            <a:endParaRPr lang="ru-RU" sz="1600" b="1" dirty="0">
              <a:solidFill>
                <a:schemeClr val="tx2"/>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373709159"/>
              </p:ext>
            </p:extLst>
          </p:nvPr>
        </p:nvGraphicFramePr>
        <p:xfrm>
          <a:off x="159116" y="1011802"/>
          <a:ext cx="8579296" cy="2179320"/>
        </p:xfrm>
        <a:graphic>
          <a:graphicData uri="http://schemas.openxmlformats.org/drawingml/2006/table">
            <a:tbl>
              <a:tblPr>
                <a:tableStyleId>{5C22544A-7EE6-4342-B048-85BDC9FD1C3A}</a:tableStyleId>
              </a:tblPr>
              <a:tblGrid>
                <a:gridCol w="941427"/>
                <a:gridCol w="1409887"/>
                <a:gridCol w="1110393"/>
                <a:gridCol w="1152128"/>
                <a:gridCol w="1080120"/>
                <a:gridCol w="864096"/>
                <a:gridCol w="2021245"/>
              </a:tblGrid>
              <a:tr h="0">
                <a:tc>
                  <a:txBody>
                    <a:bodyPr/>
                    <a:lstStyle/>
                    <a:p>
                      <a:pPr algn="ctr">
                        <a:lnSpc>
                          <a:spcPct val="100000"/>
                        </a:lnSpc>
                        <a:spcAft>
                          <a:spcPts val="0"/>
                        </a:spcAft>
                      </a:pPr>
                      <a:r>
                        <a:rPr lang="ru-RU" sz="1100" b="1" baseline="0" dirty="0">
                          <a:solidFill>
                            <a:schemeClr val="bg1"/>
                          </a:solidFill>
                          <a:effectLst/>
                          <a:latin typeface="Times New Roman" pitchFamily="18" charset="0"/>
                          <a:cs typeface="Times New Roman" pitchFamily="18" charset="0"/>
                        </a:rPr>
                        <a:t>Символ гена</a:t>
                      </a:r>
                      <a:endParaRPr lang="ru-RU" sz="1100" b="1" baseline="0" dirty="0">
                        <a:solidFill>
                          <a:schemeClr val="bg1"/>
                        </a:solidFill>
                        <a:effectLst/>
                        <a:latin typeface="Times New Roman" pitchFamily="18" charset="0"/>
                        <a:ea typeface="Times New Roman"/>
                        <a:cs typeface="Times New Roman" pitchFamily="18" charset="0"/>
                      </a:endParaRPr>
                    </a:p>
                  </a:txBody>
                  <a:tcPr marL="68580" marR="68580" marT="0" marB="0" anchor="ctr">
                    <a:solidFill>
                      <a:schemeClr val="tx2">
                        <a:lumMod val="60000"/>
                        <a:lumOff val="40000"/>
                      </a:schemeClr>
                    </a:solidFill>
                  </a:tcPr>
                </a:tc>
                <a:tc>
                  <a:txBody>
                    <a:bodyPr/>
                    <a:lstStyle/>
                    <a:p>
                      <a:pPr algn="ctr">
                        <a:lnSpc>
                          <a:spcPct val="150000"/>
                        </a:lnSpc>
                        <a:spcAft>
                          <a:spcPts val="0"/>
                        </a:spcAft>
                      </a:pPr>
                      <a:r>
                        <a:rPr lang="ru-RU" sz="1100" b="1" baseline="0" dirty="0">
                          <a:solidFill>
                            <a:schemeClr val="bg1"/>
                          </a:solidFill>
                          <a:effectLst/>
                          <a:latin typeface="Times New Roman" pitchFamily="18" charset="0"/>
                          <a:cs typeface="Times New Roman" pitchFamily="18" charset="0"/>
                        </a:rPr>
                        <a:t>Принятое название </a:t>
                      </a:r>
                      <a:endParaRPr lang="ru-RU" sz="1100" b="1" baseline="0" dirty="0">
                        <a:solidFill>
                          <a:schemeClr val="bg1"/>
                        </a:solidFill>
                        <a:effectLst/>
                        <a:latin typeface="Times New Roman" pitchFamily="18" charset="0"/>
                        <a:ea typeface="Times New Roman"/>
                        <a:cs typeface="Times New Roman" pitchFamily="18" charset="0"/>
                      </a:endParaRPr>
                    </a:p>
                  </a:txBody>
                  <a:tcPr marL="68580" marR="68580" marT="0" marB="0" anchor="ctr">
                    <a:solidFill>
                      <a:schemeClr val="tx2">
                        <a:lumMod val="60000"/>
                        <a:lumOff val="40000"/>
                      </a:schemeClr>
                    </a:solidFill>
                  </a:tcPr>
                </a:tc>
                <a:tc>
                  <a:txBody>
                    <a:bodyPr/>
                    <a:lstStyle/>
                    <a:p>
                      <a:pPr algn="ctr">
                        <a:lnSpc>
                          <a:spcPct val="100000"/>
                        </a:lnSpc>
                        <a:spcAft>
                          <a:spcPts val="0"/>
                        </a:spcAft>
                      </a:pPr>
                      <a:r>
                        <a:rPr lang="ru-RU" sz="1100" b="1" baseline="0" dirty="0">
                          <a:solidFill>
                            <a:schemeClr val="bg1"/>
                          </a:solidFill>
                          <a:effectLst/>
                          <a:latin typeface="Times New Roman" pitchFamily="18" charset="0"/>
                          <a:cs typeface="Times New Roman" pitchFamily="18" charset="0"/>
                        </a:rPr>
                        <a:t>Позиция гена на </a:t>
                      </a:r>
                      <a:r>
                        <a:rPr lang="ru-RU" sz="1100" b="1" baseline="0" dirty="0" err="1" smtClean="0">
                          <a:solidFill>
                            <a:schemeClr val="bg1"/>
                          </a:solidFill>
                          <a:effectLst/>
                          <a:latin typeface="Times New Roman" pitchFamily="18" charset="0"/>
                          <a:cs typeface="Times New Roman" pitchFamily="18" charset="0"/>
                        </a:rPr>
                        <a:t>хр</a:t>
                      </a:r>
                      <a:r>
                        <a:rPr lang="en-US" sz="1100" b="1" baseline="0" dirty="0" smtClean="0">
                          <a:solidFill>
                            <a:schemeClr val="bg1"/>
                          </a:solidFill>
                          <a:effectLst/>
                          <a:latin typeface="Times New Roman" pitchFamily="18" charset="0"/>
                          <a:cs typeface="Times New Roman" pitchFamily="18" charset="0"/>
                        </a:rPr>
                        <a:t>.</a:t>
                      </a:r>
                      <a:endParaRPr lang="ru-RU" sz="1100" b="1" baseline="0" dirty="0">
                        <a:solidFill>
                          <a:schemeClr val="bg1"/>
                        </a:solidFill>
                        <a:effectLst/>
                        <a:latin typeface="Times New Roman" pitchFamily="18" charset="0"/>
                        <a:ea typeface="Times New Roman"/>
                        <a:cs typeface="Times New Roman" pitchFamily="18" charset="0"/>
                      </a:endParaRPr>
                    </a:p>
                  </a:txBody>
                  <a:tcPr marL="68580" marR="68580" marT="0" marB="0" anchor="ctr">
                    <a:solidFill>
                      <a:schemeClr val="tx2">
                        <a:lumMod val="60000"/>
                        <a:lumOff val="40000"/>
                      </a:schemeClr>
                    </a:solidFill>
                  </a:tcPr>
                </a:tc>
                <a:tc>
                  <a:txBody>
                    <a:bodyPr/>
                    <a:lstStyle/>
                    <a:p>
                      <a:pPr algn="ctr">
                        <a:lnSpc>
                          <a:spcPct val="100000"/>
                        </a:lnSpc>
                        <a:spcAft>
                          <a:spcPts val="0"/>
                        </a:spcAft>
                      </a:pPr>
                      <a:r>
                        <a:rPr lang="ru-RU" sz="1100" b="1" baseline="0" dirty="0" smtClean="0">
                          <a:solidFill>
                            <a:schemeClr val="bg1"/>
                          </a:solidFill>
                          <a:effectLst/>
                          <a:latin typeface="Times New Roman" pitchFamily="18" charset="0"/>
                          <a:cs typeface="Times New Roman" pitchFamily="18" charset="0"/>
                        </a:rPr>
                        <a:t>Позиция </a:t>
                      </a:r>
                      <a:r>
                        <a:rPr lang="en-US" sz="1100" b="1" baseline="0" dirty="0" smtClean="0">
                          <a:solidFill>
                            <a:schemeClr val="bg1"/>
                          </a:solidFill>
                          <a:effectLst/>
                          <a:latin typeface="Times New Roman" pitchFamily="18" charset="0"/>
                          <a:cs typeface="Times New Roman" pitchFamily="18" charset="0"/>
                        </a:rPr>
                        <a:t>SNP</a:t>
                      </a:r>
                      <a:r>
                        <a:rPr lang="ru-RU" sz="1100" b="1" baseline="0" dirty="0" smtClean="0">
                          <a:solidFill>
                            <a:schemeClr val="bg1"/>
                          </a:solidFill>
                          <a:effectLst/>
                          <a:latin typeface="Times New Roman" pitchFamily="18" charset="0"/>
                          <a:cs typeface="Times New Roman" pitchFamily="18" charset="0"/>
                        </a:rPr>
                        <a:t> </a:t>
                      </a:r>
                      <a:r>
                        <a:rPr lang="ru-RU" sz="1100" b="1" baseline="0" dirty="0">
                          <a:solidFill>
                            <a:schemeClr val="bg1"/>
                          </a:solidFill>
                          <a:effectLst/>
                          <a:latin typeface="Times New Roman" pitchFamily="18" charset="0"/>
                          <a:cs typeface="Times New Roman" pitchFamily="18" charset="0"/>
                        </a:rPr>
                        <a:t>в </a:t>
                      </a:r>
                      <a:r>
                        <a:rPr lang="en-US" sz="1100" b="1" baseline="0" dirty="0">
                          <a:solidFill>
                            <a:schemeClr val="bg1"/>
                          </a:solidFill>
                          <a:effectLst/>
                          <a:latin typeface="Times New Roman" pitchFamily="18" charset="0"/>
                          <a:cs typeface="Times New Roman" pitchFamily="18" charset="0"/>
                        </a:rPr>
                        <a:t>CDS</a:t>
                      </a:r>
                      <a:endParaRPr lang="ru-RU" sz="1100" b="1" baseline="0" dirty="0">
                        <a:solidFill>
                          <a:schemeClr val="bg1"/>
                        </a:solidFill>
                        <a:effectLst/>
                        <a:latin typeface="Times New Roman" pitchFamily="18" charset="0"/>
                        <a:ea typeface="Times New Roman"/>
                        <a:cs typeface="Times New Roman" pitchFamily="18" charset="0"/>
                      </a:endParaRPr>
                    </a:p>
                  </a:txBody>
                  <a:tcPr marL="68580" marR="68580" marT="0" marB="0" anchor="ctr">
                    <a:solidFill>
                      <a:schemeClr val="tx2">
                        <a:lumMod val="60000"/>
                        <a:lumOff val="40000"/>
                      </a:schemeClr>
                    </a:solidFill>
                  </a:tcPr>
                </a:tc>
                <a:tc>
                  <a:txBody>
                    <a:bodyPr/>
                    <a:lstStyle/>
                    <a:p>
                      <a:pPr algn="ctr">
                        <a:lnSpc>
                          <a:spcPct val="150000"/>
                        </a:lnSpc>
                        <a:spcAft>
                          <a:spcPts val="0"/>
                        </a:spcAft>
                      </a:pPr>
                      <a:r>
                        <a:rPr lang="ru-RU" sz="1100" b="1" baseline="0" dirty="0">
                          <a:solidFill>
                            <a:schemeClr val="bg1"/>
                          </a:solidFill>
                          <a:effectLst/>
                          <a:latin typeface="Times New Roman" pitchFamily="18" charset="0"/>
                          <a:cs typeface="Times New Roman" pitchFamily="18" charset="0"/>
                        </a:rPr>
                        <a:t>Замена кодона</a:t>
                      </a:r>
                      <a:endParaRPr lang="ru-RU" sz="1100" b="1" baseline="0" dirty="0">
                        <a:solidFill>
                          <a:schemeClr val="bg1"/>
                        </a:solidFill>
                        <a:effectLst/>
                        <a:latin typeface="Times New Roman" pitchFamily="18" charset="0"/>
                        <a:ea typeface="Times New Roman"/>
                        <a:cs typeface="Times New Roman" pitchFamily="18" charset="0"/>
                      </a:endParaRPr>
                    </a:p>
                  </a:txBody>
                  <a:tcPr marL="68580" marR="68580" marT="0" marB="0" anchor="ctr">
                    <a:solidFill>
                      <a:schemeClr val="tx2">
                        <a:lumMod val="60000"/>
                        <a:lumOff val="40000"/>
                      </a:schemeClr>
                    </a:solidFill>
                  </a:tcPr>
                </a:tc>
                <a:tc>
                  <a:txBody>
                    <a:bodyPr/>
                    <a:lstStyle/>
                    <a:p>
                      <a:pPr algn="ctr">
                        <a:lnSpc>
                          <a:spcPct val="150000"/>
                        </a:lnSpc>
                        <a:spcAft>
                          <a:spcPts val="0"/>
                        </a:spcAft>
                      </a:pPr>
                      <a:r>
                        <a:rPr lang="ru-RU" sz="1100" b="1" baseline="0" dirty="0">
                          <a:solidFill>
                            <a:schemeClr val="bg1"/>
                          </a:solidFill>
                          <a:effectLst/>
                          <a:latin typeface="Times New Roman" pitchFamily="18" charset="0"/>
                          <a:cs typeface="Times New Roman" pitchFamily="18" charset="0"/>
                        </a:rPr>
                        <a:t>Замена АА</a:t>
                      </a:r>
                      <a:endParaRPr lang="ru-RU" sz="1100" b="1" baseline="0" dirty="0">
                        <a:solidFill>
                          <a:schemeClr val="bg1"/>
                        </a:solidFill>
                        <a:effectLst/>
                        <a:latin typeface="Times New Roman" pitchFamily="18" charset="0"/>
                        <a:ea typeface="Times New Roman"/>
                        <a:cs typeface="Times New Roman" pitchFamily="18" charset="0"/>
                      </a:endParaRPr>
                    </a:p>
                  </a:txBody>
                  <a:tcPr marL="68580" marR="68580" marT="0" marB="0" anchor="ctr">
                    <a:solidFill>
                      <a:schemeClr val="tx2">
                        <a:lumMod val="60000"/>
                        <a:lumOff val="40000"/>
                      </a:schemeClr>
                    </a:solidFill>
                  </a:tcPr>
                </a:tc>
                <a:tc>
                  <a:txBody>
                    <a:bodyPr/>
                    <a:lstStyle/>
                    <a:p>
                      <a:pPr algn="ctr">
                        <a:lnSpc>
                          <a:spcPct val="100000"/>
                        </a:lnSpc>
                        <a:spcAft>
                          <a:spcPts val="0"/>
                        </a:spcAft>
                      </a:pPr>
                      <a:r>
                        <a:rPr lang="ru-RU" sz="1100" b="1" baseline="0" dirty="0" smtClean="0">
                          <a:solidFill>
                            <a:schemeClr val="bg1"/>
                          </a:solidFill>
                          <a:effectLst/>
                          <a:latin typeface="Times New Roman" pitchFamily="18" charset="0"/>
                          <a:cs typeface="Times New Roman" pitchFamily="18" charset="0"/>
                        </a:rPr>
                        <a:t>Характер замены в белковом продукте</a:t>
                      </a:r>
                    </a:p>
                    <a:p>
                      <a:pPr algn="ctr">
                        <a:lnSpc>
                          <a:spcPct val="100000"/>
                        </a:lnSpc>
                        <a:spcAft>
                          <a:spcPts val="0"/>
                        </a:spcAft>
                      </a:pPr>
                      <a:r>
                        <a:rPr lang="ru-RU" sz="1100" b="1" baseline="0" dirty="0" smtClean="0">
                          <a:solidFill>
                            <a:schemeClr val="bg1"/>
                          </a:solidFill>
                          <a:effectLst/>
                          <a:latin typeface="Times New Roman" pitchFamily="18" charset="0"/>
                          <a:cs typeface="Times New Roman" pitchFamily="18" charset="0"/>
                        </a:rPr>
                        <a:t>(</a:t>
                      </a:r>
                      <a:r>
                        <a:rPr lang="en-US" sz="1100" b="1" baseline="0" dirty="0" smtClean="0">
                          <a:solidFill>
                            <a:schemeClr val="bg1"/>
                          </a:solidFill>
                          <a:effectLst/>
                          <a:latin typeface="Times New Roman" pitchFamily="18" charset="0"/>
                          <a:cs typeface="Times New Roman" pitchFamily="18" charset="0"/>
                        </a:rPr>
                        <a:t>SIFT predictions)</a:t>
                      </a:r>
                    </a:p>
                    <a:p>
                      <a:pPr algn="ctr">
                        <a:lnSpc>
                          <a:spcPct val="100000"/>
                        </a:lnSpc>
                        <a:spcAft>
                          <a:spcPts val="0"/>
                        </a:spcAft>
                      </a:pPr>
                      <a:endParaRPr lang="ru-RU" sz="1100" b="1" baseline="0" dirty="0">
                        <a:solidFill>
                          <a:schemeClr val="bg1"/>
                        </a:solidFill>
                        <a:effectLst/>
                        <a:latin typeface="Times New Roman" pitchFamily="18" charset="0"/>
                        <a:ea typeface="Times New Roman"/>
                        <a:cs typeface="Times New Roman" pitchFamily="18" charset="0"/>
                      </a:endParaRPr>
                    </a:p>
                  </a:txBody>
                  <a:tcPr marL="68580" marR="68580" marT="0" marB="0" anchor="ctr">
                    <a:solidFill>
                      <a:schemeClr val="tx2">
                        <a:lumMod val="60000"/>
                        <a:lumOff val="40000"/>
                      </a:schemeClr>
                    </a:solidFill>
                  </a:tcPr>
                </a:tc>
              </a:tr>
              <a:tr h="0">
                <a:tc>
                  <a:txBody>
                    <a:bodyPr/>
                    <a:lstStyle/>
                    <a:p>
                      <a:pPr algn="ctr">
                        <a:lnSpc>
                          <a:spcPct val="150000"/>
                        </a:lnSpc>
                        <a:spcAft>
                          <a:spcPts val="0"/>
                        </a:spcAft>
                      </a:pPr>
                      <a:r>
                        <a:rPr lang="ru-RU" sz="1600" b="1" i="1" dirty="0" err="1">
                          <a:effectLst/>
                          <a:latin typeface="Times New Roman" pitchFamily="18" charset="0"/>
                          <a:cs typeface="Times New Roman" pitchFamily="18" charset="0"/>
                        </a:rPr>
                        <a:t>Casp</a:t>
                      </a:r>
                      <a:r>
                        <a:rPr lang="en-US" sz="1600" b="1" i="1" dirty="0">
                          <a:effectLst/>
                          <a:latin typeface="Times New Roman" pitchFamily="18" charset="0"/>
                          <a:cs typeface="Times New Roman" pitchFamily="18" charset="0"/>
                        </a:rPr>
                        <a:t>3</a:t>
                      </a:r>
                      <a:endParaRPr lang="ru-RU" sz="1600" b="1" i="1" dirty="0">
                        <a:effectLst/>
                        <a:latin typeface="Times New Roman" pitchFamily="18" charset="0"/>
                        <a:ea typeface="Times New Roman"/>
                        <a:cs typeface="Times New Roman" pitchFamily="18" charset="0"/>
                      </a:endParaRPr>
                    </a:p>
                  </a:txBody>
                  <a:tcPr marL="68580" marR="68580" marT="0" marB="0" anchor="ctr">
                    <a:solidFill>
                      <a:schemeClr val="accent1">
                        <a:lumMod val="20000"/>
                        <a:lumOff val="80000"/>
                      </a:schemeClr>
                    </a:solidFill>
                  </a:tcPr>
                </a:tc>
                <a:tc>
                  <a:txBody>
                    <a:bodyPr/>
                    <a:lstStyle/>
                    <a:p>
                      <a:pPr algn="ctr">
                        <a:lnSpc>
                          <a:spcPct val="150000"/>
                        </a:lnSpc>
                        <a:spcAft>
                          <a:spcPts val="0"/>
                        </a:spcAft>
                      </a:pPr>
                      <a:r>
                        <a:rPr lang="en-US" sz="1100" b="1" dirty="0" err="1">
                          <a:effectLst/>
                          <a:latin typeface="Times New Roman" pitchFamily="18" charset="0"/>
                          <a:cs typeface="Times New Roman" pitchFamily="18" charset="0"/>
                        </a:rPr>
                        <a:t>caspase</a:t>
                      </a:r>
                      <a:r>
                        <a:rPr lang="en-US" sz="1100" b="1" dirty="0">
                          <a:effectLst/>
                          <a:latin typeface="Times New Roman" pitchFamily="18" charset="0"/>
                          <a:cs typeface="Times New Roman" pitchFamily="18" charset="0"/>
                        </a:rPr>
                        <a:t> 3</a:t>
                      </a:r>
                      <a:endParaRPr lang="ru-RU" sz="1100" b="1" dirty="0">
                        <a:effectLst/>
                        <a:latin typeface="Times New Roman" pitchFamily="18" charset="0"/>
                        <a:ea typeface="Times New Roman"/>
                        <a:cs typeface="Times New Roman" pitchFamily="18" charset="0"/>
                      </a:endParaRPr>
                    </a:p>
                  </a:txBody>
                  <a:tcPr marL="68580" marR="68580" marT="0" marB="0" anchor="ctr">
                    <a:solidFill>
                      <a:schemeClr val="accent1">
                        <a:lumMod val="20000"/>
                        <a:lumOff val="80000"/>
                      </a:schemeClr>
                    </a:solidFill>
                  </a:tcPr>
                </a:tc>
                <a:tc>
                  <a:txBody>
                    <a:bodyPr/>
                    <a:lstStyle/>
                    <a:p>
                      <a:pPr algn="ctr">
                        <a:lnSpc>
                          <a:spcPct val="150000"/>
                        </a:lnSpc>
                        <a:spcAft>
                          <a:spcPts val="0"/>
                        </a:spcAft>
                      </a:pPr>
                      <a:r>
                        <a:rPr lang="en-US" sz="1100" b="1" dirty="0">
                          <a:effectLst/>
                          <a:latin typeface="Times New Roman" pitchFamily="18" charset="0"/>
                          <a:cs typeface="Times New Roman" pitchFamily="18" charset="0"/>
                        </a:rPr>
                        <a:t>16:48561761</a:t>
                      </a:r>
                      <a:endParaRPr lang="ru-RU" sz="1100" b="1" dirty="0">
                        <a:effectLst/>
                        <a:latin typeface="Times New Roman" pitchFamily="18" charset="0"/>
                        <a:ea typeface="Times New Roman"/>
                        <a:cs typeface="Times New Roman" pitchFamily="18" charset="0"/>
                      </a:endParaRPr>
                    </a:p>
                  </a:txBody>
                  <a:tcPr marL="68580" marR="68580" marT="0" marB="0" anchor="ctr">
                    <a:solidFill>
                      <a:schemeClr val="accent1">
                        <a:lumMod val="20000"/>
                        <a:lumOff val="80000"/>
                      </a:schemeClr>
                    </a:solidFill>
                  </a:tcPr>
                </a:tc>
                <a:tc>
                  <a:txBody>
                    <a:bodyPr/>
                    <a:lstStyle/>
                    <a:p>
                      <a:pPr algn="ctr">
                        <a:lnSpc>
                          <a:spcPct val="150000"/>
                        </a:lnSpc>
                        <a:spcAft>
                          <a:spcPts val="0"/>
                        </a:spcAft>
                      </a:pPr>
                      <a:r>
                        <a:rPr lang="en-US" sz="1100" b="1">
                          <a:effectLst/>
                          <a:latin typeface="Times New Roman" pitchFamily="18" charset="0"/>
                          <a:cs typeface="Times New Roman" pitchFamily="18" charset="0"/>
                        </a:rPr>
                        <a:t>734</a:t>
                      </a:r>
                      <a:endParaRPr lang="ru-RU" sz="1100" b="1">
                        <a:effectLst/>
                        <a:latin typeface="Times New Roman" pitchFamily="18" charset="0"/>
                        <a:ea typeface="Times New Roman"/>
                        <a:cs typeface="Times New Roman" pitchFamily="18" charset="0"/>
                      </a:endParaRPr>
                    </a:p>
                  </a:txBody>
                  <a:tcPr marL="68580" marR="68580" marT="0" marB="0" anchor="ctr">
                    <a:solidFill>
                      <a:schemeClr val="accent1">
                        <a:lumMod val="20000"/>
                        <a:lumOff val="80000"/>
                      </a:schemeClr>
                    </a:solidFill>
                  </a:tcPr>
                </a:tc>
                <a:tc>
                  <a:txBody>
                    <a:bodyPr/>
                    <a:lstStyle/>
                    <a:p>
                      <a:pPr algn="ctr">
                        <a:lnSpc>
                          <a:spcPct val="150000"/>
                        </a:lnSpc>
                        <a:spcAft>
                          <a:spcPts val="0"/>
                        </a:spcAft>
                      </a:pPr>
                      <a:r>
                        <a:rPr lang="en-US" sz="1100" b="1">
                          <a:effectLst/>
                          <a:latin typeface="Times New Roman" pitchFamily="18" charset="0"/>
                          <a:cs typeface="Times New Roman" pitchFamily="18" charset="0"/>
                        </a:rPr>
                        <a:t>aCg/aTg</a:t>
                      </a:r>
                      <a:endParaRPr lang="ru-RU" sz="1100" b="1">
                        <a:effectLst/>
                        <a:latin typeface="Times New Roman" pitchFamily="18" charset="0"/>
                        <a:ea typeface="Times New Roman"/>
                        <a:cs typeface="Times New Roman" pitchFamily="18" charset="0"/>
                      </a:endParaRPr>
                    </a:p>
                  </a:txBody>
                  <a:tcPr marL="68580" marR="68580" marT="0" marB="0" anchor="ctr">
                    <a:solidFill>
                      <a:schemeClr val="accent1">
                        <a:lumMod val="20000"/>
                        <a:lumOff val="80000"/>
                      </a:schemeClr>
                    </a:solidFill>
                  </a:tcPr>
                </a:tc>
                <a:tc>
                  <a:txBody>
                    <a:bodyPr/>
                    <a:lstStyle/>
                    <a:p>
                      <a:pPr algn="ctr">
                        <a:lnSpc>
                          <a:spcPct val="150000"/>
                        </a:lnSpc>
                        <a:spcAft>
                          <a:spcPts val="0"/>
                        </a:spcAft>
                      </a:pPr>
                      <a:r>
                        <a:rPr lang="en-US" sz="1100" b="1">
                          <a:effectLst/>
                          <a:latin typeface="Times New Roman" pitchFamily="18" charset="0"/>
                          <a:cs typeface="Times New Roman" pitchFamily="18" charset="0"/>
                        </a:rPr>
                        <a:t>245</a:t>
                      </a:r>
                      <a:endParaRPr lang="ru-RU" sz="1100" b="1">
                        <a:effectLst/>
                        <a:latin typeface="Times New Roman" pitchFamily="18" charset="0"/>
                        <a:cs typeface="Times New Roman" pitchFamily="18" charset="0"/>
                      </a:endParaRPr>
                    </a:p>
                    <a:p>
                      <a:pPr algn="ctr">
                        <a:lnSpc>
                          <a:spcPct val="150000"/>
                        </a:lnSpc>
                        <a:spcAft>
                          <a:spcPts val="0"/>
                        </a:spcAft>
                      </a:pPr>
                      <a:r>
                        <a:rPr lang="en-US" sz="1100" b="1">
                          <a:effectLst/>
                          <a:latin typeface="Times New Roman" pitchFamily="18" charset="0"/>
                          <a:cs typeface="Times New Roman" pitchFamily="18" charset="0"/>
                        </a:rPr>
                        <a:t>T/M</a:t>
                      </a:r>
                      <a:endParaRPr lang="ru-RU" sz="1100" b="1">
                        <a:effectLst/>
                        <a:latin typeface="Times New Roman" pitchFamily="18" charset="0"/>
                        <a:ea typeface="Times New Roman"/>
                        <a:cs typeface="Times New Roman" pitchFamily="18" charset="0"/>
                      </a:endParaRPr>
                    </a:p>
                  </a:txBody>
                  <a:tcPr marL="68580" marR="68580" marT="0" marB="0" anchor="ctr">
                    <a:solidFill>
                      <a:schemeClr val="accent1">
                        <a:lumMod val="20000"/>
                        <a:lumOff val="80000"/>
                      </a:schemeClr>
                    </a:solidFill>
                  </a:tcPr>
                </a:tc>
                <a:tc>
                  <a:txBody>
                    <a:bodyPr/>
                    <a:lstStyle/>
                    <a:p>
                      <a:pPr algn="ctr">
                        <a:lnSpc>
                          <a:spcPct val="150000"/>
                        </a:lnSpc>
                        <a:spcAft>
                          <a:spcPts val="0"/>
                        </a:spcAft>
                      </a:pPr>
                      <a:r>
                        <a:rPr lang="en-US" sz="1600" b="1" dirty="0">
                          <a:effectLst/>
                          <a:latin typeface="Times New Roman" pitchFamily="18" charset="0"/>
                          <a:cs typeface="Times New Roman" pitchFamily="18" charset="0"/>
                        </a:rPr>
                        <a:t>tolerated (0.22)</a:t>
                      </a:r>
                      <a:endParaRPr lang="ru-RU" sz="1600" b="1" dirty="0">
                        <a:effectLst/>
                        <a:latin typeface="Times New Roman" pitchFamily="18" charset="0"/>
                        <a:ea typeface="Times New Roman"/>
                        <a:cs typeface="Times New Roman" pitchFamily="18" charset="0"/>
                      </a:endParaRPr>
                    </a:p>
                  </a:txBody>
                  <a:tcPr marL="68580" marR="68580" marT="0" marB="0" anchor="ctr">
                    <a:solidFill>
                      <a:schemeClr val="accent1">
                        <a:lumMod val="20000"/>
                        <a:lumOff val="80000"/>
                      </a:schemeClr>
                    </a:solidFill>
                  </a:tcPr>
                </a:tc>
              </a:tr>
              <a:tr h="0">
                <a:tc rowSpan="2">
                  <a:txBody>
                    <a:bodyPr/>
                    <a:lstStyle/>
                    <a:p>
                      <a:pPr algn="ctr">
                        <a:lnSpc>
                          <a:spcPct val="150000"/>
                        </a:lnSpc>
                        <a:spcAft>
                          <a:spcPts val="0"/>
                        </a:spcAft>
                      </a:pPr>
                      <a:r>
                        <a:rPr lang="ru-RU" sz="1600" b="1" i="1" dirty="0">
                          <a:effectLst/>
                          <a:latin typeface="Times New Roman" pitchFamily="18" charset="0"/>
                          <a:cs typeface="Times New Roman" pitchFamily="18" charset="0"/>
                        </a:rPr>
                        <a:t>Sorl1</a:t>
                      </a:r>
                      <a:endParaRPr lang="ru-RU" sz="1600" b="1" i="1" dirty="0">
                        <a:effectLst/>
                        <a:latin typeface="Times New Roman" pitchFamily="18" charset="0"/>
                        <a:ea typeface="Times New Roman"/>
                        <a:cs typeface="Times New Roman" pitchFamily="18" charset="0"/>
                      </a:endParaRPr>
                    </a:p>
                  </a:txBody>
                  <a:tcPr marL="68580" marR="68580" marT="0" marB="0" anchor="ctr">
                    <a:solidFill>
                      <a:schemeClr val="accent1">
                        <a:lumMod val="20000"/>
                        <a:lumOff val="80000"/>
                      </a:schemeClr>
                    </a:solidFill>
                  </a:tcPr>
                </a:tc>
                <a:tc rowSpan="2">
                  <a:txBody>
                    <a:bodyPr/>
                    <a:lstStyle/>
                    <a:p>
                      <a:pPr algn="ctr">
                        <a:lnSpc>
                          <a:spcPct val="100000"/>
                        </a:lnSpc>
                        <a:spcAft>
                          <a:spcPts val="0"/>
                        </a:spcAft>
                      </a:pPr>
                      <a:r>
                        <a:rPr lang="en-US" sz="1100" b="1" dirty="0">
                          <a:effectLst/>
                          <a:latin typeface="Times New Roman" pitchFamily="18" charset="0"/>
                          <a:cs typeface="Times New Roman" pitchFamily="18" charset="0"/>
                        </a:rPr>
                        <a:t>sortilin-related receptor, LDLR class A repeats-containing</a:t>
                      </a:r>
                      <a:endParaRPr lang="ru-RU" sz="1100" b="1" dirty="0">
                        <a:effectLst/>
                        <a:latin typeface="Times New Roman" pitchFamily="18" charset="0"/>
                        <a:ea typeface="Times New Roman"/>
                        <a:cs typeface="Times New Roman" pitchFamily="18" charset="0"/>
                      </a:endParaRPr>
                    </a:p>
                  </a:txBody>
                  <a:tcPr marL="68580" marR="68580" marT="0" marB="0" anchor="ctr">
                    <a:solidFill>
                      <a:schemeClr val="accent1">
                        <a:lumMod val="20000"/>
                        <a:lumOff val="80000"/>
                      </a:schemeClr>
                    </a:solidFill>
                  </a:tcPr>
                </a:tc>
                <a:tc>
                  <a:txBody>
                    <a:bodyPr/>
                    <a:lstStyle/>
                    <a:p>
                      <a:pPr algn="ctr">
                        <a:lnSpc>
                          <a:spcPct val="150000"/>
                        </a:lnSpc>
                        <a:spcAft>
                          <a:spcPts val="0"/>
                        </a:spcAft>
                      </a:pPr>
                      <a:r>
                        <a:rPr lang="ru-RU" sz="1100" b="1" dirty="0">
                          <a:effectLst/>
                          <a:latin typeface="Times New Roman" pitchFamily="18" charset="0"/>
                          <a:cs typeface="Times New Roman" pitchFamily="18" charset="0"/>
                        </a:rPr>
                        <a:t>8:44771636</a:t>
                      </a:r>
                      <a:endParaRPr lang="ru-RU" sz="1100" b="1" dirty="0">
                        <a:effectLst/>
                        <a:latin typeface="Times New Roman" pitchFamily="18" charset="0"/>
                        <a:ea typeface="Times New Roman"/>
                        <a:cs typeface="Times New Roman" pitchFamily="18" charset="0"/>
                      </a:endParaRPr>
                    </a:p>
                  </a:txBody>
                  <a:tcPr marL="68580" marR="68580" marT="0" marB="0" anchor="ctr">
                    <a:solidFill>
                      <a:schemeClr val="tx2">
                        <a:lumMod val="20000"/>
                        <a:lumOff val="80000"/>
                      </a:schemeClr>
                    </a:solidFill>
                  </a:tcPr>
                </a:tc>
                <a:tc>
                  <a:txBody>
                    <a:bodyPr/>
                    <a:lstStyle/>
                    <a:p>
                      <a:pPr algn="ctr">
                        <a:lnSpc>
                          <a:spcPct val="150000"/>
                        </a:lnSpc>
                        <a:spcAft>
                          <a:spcPts val="0"/>
                        </a:spcAft>
                      </a:pPr>
                      <a:r>
                        <a:rPr lang="en-US" sz="1100" b="1" dirty="0">
                          <a:effectLst/>
                          <a:latin typeface="Times New Roman" pitchFamily="18" charset="0"/>
                          <a:cs typeface="Times New Roman" pitchFamily="18" charset="0"/>
                        </a:rPr>
                        <a:t>3136</a:t>
                      </a:r>
                      <a:endParaRPr lang="ru-RU" sz="1100" b="1" dirty="0">
                        <a:effectLst/>
                        <a:latin typeface="Times New Roman" pitchFamily="18" charset="0"/>
                        <a:ea typeface="Times New Roman"/>
                        <a:cs typeface="Times New Roman" pitchFamily="18" charset="0"/>
                      </a:endParaRPr>
                    </a:p>
                  </a:txBody>
                  <a:tcPr marL="68580" marR="68580" marT="0" marB="0" anchor="ctr">
                    <a:solidFill>
                      <a:schemeClr val="tx2">
                        <a:lumMod val="20000"/>
                        <a:lumOff val="80000"/>
                      </a:schemeClr>
                    </a:solidFill>
                  </a:tcPr>
                </a:tc>
                <a:tc>
                  <a:txBody>
                    <a:bodyPr/>
                    <a:lstStyle/>
                    <a:p>
                      <a:pPr algn="ctr">
                        <a:lnSpc>
                          <a:spcPct val="150000"/>
                        </a:lnSpc>
                        <a:spcAft>
                          <a:spcPts val="0"/>
                        </a:spcAft>
                      </a:pPr>
                      <a:r>
                        <a:rPr lang="en-US" sz="1100" b="1" dirty="0" err="1">
                          <a:effectLst/>
                          <a:latin typeface="Times New Roman" pitchFamily="18" charset="0"/>
                          <a:cs typeface="Times New Roman" pitchFamily="18" charset="0"/>
                        </a:rPr>
                        <a:t>Gtg</a:t>
                      </a:r>
                      <a:r>
                        <a:rPr lang="en-US" sz="1100" b="1" dirty="0">
                          <a:effectLst/>
                          <a:latin typeface="Times New Roman" pitchFamily="18" charset="0"/>
                          <a:cs typeface="Times New Roman" pitchFamily="18" charset="0"/>
                        </a:rPr>
                        <a:t>/</a:t>
                      </a:r>
                      <a:r>
                        <a:rPr lang="en-US" sz="1100" b="1" dirty="0" err="1">
                          <a:effectLst/>
                          <a:latin typeface="Times New Roman" pitchFamily="18" charset="0"/>
                          <a:cs typeface="Times New Roman" pitchFamily="18" charset="0"/>
                        </a:rPr>
                        <a:t>Ttg</a:t>
                      </a:r>
                      <a:endParaRPr lang="ru-RU" sz="1100" b="1" dirty="0">
                        <a:effectLst/>
                        <a:latin typeface="Times New Roman" pitchFamily="18" charset="0"/>
                        <a:ea typeface="Times New Roman"/>
                        <a:cs typeface="Times New Roman" pitchFamily="18" charset="0"/>
                      </a:endParaRPr>
                    </a:p>
                  </a:txBody>
                  <a:tcPr marL="68580" marR="68580" marT="0" marB="0" anchor="ctr">
                    <a:solidFill>
                      <a:schemeClr val="tx2">
                        <a:lumMod val="20000"/>
                        <a:lumOff val="80000"/>
                      </a:schemeClr>
                    </a:solidFill>
                  </a:tcPr>
                </a:tc>
                <a:tc>
                  <a:txBody>
                    <a:bodyPr/>
                    <a:lstStyle/>
                    <a:p>
                      <a:pPr algn="ctr">
                        <a:lnSpc>
                          <a:spcPct val="150000"/>
                        </a:lnSpc>
                        <a:spcAft>
                          <a:spcPts val="0"/>
                        </a:spcAft>
                      </a:pPr>
                      <a:r>
                        <a:rPr lang="en-US" sz="1100" b="1" dirty="0">
                          <a:effectLst/>
                          <a:latin typeface="Times New Roman" pitchFamily="18" charset="0"/>
                          <a:cs typeface="Times New Roman" pitchFamily="18" charset="0"/>
                        </a:rPr>
                        <a:t>1046</a:t>
                      </a:r>
                      <a:endParaRPr lang="ru-RU" sz="1100" b="1" dirty="0">
                        <a:effectLst/>
                        <a:latin typeface="Times New Roman" pitchFamily="18" charset="0"/>
                        <a:cs typeface="Times New Roman" pitchFamily="18" charset="0"/>
                      </a:endParaRPr>
                    </a:p>
                    <a:p>
                      <a:pPr algn="ctr">
                        <a:lnSpc>
                          <a:spcPct val="150000"/>
                        </a:lnSpc>
                        <a:spcAft>
                          <a:spcPts val="0"/>
                        </a:spcAft>
                      </a:pPr>
                      <a:r>
                        <a:rPr lang="en-US" sz="1100" b="1" dirty="0">
                          <a:effectLst/>
                          <a:latin typeface="Times New Roman" pitchFamily="18" charset="0"/>
                          <a:cs typeface="Times New Roman" pitchFamily="18" charset="0"/>
                        </a:rPr>
                        <a:t>V/L</a:t>
                      </a:r>
                      <a:endParaRPr lang="ru-RU" sz="1100" b="1" dirty="0">
                        <a:effectLst/>
                        <a:latin typeface="Times New Roman" pitchFamily="18" charset="0"/>
                        <a:ea typeface="Times New Roman"/>
                        <a:cs typeface="Times New Roman" pitchFamily="18" charset="0"/>
                      </a:endParaRPr>
                    </a:p>
                  </a:txBody>
                  <a:tcPr marL="68580" marR="68580" marT="0" marB="0" anchor="ctr">
                    <a:solidFill>
                      <a:schemeClr val="tx2">
                        <a:lumMod val="20000"/>
                        <a:lumOff val="80000"/>
                      </a:schemeClr>
                    </a:solidFill>
                  </a:tcPr>
                </a:tc>
                <a:tc>
                  <a:txBody>
                    <a:bodyPr/>
                    <a:lstStyle/>
                    <a:p>
                      <a:pPr algn="ctr">
                        <a:lnSpc>
                          <a:spcPct val="150000"/>
                        </a:lnSpc>
                        <a:spcAft>
                          <a:spcPts val="0"/>
                        </a:spcAft>
                      </a:pPr>
                      <a:r>
                        <a:rPr lang="en-US" sz="1600" b="1" dirty="0">
                          <a:effectLst/>
                          <a:latin typeface="Times New Roman" pitchFamily="18" charset="0"/>
                          <a:cs typeface="Times New Roman" pitchFamily="18" charset="0"/>
                        </a:rPr>
                        <a:t>tolerated (0.28)</a:t>
                      </a:r>
                      <a:endParaRPr lang="ru-RU" sz="1600" b="1" dirty="0">
                        <a:effectLst/>
                        <a:latin typeface="Times New Roman" pitchFamily="18" charset="0"/>
                        <a:ea typeface="Times New Roman"/>
                        <a:cs typeface="Times New Roman" pitchFamily="18" charset="0"/>
                      </a:endParaRPr>
                    </a:p>
                  </a:txBody>
                  <a:tcPr marL="68580" marR="68580" marT="0" marB="0" anchor="ctr">
                    <a:solidFill>
                      <a:schemeClr val="tx2">
                        <a:lumMod val="20000"/>
                        <a:lumOff val="80000"/>
                      </a:schemeClr>
                    </a:solidFill>
                  </a:tcPr>
                </a:tc>
              </a:tr>
              <a:tr h="0">
                <a:tc vMerge="1">
                  <a:txBody>
                    <a:bodyPr/>
                    <a:lstStyle/>
                    <a:p>
                      <a:endParaRPr lang="ru-RU"/>
                    </a:p>
                  </a:txBody>
                  <a:tcPr/>
                </a:tc>
                <a:tc vMerge="1">
                  <a:txBody>
                    <a:bodyPr/>
                    <a:lstStyle/>
                    <a:p>
                      <a:endParaRPr lang="ru-RU"/>
                    </a:p>
                  </a:txBody>
                  <a:tcPr/>
                </a:tc>
                <a:tc>
                  <a:txBody>
                    <a:bodyPr/>
                    <a:lstStyle/>
                    <a:p>
                      <a:pPr algn="ctr">
                        <a:lnSpc>
                          <a:spcPct val="150000"/>
                        </a:lnSpc>
                        <a:spcAft>
                          <a:spcPts val="0"/>
                        </a:spcAft>
                      </a:pPr>
                      <a:r>
                        <a:rPr lang="ru-RU" sz="1100" b="1" dirty="0">
                          <a:effectLst/>
                          <a:latin typeface="Times New Roman" pitchFamily="18" charset="0"/>
                          <a:cs typeface="Times New Roman" pitchFamily="18" charset="0"/>
                        </a:rPr>
                        <a:t>8:44786644</a:t>
                      </a:r>
                      <a:endParaRPr lang="ru-RU" sz="1100" b="1" dirty="0">
                        <a:effectLst/>
                        <a:latin typeface="Times New Roman" pitchFamily="18" charset="0"/>
                        <a:ea typeface="Times New Roman"/>
                        <a:cs typeface="Times New Roman" pitchFamily="18" charset="0"/>
                      </a:endParaRPr>
                    </a:p>
                  </a:txBody>
                  <a:tcPr marL="68580" marR="68580" marT="0" marB="0" anchor="ctr">
                    <a:solidFill>
                      <a:schemeClr val="accent1">
                        <a:lumMod val="20000"/>
                        <a:lumOff val="80000"/>
                      </a:schemeClr>
                    </a:solidFill>
                  </a:tcPr>
                </a:tc>
                <a:tc>
                  <a:txBody>
                    <a:bodyPr/>
                    <a:lstStyle/>
                    <a:p>
                      <a:pPr algn="ctr">
                        <a:lnSpc>
                          <a:spcPct val="150000"/>
                        </a:lnSpc>
                        <a:spcAft>
                          <a:spcPts val="0"/>
                        </a:spcAft>
                      </a:pPr>
                      <a:r>
                        <a:rPr lang="ru-RU" sz="1100" b="1" dirty="0">
                          <a:effectLst/>
                          <a:latin typeface="Times New Roman" pitchFamily="18" charset="0"/>
                          <a:cs typeface="Times New Roman" pitchFamily="18" charset="0"/>
                        </a:rPr>
                        <a:t>2230</a:t>
                      </a:r>
                      <a:endParaRPr lang="ru-RU" sz="1100" b="1" dirty="0">
                        <a:effectLst/>
                        <a:latin typeface="Times New Roman" pitchFamily="18" charset="0"/>
                        <a:ea typeface="Times New Roman"/>
                        <a:cs typeface="Times New Roman" pitchFamily="18" charset="0"/>
                      </a:endParaRPr>
                    </a:p>
                  </a:txBody>
                  <a:tcPr marL="68580" marR="68580" marT="0" marB="0" anchor="ctr">
                    <a:solidFill>
                      <a:schemeClr val="accent1">
                        <a:lumMod val="20000"/>
                        <a:lumOff val="80000"/>
                      </a:schemeClr>
                    </a:solidFill>
                  </a:tcPr>
                </a:tc>
                <a:tc>
                  <a:txBody>
                    <a:bodyPr/>
                    <a:lstStyle/>
                    <a:p>
                      <a:pPr algn="ctr">
                        <a:lnSpc>
                          <a:spcPct val="150000"/>
                        </a:lnSpc>
                        <a:spcAft>
                          <a:spcPts val="0"/>
                        </a:spcAft>
                      </a:pPr>
                      <a:r>
                        <a:rPr lang="ru-RU" sz="1100" b="1" dirty="0" err="1">
                          <a:effectLst/>
                          <a:latin typeface="Times New Roman" pitchFamily="18" charset="0"/>
                          <a:cs typeface="Times New Roman" pitchFamily="18" charset="0"/>
                        </a:rPr>
                        <a:t>Cgg</a:t>
                      </a:r>
                      <a:r>
                        <a:rPr lang="ru-RU" sz="1100" b="1" dirty="0">
                          <a:effectLst/>
                          <a:latin typeface="Times New Roman" pitchFamily="18" charset="0"/>
                          <a:cs typeface="Times New Roman" pitchFamily="18" charset="0"/>
                        </a:rPr>
                        <a:t>/</a:t>
                      </a:r>
                      <a:r>
                        <a:rPr lang="ru-RU" sz="1100" b="1" dirty="0" err="1">
                          <a:effectLst/>
                          <a:latin typeface="Times New Roman" pitchFamily="18" charset="0"/>
                          <a:cs typeface="Times New Roman" pitchFamily="18" charset="0"/>
                        </a:rPr>
                        <a:t>Tgg</a:t>
                      </a:r>
                      <a:endParaRPr lang="ru-RU" sz="1100" b="1" dirty="0">
                        <a:effectLst/>
                        <a:latin typeface="Times New Roman" pitchFamily="18" charset="0"/>
                        <a:ea typeface="Times New Roman"/>
                        <a:cs typeface="Times New Roman" pitchFamily="18" charset="0"/>
                      </a:endParaRPr>
                    </a:p>
                  </a:txBody>
                  <a:tcPr marL="68580" marR="68580" marT="0" marB="0" anchor="ctr">
                    <a:solidFill>
                      <a:schemeClr val="accent1">
                        <a:lumMod val="20000"/>
                        <a:lumOff val="80000"/>
                      </a:schemeClr>
                    </a:solidFill>
                  </a:tcPr>
                </a:tc>
                <a:tc>
                  <a:txBody>
                    <a:bodyPr/>
                    <a:lstStyle/>
                    <a:p>
                      <a:pPr algn="ctr">
                        <a:lnSpc>
                          <a:spcPct val="150000"/>
                        </a:lnSpc>
                        <a:spcAft>
                          <a:spcPts val="0"/>
                        </a:spcAft>
                      </a:pPr>
                      <a:r>
                        <a:rPr lang="ru-RU" sz="1100" b="1">
                          <a:effectLst/>
                          <a:latin typeface="Times New Roman" pitchFamily="18" charset="0"/>
                          <a:cs typeface="Times New Roman" pitchFamily="18" charset="0"/>
                        </a:rPr>
                        <a:t>744</a:t>
                      </a:r>
                    </a:p>
                    <a:p>
                      <a:pPr algn="ctr">
                        <a:lnSpc>
                          <a:spcPct val="150000"/>
                        </a:lnSpc>
                        <a:spcAft>
                          <a:spcPts val="0"/>
                        </a:spcAft>
                      </a:pPr>
                      <a:r>
                        <a:rPr lang="ru-RU" sz="1100" b="1">
                          <a:effectLst/>
                          <a:latin typeface="Times New Roman" pitchFamily="18" charset="0"/>
                          <a:cs typeface="Times New Roman" pitchFamily="18" charset="0"/>
                        </a:rPr>
                        <a:t>R/W</a:t>
                      </a:r>
                      <a:endParaRPr lang="ru-RU" sz="1100" b="1">
                        <a:effectLst/>
                        <a:latin typeface="Times New Roman" pitchFamily="18" charset="0"/>
                        <a:ea typeface="Times New Roman"/>
                        <a:cs typeface="Times New Roman" pitchFamily="18" charset="0"/>
                      </a:endParaRPr>
                    </a:p>
                  </a:txBody>
                  <a:tcPr marL="68580" marR="68580" marT="0" marB="0" anchor="ctr">
                    <a:solidFill>
                      <a:schemeClr val="accent1">
                        <a:lumMod val="20000"/>
                        <a:lumOff val="80000"/>
                      </a:schemeClr>
                    </a:solidFill>
                  </a:tcPr>
                </a:tc>
                <a:tc>
                  <a:txBody>
                    <a:bodyPr/>
                    <a:lstStyle/>
                    <a:p>
                      <a:pPr algn="ctr">
                        <a:lnSpc>
                          <a:spcPct val="150000"/>
                        </a:lnSpc>
                        <a:spcAft>
                          <a:spcPts val="0"/>
                        </a:spcAft>
                      </a:pPr>
                      <a:r>
                        <a:rPr lang="en-US" sz="1600" b="1" dirty="0">
                          <a:solidFill>
                            <a:srgbClr val="C00000"/>
                          </a:solidFill>
                          <a:effectLst/>
                          <a:latin typeface="Times New Roman" pitchFamily="18" charset="0"/>
                          <a:cs typeface="Times New Roman" pitchFamily="18" charset="0"/>
                        </a:rPr>
                        <a:t>deleterious (0.01)</a:t>
                      </a:r>
                      <a:endParaRPr lang="ru-RU" sz="1600" b="1" dirty="0">
                        <a:solidFill>
                          <a:srgbClr val="C00000"/>
                        </a:solidFill>
                        <a:effectLst/>
                        <a:latin typeface="Times New Roman" pitchFamily="18" charset="0"/>
                        <a:ea typeface="Times New Roman"/>
                        <a:cs typeface="Times New Roman" pitchFamily="18" charset="0"/>
                      </a:endParaRPr>
                    </a:p>
                  </a:txBody>
                  <a:tcPr marL="68580" marR="68580" marT="0" marB="0" anchor="ctr">
                    <a:solidFill>
                      <a:schemeClr val="accent1">
                        <a:lumMod val="20000"/>
                        <a:lumOff val="80000"/>
                      </a:schemeClr>
                    </a:solidFill>
                  </a:tcPr>
                </a:tc>
              </a:tr>
            </a:tbl>
          </a:graphicData>
        </a:graphic>
      </p:graphicFrame>
      <p:sp>
        <p:nvSpPr>
          <p:cNvPr id="4" name="Прямоугольник 3"/>
          <p:cNvSpPr/>
          <p:nvPr/>
        </p:nvSpPr>
        <p:spPr>
          <a:xfrm>
            <a:off x="-22346" y="3267532"/>
            <a:ext cx="3987566" cy="3539430"/>
          </a:xfrm>
          <a:prstGeom prst="rect">
            <a:avLst/>
          </a:prstGeom>
        </p:spPr>
        <p:txBody>
          <a:bodyPr wrap="none">
            <a:spAutoFit/>
          </a:bodyPr>
          <a:lstStyle/>
          <a:p>
            <a:r>
              <a:rPr lang="en-US" sz="1600" i="1" dirty="0">
                <a:solidFill>
                  <a:schemeClr val="tx2"/>
                </a:solidFill>
                <a:latin typeface="Times New Roman" pitchFamily="18" charset="0"/>
                <a:cs typeface="Times New Roman" pitchFamily="18" charset="0"/>
              </a:rPr>
              <a:t>APP</a:t>
            </a:r>
            <a:r>
              <a:rPr lang="ru-RU" sz="1600" i="1" dirty="0">
                <a:solidFill>
                  <a:schemeClr val="tx2"/>
                </a:solidFill>
                <a:latin typeface="Times New Roman" pitchFamily="18" charset="0"/>
                <a:cs typeface="Times New Roman" pitchFamily="18" charset="0"/>
              </a:rPr>
              <a:t>, </a:t>
            </a:r>
            <a:r>
              <a:rPr lang="en-US" sz="1600" i="1" dirty="0">
                <a:solidFill>
                  <a:schemeClr val="tx2"/>
                </a:solidFill>
                <a:latin typeface="Times New Roman" pitchFamily="18" charset="0"/>
                <a:cs typeface="Times New Roman" pitchFamily="18" charset="0"/>
              </a:rPr>
              <a:t>PSEN</a:t>
            </a:r>
            <a:r>
              <a:rPr lang="ru-RU" sz="1600" i="1" dirty="0">
                <a:solidFill>
                  <a:schemeClr val="tx2"/>
                </a:solidFill>
                <a:latin typeface="Times New Roman" pitchFamily="18" charset="0"/>
                <a:cs typeface="Times New Roman" pitchFamily="18" charset="0"/>
              </a:rPr>
              <a:t>1, </a:t>
            </a:r>
            <a:r>
              <a:rPr lang="en-US" sz="1600" i="1" dirty="0">
                <a:solidFill>
                  <a:schemeClr val="tx2"/>
                </a:solidFill>
                <a:latin typeface="Times New Roman" pitchFamily="18" charset="0"/>
                <a:cs typeface="Times New Roman" pitchFamily="18" charset="0"/>
              </a:rPr>
              <a:t>PSEN</a:t>
            </a:r>
            <a:r>
              <a:rPr lang="ru-RU" sz="1600" i="1" dirty="0" smtClean="0">
                <a:solidFill>
                  <a:schemeClr val="tx2"/>
                </a:solidFill>
                <a:latin typeface="Times New Roman" pitchFamily="18" charset="0"/>
                <a:cs typeface="Times New Roman" pitchFamily="18" charset="0"/>
              </a:rPr>
              <a:t>2</a:t>
            </a:r>
            <a:endParaRPr lang="en-US" sz="1600" i="1" dirty="0">
              <a:solidFill>
                <a:schemeClr val="tx2"/>
              </a:solidFill>
              <a:latin typeface="Times New Roman" pitchFamily="18" charset="0"/>
              <a:cs typeface="Times New Roman" pitchFamily="18" charset="0"/>
            </a:endParaRPr>
          </a:p>
          <a:p>
            <a:r>
              <a:rPr lang="en-US" sz="1600" i="1" dirty="0" smtClean="0">
                <a:latin typeface="Times New Roman" pitchFamily="18" charset="0"/>
                <a:cs typeface="Times New Roman" pitchFamily="18" charset="0"/>
              </a:rPr>
              <a:t>BACE1</a:t>
            </a:r>
          </a:p>
          <a:p>
            <a:r>
              <a:rPr lang="it-IT" sz="1600" i="1" dirty="0" smtClean="0">
                <a:latin typeface="Times New Roman" pitchFamily="18" charset="0"/>
                <a:cs typeface="Times New Roman" pitchFamily="18" charset="0"/>
              </a:rPr>
              <a:t>PICALM, BIN1, CD33, </a:t>
            </a:r>
            <a:endParaRPr lang="ru-RU" sz="1600" i="1" dirty="0" smtClean="0">
              <a:latin typeface="Times New Roman" pitchFamily="18" charset="0"/>
              <a:cs typeface="Times New Roman" pitchFamily="18" charset="0"/>
            </a:endParaRPr>
          </a:p>
          <a:p>
            <a:r>
              <a:rPr lang="it-IT" sz="1600" i="1" dirty="0" smtClean="0">
                <a:latin typeface="Times New Roman" pitchFamily="18" charset="0"/>
                <a:cs typeface="Times New Roman" pitchFamily="18" charset="0"/>
              </a:rPr>
              <a:t>CD2AP, CLU</a:t>
            </a:r>
            <a:r>
              <a:rPr lang="it-IT" sz="1600" i="1" dirty="0">
                <a:latin typeface="Times New Roman" pitchFamily="18" charset="0"/>
                <a:cs typeface="Times New Roman" pitchFamily="18" charset="0"/>
              </a:rPr>
              <a:t>, </a:t>
            </a:r>
            <a:r>
              <a:rPr lang="it-IT" sz="1600" i="1" dirty="0" smtClean="0">
                <a:latin typeface="Times New Roman" pitchFamily="18" charset="0"/>
                <a:cs typeface="Times New Roman" pitchFamily="18" charset="0"/>
              </a:rPr>
              <a:t>EPHA1</a:t>
            </a:r>
            <a:r>
              <a:rPr lang="it-IT" sz="1600" i="1" dirty="0">
                <a:latin typeface="Times New Roman" pitchFamily="18" charset="0"/>
                <a:cs typeface="Times New Roman" pitchFamily="18" charset="0"/>
              </a:rPr>
              <a:t>, CR1, ABCA7, </a:t>
            </a:r>
            <a:endParaRPr lang="ru-RU" sz="1600" i="1" dirty="0" smtClean="0">
              <a:latin typeface="Times New Roman" pitchFamily="18" charset="0"/>
              <a:cs typeface="Times New Roman" pitchFamily="18" charset="0"/>
            </a:endParaRPr>
          </a:p>
          <a:p>
            <a:r>
              <a:rPr lang="it-IT" sz="1600" i="1" dirty="0" smtClean="0">
                <a:latin typeface="Times New Roman" pitchFamily="18" charset="0"/>
                <a:cs typeface="Times New Roman" pitchFamily="18" charset="0"/>
              </a:rPr>
              <a:t>MS4A-4A</a:t>
            </a:r>
            <a:r>
              <a:rPr lang="it-IT" sz="1600" i="1" dirty="0">
                <a:latin typeface="Times New Roman" pitchFamily="18" charset="0"/>
                <a:cs typeface="Times New Roman" pitchFamily="18" charset="0"/>
              </a:rPr>
              <a:t>, </a:t>
            </a:r>
            <a:r>
              <a:rPr lang="it-IT" sz="1600" i="1" dirty="0" smtClean="0">
                <a:latin typeface="Times New Roman" pitchFamily="18" charset="0"/>
                <a:cs typeface="Times New Roman" pitchFamily="18" charset="0"/>
              </a:rPr>
              <a:t>-4E</a:t>
            </a:r>
            <a:r>
              <a:rPr lang="it-IT" sz="1600" i="1" dirty="0">
                <a:latin typeface="Times New Roman" pitchFamily="18" charset="0"/>
                <a:cs typeface="Times New Roman" pitchFamily="18" charset="0"/>
              </a:rPr>
              <a:t>, </a:t>
            </a:r>
            <a:r>
              <a:rPr lang="it-IT" sz="1600" i="1" dirty="0" smtClean="0">
                <a:latin typeface="Times New Roman" pitchFamily="18" charset="0"/>
                <a:cs typeface="Times New Roman" pitchFamily="18" charset="0"/>
              </a:rPr>
              <a:t>-6E</a:t>
            </a:r>
          </a:p>
          <a:p>
            <a:r>
              <a:rPr lang="en-US" sz="1600" i="1" dirty="0" smtClean="0">
                <a:latin typeface="Times New Roman" pitchFamily="18" charset="0"/>
                <a:cs typeface="Times New Roman" pitchFamily="18" charset="0"/>
              </a:rPr>
              <a:t>APOE</a:t>
            </a:r>
          </a:p>
          <a:p>
            <a:r>
              <a:rPr lang="en-US" sz="1600" i="1" dirty="0" smtClean="0">
                <a:latin typeface="Times New Roman" pitchFamily="18" charset="0"/>
                <a:cs typeface="Times New Roman" pitchFamily="18" charset="0"/>
              </a:rPr>
              <a:t>PLD</a:t>
            </a:r>
            <a:r>
              <a:rPr lang="ru-RU" sz="1600" i="1" dirty="0" smtClean="0">
                <a:latin typeface="Times New Roman" pitchFamily="18" charset="0"/>
                <a:cs typeface="Times New Roman" pitchFamily="18" charset="0"/>
              </a:rPr>
              <a:t>3</a:t>
            </a:r>
            <a:endParaRPr lang="en-US" sz="1600" i="1" dirty="0">
              <a:latin typeface="Times New Roman" pitchFamily="18" charset="0"/>
              <a:cs typeface="Times New Roman" pitchFamily="18" charset="0"/>
            </a:endParaRPr>
          </a:p>
          <a:p>
            <a:r>
              <a:rPr lang="en-US" sz="1600" i="1" dirty="0" smtClean="0">
                <a:solidFill>
                  <a:srgbClr val="C00000"/>
                </a:solidFill>
                <a:latin typeface="Times New Roman" pitchFamily="18" charset="0"/>
                <a:cs typeface="Times New Roman" pitchFamily="18" charset="0"/>
              </a:rPr>
              <a:t>SORL</a:t>
            </a:r>
            <a:r>
              <a:rPr lang="ru-RU" sz="1600" i="1" dirty="0" smtClean="0">
                <a:solidFill>
                  <a:srgbClr val="C00000"/>
                </a:solidFill>
                <a:latin typeface="Times New Roman" pitchFamily="18" charset="0"/>
                <a:cs typeface="Times New Roman" pitchFamily="18" charset="0"/>
              </a:rPr>
              <a:t>1</a:t>
            </a:r>
            <a:endParaRPr lang="en-US" sz="1600" i="1" dirty="0">
              <a:solidFill>
                <a:srgbClr val="C00000"/>
              </a:solidFill>
              <a:latin typeface="Times New Roman" pitchFamily="18" charset="0"/>
              <a:cs typeface="Times New Roman" pitchFamily="18" charset="0"/>
            </a:endParaRPr>
          </a:p>
          <a:p>
            <a:r>
              <a:rPr lang="en-US" sz="1600" i="1" dirty="0" smtClean="0">
                <a:latin typeface="Times New Roman" pitchFamily="18" charset="0"/>
                <a:cs typeface="Times New Roman" pitchFamily="18" charset="0"/>
              </a:rPr>
              <a:t>FYN</a:t>
            </a:r>
            <a:r>
              <a:rPr lang="ru-RU" sz="1600" i="1" dirty="0">
                <a:latin typeface="Times New Roman" pitchFamily="18" charset="0"/>
                <a:cs typeface="Times New Roman" pitchFamily="18" charset="0"/>
              </a:rPr>
              <a:t>, </a:t>
            </a:r>
            <a:r>
              <a:rPr lang="en-US" sz="1600" i="1" dirty="0">
                <a:latin typeface="Times New Roman" pitchFamily="18" charset="0"/>
                <a:cs typeface="Times New Roman" pitchFamily="18" charset="0"/>
              </a:rPr>
              <a:t>SV2a</a:t>
            </a:r>
            <a:r>
              <a:rPr lang="ru-RU" sz="1600" i="1" dirty="0">
                <a:latin typeface="Times New Roman" pitchFamily="18" charset="0"/>
                <a:cs typeface="Times New Roman" pitchFamily="18" charset="0"/>
              </a:rPr>
              <a:t>, </a:t>
            </a:r>
            <a:endParaRPr lang="ru-RU" sz="1600" i="1" dirty="0" smtClean="0">
              <a:latin typeface="Times New Roman" pitchFamily="18" charset="0"/>
              <a:cs typeface="Times New Roman" pitchFamily="18" charset="0"/>
            </a:endParaRPr>
          </a:p>
          <a:p>
            <a:r>
              <a:rPr lang="en-US" sz="1600" i="1" dirty="0" smtClean="0">
                <a:latin typeface="Times New Roman" pitchFamily="18" charset="0"/>
                <a:cs typeface="Times New Roman" pitchFamily="18" charset="0"/>
              </a:rPr>
              <a:t>RNF219</a:t>
            </a:r>
          </a:p>
          <a:p>
            <a:r>
              <a:rPr lang="en-US" sz="1600" i="1" dirty="0" smtClean="0">
                <a:latin typeface="Times New Roman" pitchFamily="18" charset="0"/>
                <a:cs typeface="Times New Roman" pitchFamily="18" charset="0"/>
              </a:rPr>
              <a:t>TREM2</a:t>
            </a:r>
            <a:endParaRPr lang="ru-RU" sz="1600" i="1" dirty="0" smtClean="0">
              <a:latin typeface="Times New Roman" pitchFamily="18" charset="0"/>
              <a:cs typeface="Times New Roman" pitchFamily="18" charset="0"/>
            </a:endParaRPr>
          </a:p>
          <a:p>
            <a:r>
              <a:rPr lang="en-US" sz="1600" i="1" dirty="0">
                <a:latin typeface="Times New Roman" pitchFamily="18" charset="0"/>
                <a:cs typeface="Times New Roman" pitchFamily="18" charset="0"/>
              </a:rPr>
              <a:t>HADH2, APBA1, AGER, GSK3B, CDKHR1,</a:t>
            </a:r>
          </a:p>
          <a:p>
            <a:r>
              <a:rPr lang="en-US" sz="1600" i="1" dirty="0">
                <a:latin typeface="Times New Roman" pitchFamily="18" charset="0"/>
                <a:cs typeface="Times New Roman" pitchFamily="18" charset="0"/>
              </a:rPr>
              <a:t>APPBP1, SNCA, APBA2GAL, APLP2, </a:t>
            </a:r>
            <a:r>
              <a:rPr lang="en-US" sz="1600" i="1" dirty="0">
                <a:solidFill>
                  <a:srgbClr val="C00000"/>
                </a:solidFill>
                <a:latin typeface="Times New Roman" pitchFamily="18" charset="0"/>
                <a:cs typeface="Times New Roman" pitchFamily="18" charset="0"/>
              </a:rPr>
              <a:t>CASP3</a:t>
            </a:r>
          </a:p>
          <a:p>
            <a:r>
              <a:rPr lang="en-US" sz="1600" i="1" dirty="0">
                <a:latin typeface="Times New Roman" pitchFamily="18" charset="0"/>
                <a:cs typeface="Times New Roman" pitchFamily="18" charset="0"/>
              </a:rPr>
              <a:t>NCSTN</a:t>
            </a:r>
            <a:r>
              <a:rPr lang="ru-RU" sz="1600" i="1" dirty="0">
                <a:latin typeface="Times New Roman" pitchFamily="18" charset="0"/>
                <a:cs typeface="Times New Roman" pitchFamily="18" charset="0"/>
              </a:rPr>
              <a:t>, </a:t>
            </a:r>
            <a:r>
              <a:rPr lang="en-US" sz="1600" i="1" dirty="0" smtClean="0">
                <a:latin typeface="Times New Roman" pitchFamily="18" charset="0"/>
                <a:cs typeface="Times New Roman" pitchFamily="18" charset="0"/>
              </a:rPr>
              <a:t>PSENEN</a:t>
            </a:r>
            <a:endParaRPr lang="en-US" sz="1600" i="1" dirty="0">
              <a:latin typeface="Times New Roman" pitchFamily="18" charset="0"/>
              <a:cs typeface="Times New Roman" pitchFamily="18" charset="0"/>
            </a:endParaRPr>
          </a:p>
        </p:txBody>
      </p:sp>
      <p:sp>
        <p:nvSpPr>
          <p:cNvPr id="5" name="TextBox 4"/>
          <p:cNvSpPr txBox="1"/>
          <p:nvPr/>
        </p:nvSpPr>
        <p:spPr>
          <a:xfrm>
            <a:off x="2582459" y="3253868"/>
            <a:ext cx="6267607" cy="523220"/>
          </a:xfrm>
          <a:prstGeom prst="rect">
            <a:avLst/>
          </a:prstGeom>
          <a:solidFill>
            <a:schemeClr val="accent1">
              <a:lumMod val="20000"/>
              <a:lumOff val="80000"/>
              <a:alpha val="18000"/>
            </a:schemeClr>
          </a:solidFill>
        </p:spPr>
        <p:txBody>
          <a:bodyPr wrap="square" rtlCol="0">
            <a:spAutoFit/>
          </a:bodyPr>
          <a:lstStyle/>
          <a:p>
            <a:pPr algn="just"/>
            <a:r>
              <a:rPr lang="ru-RU" sz="1400" dirty="0">
                <a:solidFill>
                  <a:schemeClr val="tx2"/>
                </a:solidFill>
                <a:latin typeface="Times New Roman" pitchFamily="18" charset="0"/>
                <a:cs typeface="Times New Roman" pitchFamily="18" charset="0"/>
              </a:rPr>
              <a:t>Мутации </a:t>
            </a:r>
            <a:r>
              <a:rPr lang="ru-RU" sz="1400" dirty="0" smtClean="0">
                <a:solidFill>
                  <a:schemeClr val="tx2"/>
                </a:solidFill>
                <a:latin typeface="Times New Roman" pitchFamily="18" charset="0"/>
                <a:cs typeface="Times New Roman" pitchFamily="18" charset="0"/>
              </a:rPr>
              <a:t>приводят к </a:t>
            </a:r>
            <a:r>
              <a:rPr lang="ru-RU" sz="1400" dirty="0">
                <a:solidFill>
                  <a:schemeClr val="tx2"/>
                </a:solidFill>
                <a:latin typeface="Times New Roman" pitchFamily="18" charset="0"/>
                <a:cs typeface="Times New Roman" pitchFamily="18" charset="0"/>
              </a:rPr>
              <a:t>развитию </a:t>
            </a:r>
            <a:r>
              <a:rPr lang="ru-RU" sz="1400" dirty="0" smtClean="0">
                <a:solidFill>
                  <a:schemeClr val="tx2"/>
                </a:solidFill>
                <a:latin typeface="Times New Roman" pitchFamily="18" charset="0"/>
                <a:cs typeface="Times New Roman" pitchFamily="18" charset="0"/>
              </a:rPr>
              <a:t>ранней, аутосомно-доминантной </a:t>
            </a:r>
            <a:r>
              <a:rPr lang="ru-RU" sz="1400" dirty="0">
                <a:solidFill>
                  <a:schemeClr val="tx2"/>
                </a:solidFill>
                <a:latin typeface="Times New Roman" pitchFamily="18" charset="0"/>
                <a:cs typeface="Times New Roman" pitchFamily="18" charset="0"/>
              </a:rPr>
              <a:t>формы </a:t>
            </a:r>
            <a:r>
              <a:rPr lang="ru-RU" sz="1400" dirty="0" smtClean="0">
                <a:solidFill>
                  <a:schemeClr val="tx2"/>
                </a:solidFill>
                <a:latin typeface="Times New Roman" pitchFamily="18" charset="0"/>
                <a:cs typeface="Times New Roman" pitchFamily="18" charset="0"/>
              </a:rPr>
              <a:t>болезни Альцгеймера, в </a:t>
            </a:r>
            <a:r>
              <a:rPr lang="ru-RU" sz="1400" dirty="0" err="1">
                <a:solidFill>
                  <a:schemeClr val="tx2"/>
                </a:solidFill>
                <a:latin typeface="Times New Roman" pitchFamily="18" charset="0"/>
                <a:cs typeface="Times New Roman" pitchFamily="18" charset="0"/>
              </a:rPr>
              <a:t>т.ч</a:t>
            </a:r>
            <a:r>
              <a:rPr lang="ru-RU" sz="1400" dirty="0">
                <a:solidFill>
                  <a:schemeClr val="tx2"/>
                </a:solidFill>
                <a:latin typeface="Times New Roman" pitchFamily="18" charset="0"/>
                <a:cs typeface="Times New Roman" pitchFamily="18" charset="0"/>
              </a:rPr>
              <a:t>. за счет </a:t>
            </a:r>
            <a:r>
              <a:rPr lang="ru-RU" sz="1400" dirty="0" smtClean="0">
                <a:solidFill>
                  <a:schemeClr val="tx2"/>
                </a:solidFill>
                <a:latin typeface="Times New Roman" pitchFamily="18" charset="0"/>
                <a:cs typeface="Times New Roman" pitchFamily="18" charset="0"/>
              </a:rPr>
              <a:t>увеличения продукции форм  </a:t>
            </a:r>
            <a:r>
              <a:rPr lang="en-US" sz="1400" dirty="0">
                <a:solidFill>
                  <a:schemeClr val="tx2"/>
                </a:solidFill>
                <a:latin typeface="Times New Roman" pitchFamily="18" charset="0"/>
                <a:cs typeface="Times New Roman" pitchFamily="18" charset="0"/>
              </a:rPr>
              <a:t>β</a:t>
            </a:r>
            <a:r>
              <a:rPr lang="ru-RU" sz="1400" dirty="0">
                <a:solidFill>
                  <a:schemeClr val="tx2"/>
                </a:solidFill>
                <a:latin typeface="Times New Roman" pitchFamily="18" charset="0"/>
                <a:cs typeface="Times New Roman" pitchFamily="18" charset="0"/>
              </a:rPr>
              <a:t>-амилоида.</a:t>
            </a:r>
            <a:endParaRPr lang="en-US" sz="1400" dirty="0">
              <a:solidFill>
                <a:schemeClr val="tx2"/>
              </a:solidFill>
              <a:latin typeface="Times New Roman" pitchFamily="18" charset="0"/>
              <a:cs typeface="Times New Roman" pitchFamily="18" charset="0"/>
            </a:endParaRPr>
          </a:p>
        </p:txBody>
      </p:sp>
      <p:sp>
        <p:nvSpPr>
          <p:cNvPr id="6" name="Нашивка 5"/>
          <p:cNvSpPr/>
          <p:nvPr/>
        </p:nvSpPr>
        <p:spPr>
          <a:xfrm>
            <a:off x="2050855" y="3329917"/>
            <a:ext cx="216024" cy="185561"/>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122745" y="4738791"/>
            <a:ext cx="3326019" cy="738664"/>
          </a:xfrm>
          <a:prstGeom prst="rect">
            <a:avLst/>
          </a:prstGeom>
          <a:solidFill>
            <a:srgbClr val="E98F9C">
              <a:alpha val="19000"/>
            </a:srgbClr>
          </a:solidFill>
        </p:spPr>
        <p:txBody>
          <a:bodyPr wrap="square" rtlCol="0">
            <a:spAutoFit/>
          </a:bodyPr>
          <a:lstStyle/>
          <a:p>
            <a:r>
              <a:rPr lang="ru-RU" sz="1400" dirty="0" smtClean="0">
                <a:solidFill>
                  <a:srgbClr val="C00000"/>
                </a:solidFill>
                <a:latin typeface="Times New Roman" pitchFamily="18" charset="0"/>
                <a:cs typeface="Times New Roman" pitchFamily="18" charset="0"/>
              </a:rPr>
              <a:t>Для остальных генов показаны ассоциации  с развитием</a:t>
            </a:r>
            <a:r>
              <a:rPr lang="en-US" sz="1400" dirty="0" smtClean="0">
                <a:solidFill>
                  <a:srgbClr val="C00000"/>
                </a:solidFill>
                <a:latin typeface="Times New Roman" pitchFamily="18" charset="0"/>
                <a:cs typeface="Times New Roman" pitchFamily="18" charset="0"/>
              </a:rPr>
              <a:t> </a:t>
            </a:r>
            <a:r>
              <a:rPr lang="ru-RU" sz="1400" dirty="0" smtClean="0">
                <a:solidFill>
                  <a:srgbClr val="C00000"/>
                </a:solidFill>
                <a:latin typeface="Times New Roman" pitchFamily="18" charset="0"/>
                <a:cs typeface="Times New Roman" pitchFamily="18" charset="0"/>
              </a:rPr>
              <a:t>спорадической формы болезни Альцгеймера.</a:t>
            </a:r>
            <a:endParaRPr lang="en-US" sz="1400" dirty="0">
              <a:solidFill>
                <a:srgbClr val="C00000"/>
              </a:solidFill>
              <a:latin typeface="Times New Roman" pitchFamily="18" charset="0"/>
              <a:cs typeface="Times New Roman" pitchFamily="18" charset="0"/>
            </a:endParaRPr>
          </a:p>
        </p:txBody>
      </p:sp>
      <p:sp>
        <p:nvSpPr>
          <p:cNvPr id="9" name="TextBox 8"/>
          <p:cNvSpPr txBox="1"/>
          <p:nvPr/>
        </p:nvSpPr>
        <p:spPr>
          <a:xfrm>
            <a:off x="4560117" y="3994626"/>
            <a:ext cx="4574360" cy="2800767"/>
          </a:xfrm>
          <a:prstGeom prst="rect">
            <a:avLst/>
          </a:prstGeom>
          <a:solidFill>
            <a:schemeClr val="accent1">
              <a:lumMod val="20000"/>
              <a:lumOff val="80000"/>
            </a:schemeClr>
          </a:solidFill>
        </p:spPr>
        <p:txBody>
          <a:bodyPr wrap="square" rtlCol="0">
            <a:spAutoFit/>
          </a:bodyPr>
          <a:lstStyle/>
          <a:p>
            <a:pPr algn="ctr"/>
            <a:r>
              <a:rPr lang="ru-RU" sz="1600" dirty="0">
                <a:latin typeface="Times New Roman" pitchFamily="18" charset="0"/>
                <a:cs typeface="Times New Roman" pitchFamily="18" charset="0"/>
              </a:rPr>
              <a:t>Ускоренное старение мозга крыс </a:t>
            </a:r>
            <a:r>
              <a:rPr lang="en-US" sz="1600" dirty="0" smtClean="0">
                <a:latin typeface="Times New Roman" pitchFamily="18" charset="0"/>
                <a:cs typeface="Times New Roman" pitchFamily="18" charset="0"/>
              </a:rPr>
              <a:t>OXYS</a:t>
            </a:r>
            <a:r>
              <a:rPr lang="ru-RU" sz="1600" dirty="0" smtClean="0">
                <a:latin typeface="Times New Roman" pitchFamily="18" charset="0"/>
                <a:cs typeface="Times New Roman" pitchFamily="18" charset="0"/>
              </a:rPr>
              <a:t> ассоциировано с </a:t>
            </a:r>
            <a:r>
              <a:rPr lang="ru-RU" sz="1600" dirty="0">
                <a:latin typeface="Times New Roman" pitchFamily="18" charset="0"/>
                <a:cs typeface="Times New Roman" pitchFamily="18" charset="0"/>
              </a:rPr>
              <a:t>развитием ключевых признаков болезни Альцгеймера: </a:t>
            </a:r>
            <a:endParaRPr lang="ru-RU" sz="1600" dirty="0" smtClean="0">
              <a:latin typeface="Times New Roman" pitchFamily="18" charset="0"/>
              <a:cs typeface="Times New Roman" pitchFamily="18" charset="0"/>
            </a:endParaRPr>
          </a:p>
          <a:p>
            <a:pPr marL="285750" indent="-285750">
              <a:buFontTx/>
              <a:buChar char="-"/>
            </a:pPr>
            <a:r>
              <a:rPr lang="ru-RU" sz="1600" dirty="0" smtClean="0">
                <a:latin typeface="Times New Roman" pitchFamily="18" charset="0"/>
                <a:cs typeface="Times New Roman" pitchFamily="18" charset="0"/>
              </a:rPr>
              <a:t>структурно-функциональными </a:t>
            </a:r>
            <a:r>
              <a:rPr lang="ru-RU" sz="1600" dirty="0">
                <a:latin typeface="Times New Roman" pitchFamily="18" charset="0"/>
                <a:cs typeface="Times New Roman" pitchFamily="18" charset="0"/>
              </a:rPr>
              <a:t>изменениями </a:t>
            </a:r>
            <a:r>
              <a:rPr lang="ru-RU" sz="1600" dirty="0" smtClean="0">
                <a:latin typeface="Times New Roman" pitchFamily="18" charset="0"/>
                <a:cs typeface="Times New Roman" pitchFamily="18" charset="0"/>
              </a:rPr>
              <a:t>нейронов, синапсов</a:t>
            </a:r>
            <a:r>
              <a:rPr lang="ru-RU" sz="1600" dirty="0">
                <a:latin typeface="Times New Roman" pitchFamily="18" charset="0"/>
                <a:cs typeface="Times New Roman" pitchFamily="18" charset="0"/>
              </a:rPr>
              <a:t>, митохондрий, </a:t>
            </a:r>
            <a:endParaRPr lang="ru-RU" sz="1600" dirty="0" smtClean="0">
              <a:latin typeface="Times New Roman" pitchFamily="18" charset="0"/>
              <a:cs typeface="Times New Roman" pitchFamily="18" charset="0"/>
            </a:endParaRPr>
          </a:p>
          <a:p>
            <a:pPr marL="285750" indent="-285750">
              <a:buFontTx/>
              <a:buChar char="-"/>
            </a:pPr>
            <a:r>
              <a:rPr lang="ru-RU" sz="1600" dirty="0" err="1" smtClean="0">
                <a:latin typeface="Times New Roman" pitchFamily="18" charset="0"/>
                <a:cs typeface="Times New Roman" pitchFamily="18" charset="0"/>
              </a:rPr>
              <a:t>гиперфосфорилированием</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тау-белка, </a:t>
            </a:r>
            <a:endParaRPr lang="ru-RU" sz="1600" dirty="0" smtClean="0">
              <a:latin typeface="Times New Roman" pitchFamily="18" charset="0"/>
              <a:cs typeface="Times New Roman" pitchFamily="18" charset="0"/>
            </a:endParaRPr>
          </a:p>
          <a:p>
            <a:pPr marL="285750" indent="-285750">
              <a:buFontTx/>
              <a:buChar char="-"/>
            </a:pPr>
            <a:r>
              <a:rPr lang="ru-RU" sz="1600" dirty="0" smtClean="0">
                <a:latin typeface="Times New Roman" pitchFamily="18" charset="0"/>
                <a:cs typeface="Times New Roman" pitchFamily="18" charset="0"/>
              </a:rPr>
              <a:t>накоплением </a:t>
            </a:r>
            <a:r>
              <a:rPr lang="ru-RU" sz="1600" dirty="0">
                <a:latin typeface="Times New Roman" pitchFamily="18" charset="0"/>
                <a:cs typeface="Times New Roman" pitchFamily="18" charset="0"/>
              </a:rPr>
              <a:t>токсических форм </a:t>
            </a:r>
            <a:r>
              <a:rPr lang="en-US" sz="1600" dirty="0" smtClean="0">
                <a:latin typeface="Times New Roman" pitchFamily="18" charset="0"/>
                <a:cs typeface="Times New Roman" pitchFamily="18" charset="0"/>
              </a:rPr>
              <a:t>β</a:t>
            </a:r>
            <a:r>
              <a:rPr lang="ru-RU" sz="1600" dirty="0" smtClean="0">
                <a:latin typeface="Times New Roman" pitchFamily="18" charset="0"/>
                <a:cs typeface="Times New Roman" pitchFamily="18" charset="0"/>
              </a:rPr>
              <a:t>-амилоида</a:t>
            </a:r>
          </a:p>
          <a:p>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в </a:t>
            </a:r>
            <a:r>
              <a:rPr lang="ru-RU" sz="1600" dirty="0" err="1">
                <a:latin typeface="Times New Roman" pitchFamily="18" charset="0"/>
                <a:cs typeface="Times New Roman" pitchFamily="18" charset="0"/>
              </a:rPr>
              <a:t>гиппокампе</a:t>
            </a:r>
            <a:r>
              <a:rPr lang="ru-RU" sz="1600" dirty="0">
                <a:latin typeface="Times New Roman" pitchFamily="18" charset="0"/>
                <a:cs typeface="Times New Roman" pitchFamily="18" charset="0"/>
              </a:rPr>
              <a:t> и префронтальной коре. </a:t>
            </a:r>
            <a:endParaRPr lang="ru-RU" sz="1600" dirty="0" smtClean="0">
              <a:latin typeface="Times New Roman" pitchFamily="18" charset="0"/>
              <a:cs typeface="Times New Roman" pitchFamily="18" charset="0"/>
            </a:endParaRPr>
          </a:p>
          <a:p>
            <a:pPr algn="r"/>
            <a:endParaRPr lang="en-US" sz="1200" dirty="0" smtClean="0">
              <a:latin typeface="Times New Roman" pitchFamily="18" charset="0"/>
              <a:cs typeface="Times New Roman" pitchFamily="18" charset="0"/>
            </a:endParaRPr>
          </a:p>
          <a:p>
            <a:pPr algn="r"/>
            <a:r>
              <a:rPr lang="en-US" sz="1200" dirty="0" err="1" smtClean="0">
                <a:latin typeface="Times New Roman" pitchFamily="18" charset="0"/>
                <a:cs typeface="Times New Roman" pitchFamily="18" charset="0"/>
              </a:rPr>
              <a:t>Stefanova</a:t>
            </a:r>
            <a:r>
              <a:rPr lang="en-US" sz="1200" dirty="0" smtClean="0">
                <a:latin typeface="Times New Roman" pitchFamily="18" charset="0"/>
                <a:cs typeface="Times New Roman" pitchFamily="18" charset="0"/>
              </a:rPr>
              <a:t> NA </a:t>
            </a:r>
            <a:r>
              <a:rPr lang="en-US" sz="1200" i="1" dirty="0" smtClean="0">
                <a:latin typeface="Times New Roman" pitchFamily="18" charset="0"/>
                <a:cs typeface="Times New Roman" pitchFamily="18" charset="0"/>
              </a:rPr>
              <a:t>et al.,</a:t>
            </a:r>
            <a:r>
              <a:rPr lang="en-US"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hlinkClick r:id="rId2"/>
              </a:rPr>
              <a:t>Amyloid </a:t>
            </a:r>
            <a:r>
              <a:rPr lang="en-US" sz="1200" dirty="0">
                <a:latin typeface="Times New Roman" pitchFamily="18" charset="0"/>
                <a:cs typeface="Times New Roman" pitchFamily="18" charset="0"/>
                <a:hlinkClick r:id="rId2"/>
              </a:rPr>
              <a:t>accumulation is a late event in sporadic Alzheimer's disease-like pathology in </a:t>
            </a:r>
            <a:r>
              <a:rPr lang="en-US" sz="1200" dirty="0" err="1">
                <a:latin typeface="Times New Roman" pitchFamily="18" charset="0"/>
                <a:cs typeface="Times New Roman" pitchFamily="18" charset="0"/>
                <a:hlinkClick r:id="rId2"/>
              </a:rPr>
              <a:t>nontransgenic</a:t>
            </a:r>
            <a:r>
              <a:rPr lang="ru-RU" sz="1200" dirty="0">
                <a:latin typeface="Times New Roman" pitchFamily="18" charset="0"/>
                <a:cs typeface="Times New Roman" pitchFamily="18" charset="0"/>
                <a:hlinkClick r:id="rId2"/>
              </a:rPr>
              <a:t> </a:t>
            </a:r>
            <a:r>
              <a:rPr lang="en-US" sz="1200" dirty="0" smtClean="0">
                <a:latin typeface="Times New Roman" pitchFamily="18" charset="0"/>
                <a:cs typeface="Times New Roman" pitchFamily="18" charset="0"/>
                <a:hlinkClick r:id="rId2"/>
              </a:rPr>
              <a:t>rats.</a:t>
            </a:r>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a:t>
            </a:r>
            <a:r>
              <a:rPr lang="en-US" sz="1200" dirty="0" err="1" smtClean="0">
                <a:latin typeface="Times New Roman" pitchFamily="18" charset="0"/>
                <a:cs typeface="Times New Roman" pitchFamily="18" charset="0"/>
              </a:rPr>
              <a:t>Oncotarget</a:t>
            </a:r>
            <a:r>
              <a:rPr lang="en-US" sz="1200" dirty="0">
                <a:latin typeface="Times New Roman" pitchFamily="18" charset="0"/>
                <a:cs typeface="Times New Roman" pitchFamily="18" charset="0"/>
              </a:rPr>
              <a:t>. 2015 Jan 30;6(3):</a:t>
            </a:r>
            <a:r>
              <a:rPr lang="en-US" sz="1200" dirty="0" smtClean="0">
                <a:latin typeface="Times New Roman" pitchFamily="18" charset="0"/>
                <a:cs typeface="Times New Roman" pitchFamily="18" charset="0"/>
              </a:rPr>
              <a:t>1396-413.</a:t>
            </a:r>
            <a:endParaRPr lang="en-US" sz="1600" dirty="0">
              <a:latin typeface="Times New Roman" pitchFamily="18" charset="0"/>
              <a:cs typeface="Times New Roman" pitchFamily="18" charset="0"/>
            </a:endParaRPr>
          </a:p>
        </p:txBody>
      </p:sp>
      <p:sp>
        <p:nvSpPr>
          <p:cNvPr id="10" name="TextBox 9"/>
          <p:cNvSpPr txBox="1"/>
          <p:nvPr/>
        </p:nvSpPr>
        <p:spPr>
          <a:xfrm>
            <a:off x="72811" y="568673"/>
            <a:ext cx="8751906" cy="307777"/>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Исследован ряд генов, ассоциированных </a:t>
            </a:r>
            <a:r>
              <a:rPr lang="ru-RU" sz="1400" dirty="0">
                <a:latin typeface="Times New Roman" pitchFamily="18" charset="0"/>
                <a:cs typeface="Times New Roman" pitchFamily="18" charset="0"/>
              </a:rPr>
              <a:t>с развитием болезни Альцгеймера </a:t>
            </a:r>
            <a:r>
              <a:rPr lang="ru-RU" sz="1400" dirty="0" smtClean="0">
                <a:latin typeface="Times New Roman" pitchFamily="18" charset="0"/>
                <a:cs typeface="Times New Roman" pitchFamily="18" charset="0"/>
              </a:rPr>
              <a:t>согласно </a:t>
            </a:r>
            <a:r>
              <a:rPr lang="ru-RU" sz="1400" dirty="0">
                <a:latin typeface="Times New Roman" pitchFamily="18" charset="0"/>
                <a:cs typeface="Times New Roman" pitchFamily="18" charset="0"/>
              </a:rPr>
              <a:t>литературным данным</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1514970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Группа 15"/>
          <p:cNvGrpSpPr/>
          <p:nvPr/>
        </p:nvGrpSpPr>
        <p:grpSpPr>
          <a:xfrm>
            <a:off x="925287" y="67399"/>
            <a:ext cx="8265530" cy="6511397"/>
            <a:chOff x="2828899" y="327859"/>
            <a:chExt cx="8265530" cy="6511397"/>
          </a:xfrm>
        </p:grpSpPr>
        <p:sp>
          <p:nvSpPr>
            <p:cNvPr id="17" name="TextBox 16"/>
            <p:cNvSpPr txBox="1"/>
            <p:nvPr/>
          </p:nvSpPr>
          <p:spPr>
            <a:xfrm>
              <a:off x="4283968" y="4532717"/>
              <a:ext cx="184731" cy="369332"/>
            </a:xfrm>
            <a:prstGeom prst="rect">
              <a:avLst/>
            </a:prstGeom>
            <a:noFill/>
          </p:spPr>
          <p:txBody>
            <a:bodyPr wrap="none" rtlCol="0">
              <a:spAutoFit/>
            </a:bodyPr>
            <a:lstStyle/>
            <a:p>
              <a:endParaRPr lang="en-US" dirty="0"/>
            </a:p>
          </p:txBody>
        </p:sp>
        <p:pic>
          <p:nvPicPr>
            <p:cNvPr id="18" name="Рисунок 17"/>
            <p:cNvPicPr/>
            <p:nvPr/>
          </p:nvPicPr>
          <p:blipFill>
            <a:blip r:embed="rId2" cstate="print">
              <a:extLst>
                <a:ext uri="{BEBA8EAE-BF5A-486C-A8C5-ECC9F3942E4B}">
                  <a14:imgProps xmlns:a14="http://schemas.microsoft.com/office/drawing/2010/main">
                    <a14:imgLayer r:embed="rId3">
                      <a14:imgEffect>
                        <a14:sharpenSoften amount="44000"/>
                      </a14:imgEffect>
                      <a14:imgEffect>
                        <a14:brightnessContrast contrast="-40000"/>
                      </a14:imgEffect>
                    </a14:imgLayer>
                  </a14:imgProps>
                </a:ext>
                <a:ext uri="{28A0092B-C50C-407E-A947-70E740481C1C}">
                  <a14:useLocalDpi xmlns:a14="http://schemas.microsoft.com/office/drawing/2010/main" val="0"/>
                </a:ext>
              </a:extLst>
            </a:blip>
            <a:srcRect r="21269"/>
            <a:stretch>
              <a:fillRect/>
            </a:stretch>
          </p:blipFill>
          <p:spPr bwMode="auto">
            <a:xfrm>
              <a:off x="2828899" y="1367200"/>
              <a:ext cx="8218560" cy="5472056"/>
            </a:xfrm>
            <a:prstGeom prst="rect">
              <a:avLst/>
            </a:prstGeom>
            <a:noFill/>
          </p:spPr>
        </p:pic>
        <p:sp>
          <p:nvSpPr>
            <p:cNvPr id="19" name="TextBox 18"/>
            <p:cNvSpPr txBox="1"/>
            <p:nvPr/>
          </p:nvSpPr>
          <p:spPr bwMode="auto">
            <a:xfrm>
              <a:off x="4954614" y="327859"/>
              <a:ext cx="6139815" cy="923330"/>
            </a:xfrm>
            <a:prstGeom prst="rect">
              <a:avLst/>
            </a:prstGeom>
            <a:solidFill>
              <a:schemeClr val="accent1">
                <a:lumMod val="20000"/>
                <a:lumOff val="80000"/>
                <a:alpha val="34000"/>
              </a:schemeClr>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ru-RU" b="1" dirty="0">
                  <a:solidFill>
                    <a:schemeClr val="tx2"/>
                  </a:solidFill>
                  <a:latin typeface="Times New Roman" pitchFamily="18" charset="0"/>
                  <a:cs typeface="Times New Roman" pitchFamily="18" charset="0"/>
                </a:rPr>
                <a:t>Функциональные </a:t>
              </a:r>
              <a:r>
                <a:rPr lang="ru-RU" b="1" dirty="0" smtClean="0">
                  <a:solidFill>
                    <a:schemeClr val="tx2"/>
                  </a:solidFill>
                  <a:latin typeface="Times New Roman" pitchFamily="18" charset="0"/>
                  <a:cs typeface="Times New Roman" pitchFamily="18" charset="0"/>
                </a:rPr>
                <a:t>группы генов,</a:t>
              </a:r>
            </a:p>
            <a:p>
              <a:pPr algn="ctr">
                <a:defRPr/>
              </a:pPr>
              <a:r>
                <a:rPr lang="ru-RU" b="1" dirty="0">
                  <a:solidFill>
                    <a:schemeClr val="tx2"/>
                  </a:solidFill>
                  <a:latin typeface="Times New Roman" pitchFamily="18" charset="0"/>
                  <a:cs typeface="Times New Roman" pitchFamily="18" charset="0"/>
                </a:rPr>
                <a:t>дифференциально </a:t>
              </a:r>
              <a:r>
                <a:rPr lang="ru-RU" b="1" dirty="0" err="1" smtClean="0">
                  <a:solidFill>
                    <a:schemeClr val="tx2"/>
                  </a:solidFill>
                  <a:latin typeface="Times New Roman" pitchFamily="18" charset="0"/>
                  <a:cs typeface="Times New Roman" pitchFamily="18" charset="0"/>
                </a:rPr>
                <a:t>экспрессируемых</a:t>
              </a:r>
              <a:r>
                <a:rPr lang="ru-RU" b="1" dirty="0" smtClean="0">
                  <a:solidFill>
                    <a:schemeClr val="tx2"/>
                  </a:solidFill>
                  <a:latin typeface="Times New Roman" pitchFamily="18" charset="0"/>
                  <a:cs typeface="Times New Roman" pitchFamily="18" charset="0"/>
                </a:rPr>
                <a:t> </a:t>
              </a:r>
            </a:p>
            <a:p>
              <a:pPr algn="ctr">
                <a:defRPr/>
              </a:pPr>
              <a:r>
                <a:rPr lang="ru-RU" b="1" dirty="0" smtClean="0">
                  <a:solidFill>
                    <a:schemeClr val="tx2"/>
                  </a:solidFill>
                  <a:latin typeface="Times New Roman" pitchFamily="18" charset="0"/>
                  <a:cs typeface="Times New Roman" pitchFamily="18" charset="0"/>
                </a:rPr>
                <a:t>в сетчатке </a:t>
              </a:r>
              <a:r>
                <a:rPr lang="ru-RU" b="1" dirty="0" err="1" smtClean="0">
                  <a:solidFill>
                    <a:schemeClr val="tx2"/>
                  </a:solidFill>
                  <a:latin typeface="Times New Roman" pitchFamily="18" charset="0"/>
                  <a:cs typeface="Times New Roman" pitchFamily="18" charset="0"/>
                </a:rPr>
                <a:t>конгенных</a:t>
              </a:r>
              <a:r>
                <a:rPr lang="ru-RU" b="1" dirty="0" smtClean="0">
                  <a:solidFill>
                    <a:schemeClr val="tx2"/>
                  </a:solidFill>
                  <a:latin typeface="Times New Roman" pitchFamily="18" charset="0"/>
                  <a:cs typeface="Times New Roman" pitchFamily="18" charset="0"/>
                </a:rPr>
                <a:t> крыс</a:t>
              </a:r>
              <a:endParaRPr lang="ru-RU" b="1" dirty="0">
                <a:solidFill>
                  <a:schemeClr val="tx2"/>
                </a:solidFill>
                <a:latin typeface="Times New Roman" pitchFamily="18" charset="0"/>
                <a:cs typeface="Times New Roman" pitchFamily="18" charset="0"/>
              </a:endParaRPr>
            </a:p>
          </p:txBody>
        </p:sp>
        <p:cxnSp>
          <p:nvCxnSpPr>
            <p:cNvPr id="20" name="Прямая соединительная линия 19"/>
            <p:cNvCxnSpPr/>
            <p:nvPr/>
          </p:nvCxnSpPr>
          <p:spPr>
            <a:xfrm>
              <a:off x="5601228" y="5993716"/>
              <a:ext cx="1905202"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6187580" y="4717383"/>
              <a:ext cx="1318850" cy="0"/>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6553829" y="2491828"/>
              <a:ext cx="952601" cy="0"/>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5362527" y="5201628"/>
              <a:ext cx="2143903"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6115572" y="5417652"/>
              <a:ext cx="1390858"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5" name="Прямоугольник 24"/>
          <p:cNvSpPr/>
          <p:nvPr/>
        </p:nvSpPr>
        <p:spPr>
          <a:xfrm>
            <a:off x="326845" y="56673"/>
            <a:ext cx="2516963" cy="219727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1"/>
          <p:cNvGrpSpPr/>
          <p:nvPr/>
        </p:nvGrpSpPr>
        <p:grpSpPr>
          <a:xfrm>
            <a:off x="-1981846" y="62515"/>
            <a:ext cx="4713943" cy="2820465"/>
            <a:chOff x="4468699" y="503971"/>
            <a:chExt cx="4713943" cy="2820465"/>
          </a:xfrm>
        </p:grpSpPr>
        <p:graphicFrame>
          <p:nvGraphicFramePr>
            <p:cNvPr id="3" name="Диаграмма 2"/>
            <p:cNvGraphicFramePr>
              <a:graphicFrameLocks/>
            </p:cNvGraphicFramePr>
            <p:nvPr>
              <p:extLst>
                <p:ext uri="{D42A27DB-BD31-4B8C-83A1-F6EECF244321}">
                  <p14:modId xmlns:p14="http://schemas.microsoft.com/office/powerpoint/2010/main" val="1360486198"/>
                </p:ext>
              </p:extLst>
            </p:nvPr>
          </p:nvGraphicFramePr>
          <p:xfrm>
            <a:off x="4468699" y="581236"/>
            <a:ext cx="45720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Группа 3"/>
            <p:cNvGrpSpPr/>
            <p:nvPr/>
          </p:nvGrpSpPr>
          <p:grpSpPr>
            <a:xfrm>
              <a:off x="6777390" y="503971"/>
              <a:ext cx="2405252" cy="2168853"/>
              <a:chOff x="6777390" y="503971"/>
              <a:chExt cx="2405252" cy="2168853"/>
            </a:xfrm>
          </p:grpSpPr>
          <p:grpSp>
            <p:nvGrpSpPr>
              <p:cNvPr id="5" name="Группа 4"/>
              <p:cNvGrpSpPr/>
              <p:nvPr/>
            </p:nvGrpSpPr>
            <p:grpSpPr>
              <a:xfrm>
                <a:off x="6777390" y="508855"/>
                <a:ext cx="2405252" cy="2163969"/>
                <a:chOff x="6777390" y="508855"/>
                <a:chExt cx="2405252" cy="2163969"/>
              </a:xfrm>
            </p:grpSpPr>
            <p:cxnSp>
              <p:nvCxnSpPr>
                <p:cNvPr id="8" name="Скругленная соединительная линия 7"/>
                <p:cNvCxnSpPr/>
                <p:nvPr/>
              </p:nvCxnSpPr>
              <p:spPr>
                <a:xfrm rot="10800000">
                  <a:off x="7397931" y="980728"/>
                  <a:ext cx="970961" cy="876950"/>
                </a:xfrm>
                <a:prstGeom prst="curvedConnector3">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Скругленная соединительная линия 8"/>
                <p:cNvCxnSpPr>
                  <a:endCxn id="10" idx="3"/>
                </p:cNvCxnSpPr>
                <p:nvPr/>
              </p:nvCxnSpPr>
              <p:spPr>
                <a:xfrm rot="10800000">
                  <a:off x="7896236" y="2034829"/>
                  <a:ext cx="535129" cy="72000"/>
                </a:xfrm>
                <a:prstGeom prst="curvedConnector3">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70368" y="1850163"/>
                  <a:ext cx="825867"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OXYS</a:t>
                  </a:r>
                  <a:endParaRPr lang="en-US" b="1" dirty="0">
                    <a:latin typeface="Times New Roman" pitchFamily="18" charset="0"/>
                    <a:cs typeface="Times New Roman" pitchFamily="18" charset="0"/>
                  </a:endParaRPr>
                </a:p>
              </p:txBody>
            </p:sp>
            <p:sp>
              <p:nvSpPr>
                <p:cNvPr id="11" name="TextBox 10"/>
                <p:cNvSpPr txBox="1"/>
                <p:nvPr/>
              </p:nvSpPr>
              <p:spPr>
                <a:xfrm>
                  <a:off x="6777390" y="628861"/>
                  <a:ext cx="825867"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OXYS</a:t>
                  </a:r>
                  <a:endParaRPr lang="en-US" b="1" dirty="0">
                    <a:latin typeface="Times New Roman" pitchFamily="18" charset="0"/>
                    <a:cs typeface="Times New Roman" pitchFamily="18" charset="0"/>
                  </a:endParaRPr>
                </a:p>
              </p:txBody>
            </p:sp>
            <p:sp>
              <p:nvSpPr>
                <p:cNvPr id="14" name="TextBox 13"/>
                <p:cNvSpPr txBox="1"/>
                <p:nvPr/>
              </p:nvSpPr>
              <p:spPr>
                <a:xfrm>
                  <a:off x="7830283" y="508855"/>
                  <a:ext cx="496290" cy="276999"/>
                </a:xfrm>
                <a:prstGeom prst="rect">
                  <a:avLst/>
                </a:prstGeom>
                <a:solidFill>
                  <a:schemeClr val="bg1"/>
                </a:solidFill>
              </p:spPr>
              <p:txBody>
                <a:bodyPr wrap="none" rtlCol="0">
                  <a:spAutoFit/>
                </a:bodyPr>
                <a:lstStyle/>
                <a:p>
                  <a:r>
                    <a:rPr lang="ru-RU" sz="1200" b="1" dirty="0" smtClean="0">
                      <a:latin typeface="Times New Roman" pitchFamily="18" charset="0"/>
                      <a:cs typeface="Times New Roman" pitchFamily="18" charset="0"/>
                    </a:rPr>
                    <a:t>ДЭГ</a:t>
                  </a:r>
                  <a:endParaRPr lang="en-US" sz="1200" b="1" dirty="0">
                    <a:latin typeface="Times New Roman" pitchFamily="18" charset="0"/>
                    <a:cs typeface="Times New Roman" pitchFamily="18" charset="0"/>
                  </a:endParaRPr>
                </a:p>
              </p:txBody>
            </p:sp>
            <p:sp>
              <p:nvSpPr>
                <p:cNvPr id="15" name="TextBox 14"/>
                <p:cNvSpPr txBox="1"/>
                <p:nvPr/>
              </p:nvSpPr>
              <p:spPr>
                <a:xfrm>
                  <a:off x="7720639" y="2365047"/>
                  <a:ext cx="1462003" cy="307777"/>
                </a:xfrm>
                <a:prstGeom prst="rect">
                  <a:avLst/>
                </a:prstGeom>
                <a:noFill/>
              </p:spPr>
              <p:txBody>
                <a:bodyPr wrap="none" rtlCol="0">
                  <a:spAutoFit/>
                </a:bodyPr>
                <a:lstStyle/>
                <a:p>
                  <a:r>
                    <a:rPr lang="ru-RU" sz="1400" dirty="0" err="1">
                      <a:latin typeface="Times New Roman" pitchFamily="18" charset="0"/>
                      <a:cs typeface="Times New Roman" pitchFamily="18" charset="0"/>
                    </a:rPr>
                    <a:t>к</a:t>
                  </a:r>
                  <a:r>
                    <a:rPr lang="ru-RU" sz="1400" dirty="0" err="1" smtClean="0">
                      <a:latin typeface="Times New Roman" pitchFamily="18" charset="0"/>
                      <a:cs typeface="Times New Roman" pitchFamily="18" charset="0"/>
                    </a:rPr>
                    <a:t>онгенная</a:t>
                  </a:r>
                  <a:r>
                    <a:rPr lang="ru-RU" sz="1400" dirty="0" smtClean="0">
                      <a:latin typeface="Times New Roman" pitchFamily="18" charset="0"/>
                      <a:cs typeface="Times New Roman" pitchFamily="18" charset="0"/>
                    </a:rPr>
                    <a:t> линия</a:t>
                  </a:r>
                  <a:endParaRPr lang="en-US" sz="1400" dirty="0">
                    <a:latin typeface="Times New Roman" pitchFamily="18" charset="0"/>
                    <a:cs typeface="Times New Roman" pitchFamily="18" charset="0"/>
                  </a:endParaRPr>
                </a:p>
              </p:txBody>
            </p:sp>
          </p:grpSp>
          <p:sp>
            <p:nvSpPr>
              <p:cNvPr id="6" name="TextBox 5"/>
              <p:cNvSpPr txBox="1"/>
              <p:nvPr/>
            </p:nvSpPr>
            <p:spPr>
              <a:xfrm>
                <a:off x="8216528" y="1384095"/>
                <a:ext cx="364202" cy="307777"/>
              </a:xfrm>
              <a:prstGeom prst="rect">
                <a:avLst/>
              </a:prstGeom>
              <a:solidFill>
                <a:schemeClr val="bg1"/>
              </a:solidFill>
            </p:spPr>
            <p:txBody>
              <a:bodyPr wrap="none" rtlCol="0">
                <a:spAutoFit/>
              </a:bodyPr>
              <a:lstStyle/>
              <a:p>
                <a:r>
                  <a:rPr lang="en-US" sz="1400" b="1" dirty="0" smtClean="0">
                    <a:latin typeface="Times New Roman" pitchFamily="18" charset="0"/>
                    <a:cs typeface="Times New Roman" pitchFamily="18" charset="0"/>
                  </a:rPr>
                  <a:t>80</a:t>
                </a:r>
                <a:endParaRPr lang="en-US" sz="1400" b="1" dirty="0">
                  <a:latin typeface="Times New Roman" pitchFamily="18" charset="0"/>
                  <a:cs typeface="Times New Roman" pitchFamily="18" charset="0"/>
                </a:endParaRPr>
              </a:p>
            </p:txBody>
          </p:sp>
          <p:sp>
            <p:nvSpPr>
              <p:cNvPr id="7" name="TextBox 6"/>
              <p:cNvSpPr txBox="1"/>
              <p:nvPr/>
            </p:nvSpPr>
            <p:spPr>
              <a:xfrm>
                <a:off x="8728672" y="503971"/>
                <a:ext cx="453970" cy="307777"/>
              </a:xfrm>
              <a:prstGeom prst="rect">
                <a:avLst/>
              </a:prstGeom>
              <a:solidFill>
                <a:schemeClr val="bg1"/>
              </a:solidFill>
            </p:spPr>
            <p:txBody>
              <a:bodyPr wrap="none" rtlCol="0">
                <a:spAutoFit/>
              </a:bodyPr>
              <a:lstStyle/>
              <a:p>
                <a:r>
                  <a:rPr lang="en-US" sz="1400" b="1" dirty="0" smtClean="0">
                    <a:latin typeface="Times New Roman" pitchFamily="18" charset="0"/>
                    <a:cs typeface="Times New Roman" pitchFamily="18" charset="0"/>
                  </a:rPr>
                  <a:t>226</a:t>
                </a:r>
                <a:endParaRPr lang="en-US" sz="1400" b="1" dirty="0">
                  <a:latin typeface="Times New Roman" pitchFamily="18" charset="0"/>
                  <a:cs typeface="Times New Roman" pitchFamily="18" charset="0"/>
                </a:endParaRPr>
              </a:p>
            </p:txBody>
          </p:sp>
        </p:grpSp>
      </p:grpSp>
      <p:sp>
        <p:nvSpPr>
          <p:cNvPr id="26" name="TextBox 25"/>
          <p:cNvSpPr txBox="1"/>
          <p:nvPr/>
        </p:nvSpPr>
        <p:spPr>
          <a:xfrm>
            <a:off x="140960" y="5157192"/>
            <a:ext cx="2986650" cy="523220"/>
          </a:xfrm>
          <a:prstGeom prst="rect">
            <a:avLst/>
          </a:prstGeom>
          <a:noFill/>
          <a:ln w="22225">
            <a:solidFill>
              <a:srgbClr val="00B050"/>
            </a:solidFill>
          </a:ln>
        </p:spPr>
        <p:txBody>
          <a:bodyPr wrap="none" rtlCol="0">
            <a:spAutoFit/>
          </a:bodyPr>
          <a:lstStyle/>
          <a:p>
            <a:pPr algn="ctr"/>
            <a:r>
              <a:rPr lang="ru-RU" sz="1400" dirty="0" smtClean="0">
                <a:latin typeface="Times New Roman" pitchFamily="18" charset="0"/>
                <a:cs typeface="Times New Roman" pitchFamily="18" charset="0"/>
              </a:rPr>
              <a:t>Модификация липидов </a:t>
            </a:r>
          </a:p>
          <a:p>
            <a:pPr algn="ctr"/>
            <a:r>
              <a:rPr lang="ru-RU" sz="1400" i="1" dirty="0" err="1" smtClean="0">
                <a:solidFill>
                  <a:srgbClr val="C00000"/>
                </a:solidFill>
                <a:latin typeface="Times New Roman" pitchFamily="18" charset="0"/>
                <a:cs typeface="Times New Roman" pitchFamily="18" charset="0"/>
              </a:rPr>
              <a:t>Acadm</a:t>
            </a:r>
            <a:r>
              <a:rPr lang="ru-RU" sz="1400" dirty="0">
                <a:solidFill>
                  <a:srgbClr val="C00000"/>
                </a:solidFill>
                <a:latin typeface="Times New Roman" pitchFamily="18" charset="0"/>
                <a:cs typeface="Times New Roman" pitchFamily="18" charset="0"/>
              </a:rPr>
              <a:t>, </a:t>
            </a:r>
            <a:r>
              <a:rPr lang="ru-RU" sz="1400" i="1" u="sng" dirty="0" err="1">
                <a:solidFill>
                  <a:srgbClr val="C00000"/>
                </a:solidFill>
                <a:latin typeface="Times New Roman" pitchFamily="18" charset="0"/>
                <a:cs typeface="Times New Roman" pitchFamily="18" charset="0"/>
              </a:rPr>
              <a:t>Ehhadh</a:t>
            </a:r>
            <a:r>
              <a:rPr lang="ru-RU" sz="1400" dirty="0">
                <a:solidFill>
                  <a:srgbClr val="C00000"/>
                </a:solidFill>
                <a:latin typeface="Times New Roman" pitchFamily="18" charset="0"/>
                <a:cs typeface="Times New Roman" pitchFamily="18" charset="0"/>
              </a:rPr>
              <a:t>, </a:t>
            </a:r>
            <a:r>
              <a:rPr lang="ru-RU" sz="1400" i="1" dirty="0">
                <a:solidFill>
                  <a:srgbClr val="C00000"/>
                </a:solidFill>
                <a:latin typeface="Times New Roman" pitchFamily="18" charset="0"/>
                <a:cs typeface="Times New Roman" pitchFamily="18" charset="0"/>
              </a:rPr>
              <a:t>Ephx2</a:t>
            </a:r>
            <a:r>
              <a:rPr lang="ru-RU" sz="1400" dirty="0">
                <a:solidFill>
                  <a:srgbClr val="C00000"/>
                </a:solidFill>
                <a:latin typeface="Times New Roman" pitchFamily="18" charset="0"/>
                <a:cs typeface="Times New Roman" pitchFamily="18" charset="0"/>
              </a:rPr>
              <a:t>, </a:t>
            </a:r>
            <a:r>
              <a:rPr lang="ru-RU" sz="1400" i="1" dirty="0" smtClean="0">
                <a:solidFill>
                  <a:srgbClr val="C00000"/>
                </a:solidFill>
                <a:latin typeface="Times New Roman" pitchFamily="18" charset="0"/>
                <a:cs typeface="Times New Roman" pitchFamily="18" charset="0"/>
              </a:rPr>
              <a:t>Adh7, </a:t>
            </a:r>
            <a:r>
              <a:rPr lang="ru-RU" sz="1400" i="1" dirty="0">
                <a:latin typeface="Times New Roman" pitchFamily="18" charset="0"/>
                <a:cs typeface="Times New Roman" pitchFamily="18" charset="0"/>
              </a:rPr>
              <a:t>A</a:t>
            </a:r>
            <a:r>
              <a:rPr lang="en-US" sz="1400" i="1" dirty="0">
                <a:latin typeface="Times New Roman" pitchFamily="18" charset="0"/>
                <a:cs typeface="Times New Roman" pitchFamily="18" charset="0"/>
              </a:rPr>
              <a:t>lox</a:t>
            </a:r>
            <a:r>
              <a:rPr lang="ru-RU" sz="1400" i="1" dirty="0">
                <a:latin typeface="Times New Roman" pitchFamily="18" charset="0"/>
                <a:cs typeface="Times New Roman" pitchFamily="18" charset="0"/>
              </a:rPr>
              <a:t>15</a:t>
            </a:r>
            <a:r>
              <a:rPr lang="ru-RU" sz="1400" dirty="0">
                <a:latin typeface="Times New Roman" pitchFamily="18" charset="0"/>
                <a:cs typeface="Times New Roman" pitchFamily="18" charset="0"/>
              </a:rPr>
              <a:t> </a:t>
            </a:r>
            <a:endParaRPr lang="en-US" sz="1400" dirty="0">
              <a:solidFill>
                <a:srgbClr val="C00000"/>
              </a:solidFill>
              <a:latin typeface="Times New Roman" pitchFamily="18" charset="0"/>
              <a:cs typeface="Times New Roman" pitchFamily="18" charset="0"/>
            </a:endParaRPr>
          </a:p>
        </p:txBody>
      </p:sp>
      <p:sp>
        <p:nvSpPr>
          <p:cNvPr id="27" name="TextBox 26"/>
          <p:cNvSpPr txBox="1"/>
          <p:nvPr/>
        </p:nvSpPr>
        <p:spPr>
          <a:xfrm>
            <a:off x="134558" y="4509120"/>
            <a:ext cx="2816540" cy="523220"/>
          </a:xfrm>
          <a:prstGeom prst="rect">
            <a:avLst/>
          </a:prstGeom>
          <a:noFill/>
          <a:ln w="22225">
            <a:solidFill>
              <a:schemeClr val="accent6">
                <a:lumMod val="75000"/>
              </a:schemeClr>
            </a:solidFill>
          </a:ln>
        </p:spPr>
        <p:txBody>
          <a:bodyPr wrap="none" rtlCol="0">
            <a:spAutoFit/>
          </a:bodyPr>
          <a:lstStyle/>
          <a:p>
            <a:pPr algn="ctr"/>
            <a:r>
              <a:rPr lang="ru-RU" sz="1400" dirty="0" smtClean="0">
                <a:latin typeface="Times New Roman" pitchFamily="18" charset="0"/>
                <a:cs typeface="Times New Roman" pitchFamily="18" charset="0"/>
              </a:rPr>
              <a:t>Воспалительный ответ </a:t>
            </a:r>
          </a:p>
          <a:p>
            <a:r>
              <a:rPr lang="ru-RU" sz="1400" i="1" dirty="0" smtClean="0">
                <a:solidFill>
                  <a:srgbClr val="C00000"/>
                </a:solidFill>
                <a:latin typeface="Times New Roman" pitchFamily="18" charset="0"/>
                <a:cs typeface="Times New Roman" pitchFamily="18" charset="0"/>
              </a:rPr>
              <a:t>E</a:t>
            </a:r>
            <a:r>
              <a:rPr lang="en-US" sz="1400" i="1" dirty="0" err="1">
                <a:solidFill>
                  <a:srgbClr val="C00000"/>
                </a:solidFill>
                <a:latin typeface="Times New Roman" pitchFamily="18" charset="0"/>
                <a:cs typeface="Times New Roman" pitchFamily="18" charset="0"/>
              </a:rPr>
              <a:t>phx</a:t>
            </a:r>
            <a:r>
              <a:rPr lang="ru-RU" sz="1400" i="1" dirty="0">
                <a:solidFill>
                  <a:srgbClr val="C00000"/>
                </a:solidFill>
                <a:latin typeface="Times New Roman" pitchFamily="18" charset="0"/>
                <a:cs typeface="Times New Roman" pitchFamily="18" charset="0"/>
              </a:rPr>
              <a:t>2</a:t>
            </a:r>
            <a:r>
              <a:rPr lang="ru-RU" sz="1400" dirty="0">
                <a:latin typeface="Times New Roman" pitchFamily="18" charset="0"/>
                <a:cs typeface="Times New Roman" pitchFamily="18" charset="0"/>
              </a:rPr>
              <a:t>, </a:t>
            </a:r>
            <a:r>
              <a:rPr lang="ru-RU" sz="1400" i="1" dirty="0" smtClean="0">
                <a:latin typeface="Times New Roman" pitchFamily="18" charset="0"/>
                <a:cs typeface="Times New Roman" pitchFamily="18" charset="0"/>
              </a:rPr>
              <a:t>C</a:t>
            </a:r>
            <a:r>
              <a:rPr lang="en-US" sz="1400" i="1" dirty="0">
                <a:latin typeface="Times New Roman" pitchFamily="18" charset="0"/>
                <a:cs typeface="Times New Roman" pitchFamily="18" charset="0"/>
              </a:rPr>
              <a:t>d</a:t>
            </a:r>
            <a:r>
              <a:rPr lang="ru-RU" sz="1400" i="1" dirty="0">
                <a:latin typeface="Times New Roman" pitchFamily="18" charset="0"/>
                <a:cs typeface="Times New Roman" pitchFamily="18" charset="0"/>
              </a:rPr>
              <a:t>14</a:t>
            </a:r>
            <a:r>
              <a:rPr lang="ru-RU" sz="1400" dirty="0">
                <a:latin typeface="Times New Roman" pitchFamily="18" charset="0"/>
                <a:cs typeface="Times New Roman" pitchFamily="18" charset="0"/>
              </a:rPr>
              <a:t>, </a:t>
            </a:r>
            <a:r>
              <a:rPr lang="ru-RU" sz="1400" i="1" dirty="0" smtClean="0">
                <a:latin typeface="Times New Roman" pitchFamily="18" charset="0"/>
                <a:cs typeface="Times New Roman" pitchFamily="18" charset="0"/>
              </a:rPr>
              <a:t>S</a:t>
            </a:r>
            <a:r>
              <a:rPr lang="en-US" sz="1400" i="1" dirty="0">
                <a:latin typeface="Times New Roman" pitchFamily="18" charset="0"/>
                <a:cs typeface="Times New Roman" pitchFamily="18" charset="0"/>
              </a:rPr>
              <a:t>dc</a:t>
            </a:r>
            <a:r>
              <a:rPr lang="ru-RU" sz="1400" i="1" dirty="0">
                <a:latin typeface="Times New Roman" pitchFamily="18" charset="0"/>
                <a:cs typeface="Times New Roman" pitchFamily="18" charset="0"/>
              </a:rPr>
              <a:t>1</a:t>
            </a:r>
            <a:r>
              <a:rPr lang="ru-RU" sz="1400" dirty="0">
                <a:latin typeface="Times New Roman" pitchFamily="18" charset="0"/>
                <a:cs typeface="Times New Roman" pitchFamily="18" charset="0"/>
              </a:rPr>
              <a:t>, </a:t>
            </a:r>
            <a:r>
              <a:rPr lang="ru-RU" sz="1400" i="1" dirty="0">
                <a:latin typeface="Times New Roman" pitchFamily="18" charset="0"/>
                <a:cs typeface="Times New Roman" pitchFamily="18" charset="0"/>
              </a:rPr>
              <a:t>E</a:t>
            </a:r>
            <a:r>
              <a:rPr lang="en-US" sz="1400" i="1" dirty="0">
                <a:latin typeface="Times New Roman" pitchFamily="18" charset="0"/>
                <a:cs typeface="Times New Roman" pitchFamily="18" charset="0"/>
              </a:rPr>
              <a:t>lf</a:t>
            </a:r>
            <a:r>
              <a:rPr lang="ru-RU" sz="1400" i="1" dirty="0">
                <a:latin typeface="Times New Roman" pitchFamily="18" charset="0"/>
                <a:cs typeface="Times New Roman" pitchFamily="18" charset="0"/>
              </a:rPr>
              <a:t>3</a:t>
            </a:r>
            <a:r>
              <a:rPr lang="ru-RU" sz="1400" dirty="0">
                <a:latin typeface="Times New Roman" pitchFamily="18" charset="0"/>
                <a:cs typeface="Times New Roman" pitchFamily="18" charset="0"/>
              </a:rPr>
              <a:t>, </a:t>
            </a:r>
            <a:r>
              <a:rPr lang="ru-RU" sz="1400" i="1" dirty="0" smtClean="0">
                <a:solidFill>
                  <a:schemeClr val="tx2"/>
                </a:solidFill>
                <a:latin typeface="Times New Roman" pitchFamily="18" charset="0"/>
                <a:cs typeface="Times New Roman" pitchFamily="18" charset="0"/>
              </a:rPr>
              <a:t>C</a:t>
            </a:r>
            <a:r>
              <a:rPr lang="en-US" sz="1400" i="1" dirty="0" err="1">
                <a:solidFill>
                  <a:schemeClr val="tx2"/>
                </a:solidFill>
                <a:latin typeface="Times New Roman" pitchFamily="18" charset="0"/>
                <a:cs typeface="Times New Roman" pitchFamily="18" charset="0"/>
              </a:rPr>
              <a:t>rcp</a:t>
            </a:r>
            <a:r>
              <a:rPr lang="ru-RU" sz="1400" dirty="0">
                <a:solidFill>
                  <a:schemeClr val="tx2"/>
                </a:solidFill>
                <a:latin typeface="Times New Roman" pitchFamily="18" charset="0"/>
                <a:cs typeface="Times New Roman" pitchFamily="18" charset="0"/>
              </a:rPr>
              <a:t>, </a:t>
            </a:r>
            <a:r>
              <a:rPr lang="ru-RU" sz="1400" i="1" dirty="0">
                <a:solidFill>
                  <a:schemeClr val="tx2"/>
                </a:solidFill>
                <a:latin typeface="Times New Roman" pitchFamily="18" charset="0"/>
                <a:cs typeface="Times New Roman" pitchFamily="18" charset="0"/>
              </a:rPr>
              <a:t>F</a:t>
            </a:r>
            <a:r>
              <a:rPr lang="en-US" sz="1400" i="1" dirty="0">
                <a:solidFill>
                  <a:schemeClr val="tx2"/>
                </a:solidFill>
                <a:latin typeface="Times New Roman" pitchFamily="18" charset="0"/>
                <a:cs typeface="Times New Roman" pitchFamily="18" charset="0"/>
              </a:rPr>
              <a:t>n</a:t>
            </a:r>
            <a:r>
              <a:rPr lang="ru-RU" sz="1400" i="1" dirty="0">
                <a:solidFill>
                  <a:schemeClr val="tx2"/>
                </a:solidFill>
                <a:latin typeface="Times New Roman" pitchFamily="18" charset="0"/>
                <a:cs typeface="Times New Roman" pitchFamily="18" charset="0"/>
              </a:rPr>
              <a:t>1</a:t>
            </a:r>
            <a:r>
              <a:rPr lang="ru-RU" sz="1400" dirty="0">
                <a:solidFill>
                  <a:schemeClr val="tx2"/>
                </a:solidFill>
                <a:latin typeface="Times New Roman" pitchFamily="18" charset="0"/>
                <a:cs typeface="Times New Roman" pitchFamily="18" charset="0"/>
              </a:rPr>
              <a:t> </a:t>
            </a:r>
            <a:endParaRPr lang="en-US" sz="1400" dirty="0">
              <a:solidFill>
                <a:schemeClr val="tx2"/>
              </a:solidFill>
              <a:latin typeface="Times New Roman" pitchFamily="18" charset="0"/>
              <a:cs typeface="Times New Roman" pitchFamily="18" charset="0"/>
            </a:endParaRPr>
          </a:p>
        </p:txBody>
      </p:sp>
      <p:sp>
        <p:nvSpPr>
          <p:cNvPr id="28" name="TextBox 27"/>
          <p:cNvSpPr txBox="1"/>
          <p:nvPr/>
        </p:nvSpPr>
        <p:spPr>
          <a:xfrm>
            <a:off x="417203" y="2435967"/>
            <a:ext cx="2031325" cy="523220"/>
          </a:xfrm>
          <a:prstGeom prst="rect">
            <a:avLst/>
          </a:prstGeom>
          <a:noFill/>
          <a:ln w="22225">
            <a:solidFill>
              <a:srgbClr val="FF0000"/>
            </a:solidFill>
          </a:ln>
        </p:spPr>
        <p:txBody>
          <a:bodyPr wrap="none" rtlCol="0">
            <a:spAutoFit/>
          </a:bodyPr>
          <a:lstStyle/>
          <a:p>
            <a:r>
              <a:rPr lang="ru-RU" sz="1400" dirty="0" smtClean="0">
                <a:latin typeface="Times New Roman" pitchFamily="18" charset="0"/>
                <a:cs typeface="Times New Roman" pitchFamily="18" charset="0"/>
              </a:rPr>
              <a:t>Внеклеточный матрикс</a:t>
            </a:r>
          </a:p>
          <a:p>
            <a:r>
              <a:rPr lang="en-US" sz="1400" i="1" dirty="0" smtClean="0">
                <a:solidFill>
                  <a:srgbClr val="C00000"/>
                </a:solidFill>
                <a:latin typeface="Times New Roman" pitchFamily="18" charset="0"/>
                <a:cs typeface="Times New Roman" pitchFamily="18" charset="0"/>
              </a:rPr>
              <a:t>Elf3</a:t>
            </a:r>
            <a:r>
              <a:rPr lang="en-US" sz="1400" i="1" dirty="0">
                <a:solidFill>
                  <a:srgbClr val="C00000"/>
                </a:solidFill>
                <a:latin typeface="Times New Roman" pitchFamily="18" charset="0"/>
                <a:cs typeface="Times New Roman" pitchFamily="18" charset="0"/>
              </a:rPr>
              <a:t>, </a:t>
            </a:r>
            <a:r>
              <a:rPr lang="en-US" sz="1400" i="1" dirty="0" smtClean="0">
                <a:solidFill>
                  <a:srgbClr val="C00000"/>
                </a:solidFill>
                <a:latin typeface="Times New Roman" pitchFamily="18" charset="0"/>
                <a:cs typeface="Times New Roman" pitchFamily="18" charset="0"/>
              </a:rPr>
              <a:t>SerpinB5</a:t>
            </a:r>
            <a:r>
              <a:rPr lang="en-US" sz="1400" i="1" dirty="0">
                <a:solidFill>
                  <a:srgbClr val="C00000"/>
                </a:solidFill>
                <a:latin typeface="Times New Roman" pitchFamily="18" charset="0"/>
                <a:cs typeface="Times New Roman" pitchFamily="18" charset="0"/>
              </a:rPr>
              <a:t>, </a:t>
            </a:r>
            <a:r>
              <a:rPr lang="en-US" sz="1400" i="1" dirty="0" err="1" smtClean="0">
                <a:solidFill>
                  <a:srgbClr val="C00000"/>
                </a:solidFill>
                <a:latin typeface="Times New Roman" pitchFamily="18" charset="0"/>
                <a:cs typeface="Times New Roman" pitchFamily="18" charset="0"/>
              </a:rPr>
              <a:t>Dpt</a:t>
            </a:r>
            <a:r>
              <a:rPr lang="ru-RU" sz="1400" i="1" dirty="0" smtClean="0">
                <a:solidFill>
                  <a:srgbClr val="C0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и др.</a:t>
            </a:r>
            <a:endParaRPr lang="en-US" sz="1400" dirty="0">
              <a:latin typeface="Times New Roman" pitchFamily="18" charset="0"/>
              <a:cs typeface="Times New Roman" pitchFamily="18" charset="0"/>
            </a:endParaRPr>
          </a:p>
        </p:txBody>
      </p:sp>
      <p:cxnSp>
        <p:nvCxnSpPr>
          <p:cNvPr id="34" name="Прямая соединительная линия 33"/>
          <p:cNvCxnSpPr/>
          <p:nvPr/>
        </p:nvCxnSpPr>
        <p:spPr>
          <a:xfrm>
            <a:off x="3001292" y="2924944"/>
            <a:ext cx="2506812" cy="0"/>
          </a:xfrm>
          <a:prstGeom prst="line">
            <a:avLst/>
          </a:prstGeom>
          <a:ln w="222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3171402" y="3212976"/>
            <a:ext cx="2506812" cy="0"/>
          </a:xfrm>
          <a:prstGeom prst="line">
            <a:avLst/>
          </a:prstGeom>
          <a:ln w="222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947385" y="3429000"/>
            <a:ext cx="4610429" cy="0"/>
          </a:xfrm>
          <a:prstGeom prst="line">
            <a:avLst/>
          </a:prstGeom>
          <a:ln w="222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3923928" y="1684376"/>
            <a:ext cx="1633886" cy="0"/>
          </a:xfrm>
          <a:prstGeom prst="line">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45947" y="6058770"/>
            <a:ext cx="3669787" cy="523220"/>
          </a:xfrm>
          <a:prstGeom prst="rect">
            <a:avLst/>
          </a:prstGeom>
          <a:noFill/>
          <a:ln w="22225">
            <a:solidFill>
              <a:srgbClr val="7030A0"/>
            </a:solidFill>
          </a:ln>
        </p:spPr>
        <p:txBody>
          <a:bodyPr wrap="none" rtlCol="0">
            <a:spAutoFit/>
          </a:bodyPr>
          <a:lstStyle/>
          <a:p>
            <a:pPr algn="ctr"/>
            <a:r>
              <a:rPr lang="ru-RU" sz="1400" dirty="0" smtClean="0">
                <a:latin typeface="Times New Roman" pitchFamily="18" charset="0"/>
                <a:cs typeface="Times New Roman" pitchFamily="18" charset="0"/>
              </a:rPr>
              <a:t>Процессинг и презентация антигенов</a:t>
            </a:r>
            <a:endParaRPr lang="en-US" sz="1400" dirty="0" smtClean="0">
              <a:latin typeface="Times New Roman" pitchFamily="18" charset="0"/>
              <a:cs typeface="Times New Roman" pitchFamily="18" charset="0"/>
            </a:endParaRPr>
          </a:p>
          <a:p>
            <a:pPr algn="ctr"/>
            <a:r>
              <a:rPr lang="en-US" sz="1400" i="1" dirty="0">
                <a:solidFill>
                  <a:srgbClr val="C00000"/>
                </a:solidFill>
                <a:latin typeface="Times New Roman" pitchFamily="18" charset="0"/>
                <a:cs typeface="Times New Roman" pitchFamily="18" charset="0"/>
              </a:rPr>
              <a:t>RT1-A1, TAP2, RT1-S2, RT1-M6-2, RT1-T24-4</a:t>
            </a:r>
            <a:endParaRPr lang="ru-RU" sz="1400" i="1" dirty="0" smtClean="0">
              <a:solidFill>
                <a:srgbClr val="C00000"/>
              </a:solidFill>
              <a:latin typeface="Times New Roman" pitchFamily="18" charset="0"/>
              <a:cs typeface="Times New Roman" pitchFamily="18" charset="0"/>
            </a:endParaRPr>
          </a:p>
        </p:txBody>
      </p:sp>
      <p:sp>
        <p:nvSpPr>
          <p:cNvPr id="41" name="TextBox 40"/>
          <p:cNvSpPr txBox="1"/>
          <p:nvPr/>
        </p:nvSpPr>
        <p:spPr>
          <a:xfrm>
            <a:off x="140960" y="3645024"/>
            <a:ext cx="2743315" cy="692497"/>
          </a:xfrm>
          <a:prstGeom prst="rect">
            <a:avLst/>
          </a:prstGeom>
          <a:noFill/>
          <a:ln w="22225">
            <a:solidFill>
              <a:srgbClr val="0070C0"/>
            </a:solidFill>
          </a:ln>
        </p:spPr>
        <p:txBody>
          <a:bodyPr wrap="none" rtlCol="0">
            <a:spAutoFit/>
          </a:bodyPr>
          <a:lstStyle/>
          <a:p>
            <a:pPr algn="ctr"/>
            <a:r>
              <a:rPr lang="ru-RU" sz="1300" dirty="0" smtClean="0">
                <a:latin typeface="Times New Roman" pitchFamily="18" charset="0"/>
                <a:cs typeface="Times New Roman" pitchFamily="18" charset="0"/>
              </a:rPr>
              <a:t>Связывание с </a:t>
            </a:r>
            <a:r>
              <a:rPr lang="en-US" sz="1300" dirty="0" smtClean="0">
                <a:latin typeface="Times New Roman" pitchFamily="18" charset="0"/>
                <a:cs typeface="Times New Roman" pitchFamily="18" charset="0"/>
              </a:rPr>
              <a:t>Ca2+</a:t>
            </a:r>
            <a:endParaRPr lang="ru-RU" sz="1300" dirty="0" smtClean="0">
              <a:latin typeface="Times New Roman" pitchFamily="18" charset="0"/>
              <a:cs typeface="Times New Roman" pitchFamily="18" charset="0"/>
            </a:endParaRPr>
          </a:p>
          <a:p>
            <a:pPr algn="ctr"/>
            <a:r>
              <a:rPr lang="ru-RU" sz="1300" i="1" dirty="0">
                <a:solidFill>
                  <a:srgbClr val="C00000"/>
                </a:solidFill>
                <a:latin typeface="Times New Roman" pitchFamily="18" charset="0"/>
                <a:cs typeface="Times New Roman" pitchFamily="18" charset="0"/>
              </a:rPr>
              <a:t>Dsc3</a:t>
            </a:r>
            <a:r>
              <a:rPr lang="ru-RU" sz="1300" dirty="0">
                <a:solidFill>
                  <a:srgbClr val="C00000"/>
                </a:solidFill>
                <a:latin typeface="Times New Roman" pitchFamily="18" charset="0"/>
                <a:cs typeface="Times New Roman" pitchFamily="18" charset="0"/>
              </a:rPr>
              <a:t>, </a:t>
            </a:r>
            <a:r>
              <a:rPr lang="ru-RU" sz="1300" i="1" dirty="0" err="1">
                <a:solidFill>
                  <a:srgbClr val="C00000"/>
                </a:solidFill>
                <a:latin typeface="Times New Roman" pitchFamily="18" charset="0"/>
                <a:cs typeface="Times New Roman" pitchFamily="18" charset="0"/>
              </a:rPr>
              <a:t>Pkdrej</a:t>
            </a:r>
            <a:r>
              <a:rPr lang="ru-RU" sz="1300" dirty="0">
                <a:solidFill>
                  <a:srgbClr val="C00000"/>
                </a:solidFill>
                <a:latin typeface="Times New Roman" pitchFamily="18" charset="0"/>
                <a:cs typeface="Times New Roman" pitchFamily="18" charset="0"/>
              </a:rPr>
              <a:t>, </a:t>
            </a:r>
            <a:r>
              <a:rPr lang="ru-RU" sz="1300" i="1" dirty="0">
                <a:solidFill>
                  <a:srgbClr val="C00000"/>
                </a:solidFill>
                <a:latin typeface="Times New Roman" pitchFamily="18" charset="0"/>
                <a:cs typeface="Times New Roman" pitchFamily="18" charset="0"/>
              </a:rPr>
              <a:t>Matn4</a:t>
            </a:r>
            <a:r>
              <a:rPr lang="ru-RU" sz="1300" dirty="0">
                <a:solidFill>
                  <a:srgbClr val="C00000"/>
                </a:solidFill>
                <a:latin typeface="Times New Roman" pitchFamily="18" charset="0"/>
                <a:cs typeface="Times New Roman" pitchFamily="18" charset="0"/>
              </a:rPr>
              <a:t>, </a:t>
            </a:r>
            <a:r>
              <a:rPr lang="ru-RU" sz="1300" i="1" dirty="0">
                <a:solidFill>
                  <a:srgbClr val="C00000"/>
                </a:solidFill>
                <a:latin typeface="Times New Roman" pitchFamily="18" charset="0"/>
                <a:cs typeface="Times New Roman" pitchFamily="18" charset="0"/>
              </a:rPr>
              <a:t>Anxa8</a:t>
            </a:r>
            <a:r>
              <a:rPr lang="ru-RU" sz="1300" dirty="0">
                <a:solidFill>
                  <a:srgbClr val="C00000"/>
                </a:solidFill>
                <a:latin typeface="Times New Roman" pitchFamily="18" charset="0"/>
                <a:cs typeface="Times New Roman" pitchFamily="18" charset="0"/>
              </a:rPr>
              <a:t>, </a:t>
            </a:r>
            <a:r>
              <a:rPr lang="ru-RU" sz="1300" i="1" dirty="0">
                <a:solidFill>
                  <a:srgbClr val="C00000"/>
                </a:solidFill>
                <a:latin typeface="Times New Roman" pitchFamily="18" charset="0"/>
                <a:cs typeface="Times New Roman" pitchFamily="18" charset="0"/>
              </a:rPr>
              <a:t>S100a9</a:t>
            </a:r>
            <a:r>
              <a:rPr lang="ru-RU" sz="1300" dirty="0">
                <a:solidFill>
                  <a:srgbClr val="C00000"/>
                </a:solidFill>
                <a:latin typeface="Times New Roman" pitchFamily="18" charset="0"/>
                <a:cs typeface="Times New Roman" pitchFamily="18" charset="0"/>
              </a:rPr>
              <a:t>, </a:t>
            </a:r>
            <a:endParaRPr lang="ru-RU" sz="1300" dirty="0" smtClean="0">
              <a:solidFill>
                <a:srgbClr val="C00000"/>
              </a:solidFill>
              <a:latin typeface="Times New Roman" pitchFamily="18" charset="0"/>
              <a:cs typeface="Times New Roman" pitchFamily="18" charset="0"/>
            </a:endParaRPr>
          </a:p>
          <a:p>
            <a:pPr algn="ctr"/>
            <a:r>
              <a:rPr lang="ru-RU" sz="1300" i="1" dirty="0" smtClean="0">
                <a:solidFill>
                  <a:srgbClr val="C00000"/>
                </a:solidFill>
                <a:latin typeface="Times New Roman" pitchFamily="18" charset="0"/>
                <a:cs typeface="Times New Roman" pitchFamily="18" charset="0"/>
              </a:rPr>
              <a:t>Calml3</a:t>
            </a:r>
            <a:r>
              <a:rPr lang="ru-RU" sz="1300" dirty="0">
                <a:solidFill>
                  <a:srgbClr val="C00000"/>
                </a:solidFill>
                <a:latin typeface="Times New Roman" pitchFamily="18" charset="0"/>
                <a:cs typeface="Times New Roman" pitchFamily="18" charset="0"/>
              </a:rPr>
              <a:t>, </a:t>
            </a:r>
            <a:r>
              <a:rPr lang="ru-RU" sz="1300" i="1" dirty="0">
                <a:solidFill>
                  <a:srgbClr val="C00000"/>
                </a:solidFill>
                <a:latin typeface="Times New Roman" pitchFamily="18" charset="0"/>
                <a:cs typeface="Times New Roman" pitchFamily="18" charset="0"/>
              </a:rPr>
              <a:t>Cdhr1</a:t>
            </a:r>
            <a:r>
              <a:rPr lang="ru-RU" sz="1300" dirty="0">
                <a:solidFill>
                  <a:srgbClr val="C00000"/>
                </a:solidFill>
                <a:latin typeface="Times New Roman" pitchFamily="18" charset="0"/>
                <a:cs typeface="Times New Roman" pitchFamily="18" charset="0"/>
              </a:rPr>
              <a:t>, </a:t>
            </a:r>
            <a:r>
              <a:rPr lang="ru-RU" sz="1300" i="1" dirty="0">
                <a:solidFill>
                  <a:srgbClr val="C00000"/>
                </a:solidFill>
                <a:latin typeface="Times New Roman" pitchFamily="18" charset="0"/>
                <a:cs typeface="Times New Roman" pitchFamily="18" charset="0"/>
              </a:rPr>
              <a:t>Padi1</a:t>
            </a:r>
            <a:r>
              <a:rPr lang="ru-RU" sz="1300" dirty="0">
                <a:solidFill>
                  <a:srgbClr val="C00000"/>
                </a:solidFill>
                <a:latin typeface="Times New Roman" pitchFamily="18" charset="0"/>
                <a:cs typeface="Times New Roman" pitchFamily="18" charset="0"/>
              </a:rPr>
              <a:t>, </a:t>
            </a:r>
            <a:r>
              <a:rPr lang="ru-RU" sz="1300" i="1" dirty="0">
                <a:solidFill>
                  <a:srgbClr val="C00000"/>
                </a:solidFill>
                <a:latin typeface="Times New Roman" pitchFamily="18" charset="0"/>
                <a:cs typeface="Times New Roman" pitchFamily="18" charset="0"/>
              </a:rPr>
              <a:t>Dsg3</a:t>
            </a:r>
            <a:endParaRPr lang="ru-RU" sz="1300" dirty="0" smtClean="0">
              <a:solidFill>
                <a:srgbClr val="C00000"/>
              </a:solidFill>
              <a:latin typeface="Times New Roman" pitchFamily="18" charset="0"/>
              <a:cs typeface="Times New Roman" pitchFamily="18" charset="0"/>
            </a:endParaRPr>
          </a:p>
        </p:txBody>
      </p:sp>
      <p:sp>
        <p:nvSpPr>
          <p:cNvPr id="29" name="TextBox 28"/>
          <p:cNvSpPr txBox="1"/>
          <p:nvPr/>
        </p:nvSpPr>
        <p:spPr>
          <a:xfrm>
            <a:off x="1004543" y="159732"/>
            <a:ext cx="441146" cy="369332"/>
          </a:xfrm>
          <a:prstGeom prst="rect">
            <a:avLst/>
          </a:prstGeom>
          <a:noFill/>
        </p:spPr>
        <p:txBody>
          <a:bodyPr wrap="none" rtlCol="0">
            <a:spAutoFit/>
          </a:bodyPr>
          <a:lstStyle/>
          <a:p>
            <a:r>
              <a:rPr lang="en-US" b="1" dirty="0" smtClean="0">
                <a:solidFill>
                  <a:srgbClr val="C00000"/>
                </a:solidFill>
                <a:latin typeface="Times New Roman" pitchFamily="18" charset="0"/>
                <a:cs typeface="Times New Roman" pitchFamily="18" charset="0"/>
              </a:rPr>
              <a:t>up</a:t>
            </a:r>
            <a:endParaRPr lang="ru-RU" b="1" dirty="0">
              <a:solidFill>
                <a:srgbClr val="C00000"/>
              </a:solidFill>
              <a:latin typeface="Times New Roman" pitchFamily="18" charset="0"/>
              <a:cs typeface="Times New Roman" pitchFamily="18" charset="0"/>
            </a:endParaRPr>
          </a:p>
        </p:txBody>
      </p:sp>
      <p:sp>
        <p:nvSpPr>
          <p:cNvPr id="37" name="TextBox 36"/>
          <p:cNvSpPr txBox="1"/>
          <p:nvPr/>
        </p:nvSpPr>
        <p:spPr>
          <a:xfrm>
            <a:off x="386222" y="1593373"/>
            <a:ext cx="723275" cy="369332"/>
          </a:xfrm>
          <a:prstGeom prst="rect">
            <a:avLst/>
          </a:prstGeom>
          <a:noFill/>
        </p:spPr>
        <p:txBody>
          <a:bodyPr wrap="none" rtlCol="0">
            <a:spAutoFit/>
          </a:bodyPr>
          <a:lstStyle/>
          <a:p>
            <a:r>
              <a:rPr lang="en-US" b="1" dirty="0" smtClean="0">
                <a:solidFill>
                  <a:schemeClr val="tx2"/>
                </a:solidFill>
                <a:latin typeface="Times New Roman" pitchFamily="18" charset="0"/>
                <a:cs typeface="Times New Roman" pitchFamily="18" charset="0"/>
              </a:rPr>
              <a:t>down</a:t>
            </a:r>
            <a:endParaRPr lang="ru-RU"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735102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Группа 21"/>
          <p:cNvGrpSpPr/>
          <p:nvPr/>
        </p:nvGrpSpPr>
        <p:grpSpPr>
          <a:xfrm>
            <a:off x="1182369" y="2780928"/>
            <a:ext cx="4002360" cy="3299174"/>
            <a:chOff x="321862" y="3364061"/>
            <a:chExt cx="3751199" cy="3070820"/>
          </a:xfrm>
        </p:grpSpPr>
        <p:pic>
          <p:nvPicPr>
            <p:cNvPr id="35" name="Picture 2" descr="C:\Users\Lena\Desktop\Рисунки_Д\Venny_fc1_ensemb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094" y="3365921"/>
              <a:ext cx="3068960" cy="3068960"/>
            </a:xfrm>
            <a:prstGeom prst="rect">
              <a:avLst/>
            </a:prstGeom>
            <a:noFill/>
            <a:extLst>
              <a:ext uri="{909E8E84-426E-40DD-AFC4-6F175D3DCCD1}">
                <a14:hiddenFill xmlns:a14="http://schemas.microsoft.com/office/drawing/2010/main">
                  <a:solidFill>
                    <a:srgbClr val="FFFFFF"/>
                  </a:solidFill>
                </a14:hiddenFill>
              </a:ext>
            </a:extLst>
          </p:spPr>
        </p:pic>
        <p:sp>
          <p:nvSpPr>
            <p:cNvPr id="36" name="Прямоугольник 35"/>
            <p:cNvSpPr/>
            <p:nvPr/>
          </p:nvSpPr>
          <p:spPr>
            <a:xfrm>
              <a:off x="1207517" y="3471603"/>
              <a:ext cx="720080" cy="292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p:cNvSpPr txBox="1"/>
            <p:nvPr/>
          </p:nvSpPr>
          <p:spPr>
            <a:xfrm>
              <a:off x="439543" y="3471603"/>
              <a:ext cx="1769353" cy="269726"/>
            </a:xfrm>
            <a:prstGeom prst="rect">
              <a:avLst/>
            </a:prstGeom>
            <a:noFill/>
          </p:spPr>
          <p:txBody>
            <a:bodyPr wrap="none" rtlCol="0">
              <a:spAutoFit/>
            </a:bodyPr>
            <a:lstStyle/>
            <a:p>
              <a:r>
                <a:rPr lang="en-US" sz="1100" b="1" dirty="0" smtClean="0">
                  <a:latin typeface="Times New Roman" pitchFamily="18" charset="0"/>
                  <a:cs typeface="Times New Roman" pitchFamily="18" charset="0"/>
                </a:rPr>
                <a:t>WAG/OXYS-1.1 </a:t>
              </a:r>
              <a:r>
                <a:rPr lang="en-US" sz="1100" b="1" dirty="0" err="1" smtClean="0">
                  <a:latin typeface="Times New Roman" pitchFamily="18" charset="0"/>
                  <a:cs typeface="Times New Roman" pitchFamily="18" charset="0"/>
                </a:rPr>
                <a:t>vs</a:t>
              </a:r>
              <a:r>
                <a:rPr lang="en-US" sz="1100" b="1" dirty="0" smtClean="0">
                  <a:latin typeface="Times New Roman" pitchFamily="18" charset="0"/>
                  <a:cs typeface="Times New Roman" pitchFamily="18" charset="0"/>
                </a:rPr>
                <a:t> OXYS</a:t>
              </a:r>
              <a:endParaRPr lang="ru-RU" sz="1100" b="1" dirty="0">
                <a:latin typeface="Times New Roman" pitchFamily="18" charset="0"/>
                <a:cs typeface="Times New Roman" pitchFamily="18" charset="0"/>
              </a:endParaRPr>
            </a:p>
          </p:txBody>
        </p:sp>
        <p:sp>
          <p:nvSpPr>
            <p:cNvPr id="39" name="Прямоугольник 38"/>
            <p:cNvSpPr/>
            <p:nvPr/>
          </p:nvSpPr>
          <p:spPr>
            <a:xfrm>
              <a:off x="1646675" y="6152632"/>
              <a:ext cx="810090" cy="175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p:cNvSpPr txBox="1"/>
            <p:nvPr/>
          </p:nvSpPr>
          <p:spPr>
            <a:xfrm>
              <a:off x="321862" y="5993480"/>
              <a:ext cx="2379749" cy="269726"/>
            </a:xfrm>
            <a:prstGeom prst="rect">
              <a:avLst/>
            </a:prstGeom>
            <a:noFill/>
          </p:spPr>
          <p:txBody>
            <a:bodyPr wrap="none" rtlCol="0">
              <a:spAutoFit/>
            </a:bodyPr>
            <a:lstStyle/>
            <a:p>
              <a:r>
                <a:rPr lang="en-US" sz="1100" b="1" dirty="0" smtClean="0">
                  <a:latin typeface="Times New Roman" pitchFamily="18" charset="0"/>
                  <a:cs typeface="Times New Roman" pitchFamily="18" charset="0"/>
                </a:rPr>
                <a:t>WAG/OXYS-</a:t>
              </a:r>
              <a:r>
                <a:rPr lang="ru-RU" sz="1100" b="1" dirty="0" smtClean="0">
                  <a:latin typeface="Times New Roman" pitchFamily="18" charset="0"/>
                  <a:cs typeface="Times New Roman" pitchFamily="18" charset="0"/>
                </a:rPr>
                <a:t>1.</a:t>
              </a:r>
              <a:r>
                <a:rPr lang="en-US" sz="1100" b="1" dirty="0" smtClean="0">
                  <a:latin typeface="Times New Roman" pitchFamily="18" charset="0"/>
                  <a:cs typeface="Times New Roman" pitchFamily="18" charset="0"/>
                </a:rPr>
                <a:t>1 </a:t>
              </a:r>
              <a:r>
                <a:rPr lang="en-US" sz="1100" b="1" dirty="0" err="1" smtClean="0">
                  <a:latin typeface="Times New Roman" pitchFamily="18" charset="0"/>
                  <a:cs typeface="Times New Roman" pitchFamily="18" charset="0"/>
                </a:rPr>
                <a:t>vs</a:t>
              </a:r>
              <a:r>
                <a:rPr lang="en-US" sz="1100" b="1" dirty="0" smtClean="0">
                  <a:latin typeface="Times New Roman" pitchFamily="18" charset="0"/>
                  <a:cs typeface="Times New Roman" pitchFamily="18" charset="0"/>
                </a:rPr>
                <a:t> WAG/OXYS-</a:t>
              </a:r>
              <a:r>
                <a:rPr lang="ru-RU" sz="1100" b="1" dirty="0" smtClean="0">
                  <a:latin typeface="Times New Roman" pitchFamily="18" charset="0"/>
                  <a:cs typeface="Times New Roman" pitchFamily="18" charset="0"/>
                </a:rPr>
                <a:t>1.2</a:t>
              </a:r>
              <a:endParaRPr lang="ru-RU" sz="1100" b="1" dirty="0">
                <a:latin typeface="Times New Roman" pitchFamily="18" charset="0"/>
                <a:cs typeface="Times New Roman" pitchFamily="18" charset="0"/>
              </a:endParaRPr>
            </a:p>
          </p:txBody>
        </p:sp>
        <p:sp>
          <p:nvSpPr>
            <p:cNvPr id="41" name="Прямоугольник 40"/>
            <p:cNvSpPr/>
            <p:nvPr/>
          </p:nvSpPr>
          <p:spPr>
            <a:xfrm>
              <a:off x="2268226" y="3364061"/>
              <a:ext cx="720080" cy="292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p:cNvSpPr txBox="1"/>
            <p:nvPr/>
          </p:nvSpPr>
          <p:spPr>
            <a:xfrm>
              <a:off x="2303708" y="3521271"/>
              <a:ext cx="1769353" cy="269726"/>
            </a:xfrm>
            <a:prstGeom prst="rect">
              <a:avLst/>
            </a:prstGeom>
            <a:noFill/>
          </p:spPr>
          <p:txBody>
            <a:bodyPr wrap="none" rtlCol="0">
              <a:spAutoFit/>
            </a:bodyPr>
            <a:lstStyle/>
            <a:p>
              <a:r>
                <a:rPr lang="en-US" sz="1100" b="1" dirty="0" smtClean="0">
                  <a:latin typeface="Times New Roman" pitchFamily="18" charset="0"/>
                  <a:cs typeface="Times New Roman" pitchFamily="18" charset="0"/>
                </a:rPr>
                <a:t>WAG/OXYS-</a:t>
              </a:r>
              <a:r>
                <a:rPr lang="ru-RU" sz="1100" b="1" dirty="0" smtClean="0">
                  <a:latin typeface="Times New Roman" pitchFamily="18" charset="0"/>
                  <a:cs typeface="Times New Roman" pitchFamily="18" charset="0"/>
                </a:rPr>
                <a:t>1.2 </a:t>
              </a:r>
              <a:r>
                <a:rPr lang="en-US" sz="1100" b="1" dirty="0" err="1" smtClean="0">
                  <a:latin typeface="Times New Roman" pitchFamily="18" charset="0"/>
                  <a:cs typeface="Times New Roman" pitchFamily="18" charset="0"/>
                </a:rPr>
                <a:t>vs</a:t>
              </a:r>
              <a:r>
                <a:rPr lang="en-US" sz="1100" b="1" dirty="0" smtClean="0">
                  <a:latin typeface="Times New Roman" pitchFamily="18" charset="0"/>
                  <a:cs typeface="Times New Roman" pitchFamily="18" charset="0"/>
                </a:rPr>
                <a:t> OXYS</a:t>
              </a:r>
              <a:endParaRPr lang="ru-RU" sz="1100" b="1" dirty="0">
                <a:latin typeface="Times New Roman" pitchFamily="18" charset="0"/>
                <a:cs typeface="Times New Roman" pitchFamily="18" charset="0"/>
              </a:endParaRPr>
            </a:p>
          </p:txBody>
        </p:sp>
      </p:grpSp>
      <p:cxnSp>
        <p:nvCxnSpPr>
          <p:cNvPr id="52" name="Скругленная соединительная линия 51"/>
          <p:cNvCxnSpPr/>
          <p:nvPr/>
        </p:nvCxnSpPr>
        <p:spPr>
          <a:xfrm>
            <a:off x="3779912" y="4988574"/>
            <a:ext cx="1481454" cy="469051"/>
          </a:xfrm>
          <a:prstGeom prst="curved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 name="Группа 4"/>
          <p:cNvGrpSpPr/>
          <p:nvPr/>
        </p:nvGrpSpPr>
        <p:grpSpPr>
          <a:xfrm>
            <a:off x="5261366" y="5008091"/>
            <a:ext cx="3645550" cy="1537671"/>
            <a:chOff x="3131840" y="980728"/>
            <a:chExt cx="3645550" cy="1537671"/>
          </a:xfrm>
        </p:grpSpPr>
        <p:sp>
          <p:nvSpPr>
            <p:cNvPr id="33" name="Прямоугольник 32"/>
            <p:cNvSpPr/>
            <p:nvPr/>
          </p:nvSpPr>
          <p:spPr>
            <a:xfrm>
              <a:off x="3518364" y="1953482"/>
              <a:ext cx="2808782" cy="523220"/>
            </a:xfrm>
            <a:prstGeom prst="rect">
              <a:avLst/>
            </a:prstGeom>
          </p:spPr>
          <p:txBody>
            <a:bodyPr wrap="none">
              <a:spAutoFit/>
            </a:bodyPr>
            <a:lstStyle/>
            <a:p>
              <a:pPr fontAlgn="b"/>
              <a:r>
                <a:rPr lang="en-US" sz="1400" b="1" dirty="0" smtClean="0">
                  <a:solidFill>
                    <a:srgbClr val="406850"/>
                  </a:solidFill>
                  <a:latin typeface="Times New Roman" pitchFamily="18" charset="0"/>
                  <a:cs typeface="Times New Roman" pitchFamily="18" charset="0"/>
                </a:rPr>
                <a:t>Alzheimer’s </a:t>
              </a:r>
              <a:r>
                <a:rPr lang="en-US" sz="1400" b="1" dirty="0">
                  <a:solidFill>
                    <a:srgbClr val="406850"/>
                  </a:solidFill>
                  <a:latin typeface="Times New Roman" pitchFamily="18" charset="0"/>
                  <a:cs typeface="Times New Roman" pitchFamily="18" charset="0"/>
                </a:rPr>
                <a:t> </a:t>
              </a:r>
              <a:r>
                <a:rPr lang="en-US" sz="1400" b="1" dirty="0" smtClean="0">
                  <a:solidFill>
                    <a:srgbClr val="406850"/>
                  </a:solidFill>
                  <a:latin typeface="Times New Roman" pitchFamily="18" charset="0"/>
                  <a:cs typeface="Times New Roman" pitchFamily="18" charset="0"/>
                </a:rPr>
                <a:t>disease pathway </a:t>
              </a:r>
              <a:endParaRPr lang="ru-RU" sz="1400" b="1" dirty="0" smtClean="0">
                <a:solidFill>
                  <a:srgbClr val="406850"/>
                </a:solidFill>
                <a:latin typeface="Times New Roman" pitchFamily="18" charset="0"/>
                <a:cs typeface="Times New Roman" pitchFamily="18" charset="0"/>
              </a:endParaRPr>
            </a:p>
            <a:p>
              <a:pPr fontAlgn="b"/>
              <a:r>
                <a:rPr lang="en-US" sz="1400" b="1" dirty="0" smtClean="0">
                  <a:solidFill>
                    <a:srgbClr val="406850"/>
                  </a:solidFill>
                  <a:latin typeface="Times New Roman" pitchFamily="18" charset="0"/>
                  <a:cs typeface="Times New Roman" pitchFamily="18" charset="0"/>
                </a:rPr>
                <a:t>(</a:t>
              </a:r>
              <a:r>
                <a:rPr lang="en-US" sz="1400" b="1" i="1" dirty="0" err="1">
                  <a:solidFill>
                    <a:srgbClr val="406850"/>
                  </a:solidFill>
                  <a:latin typeface="Times New Roman" pitchFamily="18" charset="0"/>
                  <a:cs typeface="Times New Roman" pitchFamily="18" charset="0"/>
                </a:rPr>
                <a:t>Bace</a:t>
              </a:r>
              <a:r>
                <a:rPr lang="ru-RU" sz="1400" b="1" i="1" dirty="0">
                  <a:solidFill>
                    <a:srgbClr val="406850"/>
                  </a:solidFill>
                  <a:latin typeface="Times New Roman" pitchFamily="18" charset="0"/>
                  <a:cs typeface="Times New Roman" pitchFamily="18" charset="0"/>
                </a:rPr>
                <a:t>2</a:t>
              </a:r>
              <a:r>
                <a:rPr lang="ru-RU" sz="1400" b="1" dirty="0">
                  <a:solidFill>
                    <a:srgbClr val="406850"/>
                  </a:solidFill>
                  <a:latin typeface="Times New Roman" pitchFamily="18" charset="0"/>
                  <a:cs typeface="Times New Roman" pitchFamily="18" charset="0"/>
                </a:rPr>
                <a:t>, </a:t>
              </a:r>
              <a:r>
                <a:rPr lang="en-US" sz="1400" b="1" i="1" dirty="0" err="1">
                  <a:solidFill>
                    <a:srgbClr val="406850"/>
                  </a:solidFill>
                  <a:latin typeface="Times New Roman" pitchFamily="18" charset="0"/>
                  <a:cs typeface="Times New Roman" pitchFamily="18" charset="0"/>
                </a:rPr>
                <a:t>Wnt</a:t>
              </a:r>
              <a:r>
                <a:rPr lang="ru-RU" sz="1400" b="1" i="1" dirty="0">
                  <a:solidFill>
                    <a:srgbClr val="406850"/>
                  </a:solidFill>
                  <a:latin typeface="Times New Roman" pitchFamily="18" charset="0"/>
                  <a:cs typeface="Times New Roman" pitchFamily="18" charset="0"/>
                </a:rPr>
                <a:t>16</a:t>
              </a:r>
              <a:r>
                <a:rPr lang="ru-RU" sz="1400" b="1" dirty="0">
                  <a:solidFill>
                    <a:srgbClr val="406850"/>
                  </a:solidFill>
                  <a:latin typeface="Times New Roman" pitchFamily="18" charset="0"/>
                  <a:cs typeface="Times New Roman" pitchFamily="18" charset="0"/>
                </a:rPr>
                <a:t>, </a:t>
              </a:r>
              <a:r>
                <a:rPr lang="en-US" sz="1400" b="1" i="1" dirty="0" err="1">
                  <a:solidFill>
                    <a:srgbClr val="406850"/>
                  </a:solidFill>
                  <a:latin typeface="Times New Roman" pitchFamily="18" charset="0"/>
                  <a:cs typeface="Times New Roman" pitchFamily="18" charset="0"/>
                </a:rPr>
                <a:t>Cdh</a:t>
              </a:r>
              <a:r>
                <a:rPr lang="ru-RU" sz="1400" b="1" i="1" dirty="0">
                  <a:solidFill>
                    <a:srgbClr val="406850"/>
                  </a:solidFill>
                  <a:latin typeface="Times New Roman" pitchFamily="18" charset="0"/>
                  <a:cs typeface="Times New Roman" pitchFamily="18" charset="0"/>
                </a:rPr>
                <a:t>3</a:t>
              </a:r>
              <a:r>
                <a:rPr lang="ru-RU" sz="1400" b="1" dirty="0">
                  <a:solidFill>
                    <a:srgbClr val="406850"/>
                  </a:solidFill>
                  <a:latin typeface="Times New Roman" pitchFamily="18" charset="0"/>
                  <a:cs typeface="Times New Roman" pitchFamily="18" charset="0"/>
                </a:rPr>
                <a:t>, </a:t>
              </a:r>
              <a:r>
                <a:rPr lang="en-US" sz="1400" b="1" i="1" dirty="0" err="1">
                  <a:solidFill>
                    <a:srgbClr val="406850"/>
                  </a:solidFill>
                  <a:latin typeface="Times New Roman" pitchFamily="18" charset="0"/>
                  <a:cs typeface="Times New Roman" pitchFamily="18" charset="0"/>
                </a:rPr>
                <a:t>Cdh</a:t>
              </a:r>
              <a:r>
                <a:rPr lang="ru-RU" sz="1400" b="1" i="1" dirty="0">
                  <a:solidFill>
                    <a:srgbClr val="406850"/>
                  </a:solidFill>
                  <a:latin typeface="Times New Roman" pitchFamily="18" charset="0"/>
                  <a:cs typeface="Times New Roman" pitchFamily="18" charset="0"/>
                </a:rPr>
                <a:t>1</a:t>
              </a:r>
              <a:r>
                <a:rPr lang="ru-RU" sz="1400" b="1" dirty="0">
                  <a:solidFill>
                    <a:srgbClr val="406850"/>
                  </a:solidFill>
                  <a:latin typeface="Times New Roman" pitchFamily="18" charset="0"/>
                  <a:cs typeface="Times New Roman" pitchFamily="18" charset="0"/>
                </a:rPr>
                <a:t>, </a:t>
              </a:r>
              <a:r>
                <a:rPr lang="en-US" sz="1400" b="1" i="1" dirty="0" err="1">
                  <a:solidFill>
                    <a:srgbClr val="406850"/>
                  </a:solidFill>
                  <a:latin typeface="Times New Roman" pitchFamily="18" charset="0"/>
                  <a:cs typeface="Times New Roman" pitchFamily="18" charset="0"/>
                </a:rPr>
                <a:t>Wnt</a:t>
              </a:r>
              <a:r>
                <a:rPr lang="ru-RU" sz="1400" b="1" i="1" dirty="0">
                  <a:solidFill>
                    <a:srgbClr val="406850"/>
                  </a:solidFill>
                  <a:latin typeface="Times New Roman" pitchFamily="18" charset="0"/>
                  <a:cs typeface="Times New Roman" pitchFamily="18" charset="0"/>
                </a:rPr>
                <a:t>6</a:t>
              </a:r>
              <a:r>
                <a:rPr lang="en-US" sz="1400" b="1" dirty="0" smtClean="0">
                  <a:solidFill>
                    <a:srgbClr val="1C8080"/>
                  </a:solidFill>
                  <a:latin typeface="Times New Roman" pitchFamily="18" charset="0"/>
                  <a:cs typeface="Times New Roman" pitchFamily="18" charset="0"/>
                </a:rPr>
                <a:t>)</a:t>
              </a:r>
              <a:endParaRPr lang="en-US" sz="1400" b="1" dirty="0">
                <a:solidFill>
                  <a:srgbClr val="1C8080"/>
                </a:solidFill>
                <a:latin typeface="Times New Roman" pitchFamily="18" charset="0"/>
                <a:cs typeface="Times New Roman" pitchFamily="18" charset="0"/>
              </a:endParaRPr>
            </a:p>
          </p:txBody>
        </p:sp>
        <p:sp>
          <p:nvSpPr>
            <p:cNvPr id="29" name="Прямоугольник 28"/>
            <p:cNvSpPr/>
            <p:nvPr/>
          </p:nvSpPr>
          <p:spPr>
            <a:xfrm>
              <a:off x="3131840" y="980728"/>
              <a:ext cx="3600400" cy="15376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Прямоугольник 23"/>
            <p:cNvSpPr/>
            <p:nvPr/>
          </p:nvSpPr>
          <p:spPr>
            <a:xfrm>
              <a:off x="3131840" y="1033475"/>
              <a:ext cx="3645550" cy="307777"/>
            </a:xfrm>
            <a:prstGeom prst="rect">
              <a:avLst/>
            </a:prstGeom>
          </p:spPr>
          <p:txBody>
            <a:bodyPr wrap="none">
              <a:spAutoFit/>
            </a:bodyPr>
            <a:lstStyle/>
            <a:p>
              <a:pPr fontAlgn="b"/>
              <a:r>
                <a:rPr lang="en-US" sz="1400" b="1" dirty="0" smtClean="0">
                  <a:solidFill>
                    <a:schemeClr val="tx2"/>
                  </a:solidFill>
                  <a:latin typeface="Times New Roman" pitchFamily="18" charset="0"/>
                  <a:cs typeface="Times New Roman" pitchFamily="18" charset="0"/>
                </a:rPr>
                <a:t>TGF</a:t>
              </a:r>
              <a:r>
                <a:rPr lang="el-GR" sz="1400" b="1" dirty="0" smtClean="0">
                  <a:solidFill>
                    <a:schemeClr val="tx2"/>
                  </a:solidFill>
                  <a:latin typeface="Times New Roman" pitchFamily="18" charset="0"/>
                  <a:cs typeface="Times New Roman" pitchFamily="18" charset="0"/>
                </a:rPr>
                <a:t>β</a:t>
              </a:r>
              <a:r>
                <a:rPr lang="ru-RU" sz="1400" b="1" dirty="0" smtClean="0">
                  <a:solidFill>
                    <a:schemeClr val="tx2"/>
                  </a:solidFill>
                  <a:latin typeface="Times New Roman" pitchFamily="18" charset="0"/>
                  <a:cs typeface="Times New Roman" pitchFamily="18" charset="0"/>
                </a:rPr>
                <a:t>-</a:t>
              </a:r>
              <a:r>
                <a:rPr lang="en-US" sz="1400" b="1" dirty="0" err="1" smtClean="0">
                  <a:solidFill>
                    <a:schemeClr val="tx2"/>
                  </a:solidFill>
                  <a:latin typeface="Times New Roman" pitchFamily="18" charset="0"/>
                  <a:cs typeface="Times New Roman" pitchFamily="18" charset="0"/>
                </a:rPr>
                <a:t>signalling</a:t>
              </a:r>
              <a:r>
                <a:rPr lang="en-US" sz="1400" b="1" dirty="0" smtClean="0">
                  <a:solidFill>
                    <a:schemeClr val="tx2"/>
                  </a:solidFill>
                  <a:latin typeface="Times New Roman" pitchFamily="18" charset="0"/>
                  <a:cs typeface="Times New Roman" pitchFamily="18" charset="0"/>
                </a:rPr>
                <a:t> pathway</a:t>
              </a:r>
              <a:r>
                <a:rPr lang="ru-RU" sz="1400" b="1" dirty="0" smtClean="0">
                  <a:solidFill>
                    <a:schemeClr val="tx2"/>
                  </a:solidFill>
                  <a:latin typeface="Times New Roman" pitchFamily="18" charset="0"/>
                  <a:cs typeface="Times New Roman" pitchFamily="18" charset="0"/>
                </a:rPr>
                <a:t> </a:t>
              </a:r>
              <a:r>
                <a:rPr lang="en-US" sz="1400" b="1" dirty="0" smtClean="0">
                  <a:solidFill>
                    <a:schemeClr val="tx2"/>
                  </a:solidFill>
                  <a:latin typeface="Times New Roman" pitchFamily="18" charset="0"/>
                  <a:cs typeface="Times New Roman" pitchFamily="18" charset="0"/>
                </a:rPr>
                <a:t>(</a:t>
              </a:r>
              <a:r>
                <a:rPr lang="en-US" sz="1400" b="1" i="1" dirty="0" err="1" smtClean="0">
                  <a:solidFill>
                    <a:schemeClr val="tx2"/>
                  </a:solidFill>
                  <a:latin typeface="Times New Roman" pitchFamily="18" charset="0"/>
                  <a:cs typeface="Times New Roman" pitchFamily="18" charset="0"/>
                </a:rPr>
                <a:t>Dcn</a:t>
              </a:r>
              <a:r>
                <a:rPr lang="ru-RU" sz="1400" b="1" dirty="0">
                  <a:solidFill>
                    <a:schemeClr val="tx2"/>
                  </a:solidFill>
                  <a:latin typeface="Times New Roman" pitchFamily="18" charset="0"/>
                  <a:cs typeface="Times New Roman" pitchFamily="18" charset="0"/>
                </a:rPr>
                <a:t>, </a:t>
              </a:r>
              <a:r>
                <a:rPr lang="en-US" sz="1400" b="1" i="1" dirty="0" err="1">
                  <a:solidFill>
                    <a:schemeClr val="tx2"/>
                  </a:solidFill>
                  <a:latin typeface="Times New Roman" pitchFamily="18" charset="0"/>
                  <a:cs typeface="Times New Roman" pitchFamily="18" charset="0"/>
                </a:rPr>
                <a:t>Pitx</a:t>
              </a:r>
              <a:r>
                <a:rPr lang="ru-RU" sz="1400" b="1" i="1" dirty="0">
                  <a:solidFill>
                    <a:schemeClr val="tx2"/>
                  </a:solidFill>
                  <a:latin typeface="Times New Roman" pitchFamily="18" charset="0"/>
                  <a:cs typeface="Times New Roman" pitchFamily="18" charset="0"/>
                </a:rPr>
                <a:t>2</a:t>
              </a:r>
              <a:r>
                <a:rPr lang="ru-RU" sz="1400" b="1" dirty="0">
                  <a:solidFill>
                    <a:schemeClr val="tx2"/>
                  </a:solidFill>
                  <a:latin typeface="Times New Roman" pitchFamily="18" charset="0"/>
                  <a:cs typeface="Times New Roman" pitchFamily="18" charset="0"/>
                </a:rPr>
                <a:t>, </a:t>
              </a:r>
              <a:r>
                <a:rPr lang="en-US" sz="1400" b="1" i="1" dirty="0" err="1">
                  <a:solidFill>
                    <a:schemeClr val="tx2"/>
                  </a:solidFill>
                  <a:latin typeface="Times New Roman" pitchFamily="18" charset="0"/>
                  <a:cs typeface="Times New Roman" pitchFamily="18" charset="0"/>
                </a:rPr>
                <a:t>Thbs</a:t>
              </a:r>
              <a:r>
                <a:rPr lang="ru-RU" sz="1400" b="1" i="1" dirty="0">
                  <a:solidFill>
                    <a:schemeClr val="tx2"/>
                  </a:solidFill>
                  <a:latin typeface="Times New Roman" pitchFamily="18" charset="0"/>
                  <a:cs typeface="Times New Roman" pitchFamily="18" charset="0"/>
                </a:rPr>
                <a:t>4</a:t>
              </a:r>
              <a:r>
                <a:rPr lang="en-US" sz="1400" b="1" dirty="0" smtClean="0">
                  <a:solidFill>
                    <a:schemeClr val="tx2"/>
                  </a:solidFill>
                  <a:latin typeface="Times New Roman" pitchFamily="18" charset="0"/>
                  <a:cs typeface="Times New Roman" pitchFamily="18" charset="0"/>
                </a:rPr>
                <a:t>)</a:t>
              </a:r>
              <a:endParaRPr lang="en-US" sz="1400" b="1" dirty="0">
                <a:solidFill>
                  <a:schemeClr val="tx2"/>
                </a:solidFill>
                <a:latin typeface="Times New Roman" pitchFamily="18" charset="0"/>
                <a:cs typeface="Times New Roman" pitchFamily="18" charset="0"/>
              </a:endParaRPr>
            </a:p>
          </p:txBody>
        </p:sp>
        <p:sp>
          <p:nvSpPr>
            <p:cNvPr id="47" name="Прямоугольник 46"/>
            <p:cNvSpPr/>
            <p:nvPr/>
          </p:nvSpPr>
          <p:spPr>
            <a:xfrm>
              <a:off x="3323583" y="1430262"/>
              <a:ext cx="3367781" cy="523220"/>
            </a:xfrm>
            <a:prstGeom prst="rect">
              <a:avLst/>
            </a:prstGeom>
          </p:spPr>
          <p:txBody>
            <a:bodyPr wrap="none">
              <a:spAutoFit/>
            </a:bodyPr>
            <a:lstStyle/>
            <a:p>
              <a:pPr fontAlgn="b"/>
              <a:r>
                <a:rPr lang="en-US" sz="1400" b="1" dirty="0" smtClean="0">
                  <a:solidFill>
                    <a:schemeClr val="accent6">
                      <a:lumMod val="75000"/>
                    </a:schemeClr>
                  </a:solidFill>
                  <a:latin typeface="Times New Roman" pitchFamily="18" charset="0"/>
                  <a:cs typeface="Times New Roman" pitchFamily="18" charset="0"/>
                </a:rPr>
                <a:t>WNT</a:t>
              </a:r>
              <a:r>
                <a:rPr lang="ru-RU" sz="1400" b="1" dirty="0" smtClean="0">
                  <a:solidFill>
                    <a:schemeClr val="accent6">
                      <a:lumMod val="75000"/>
                    </a:schemeClr>
                  </a:solidFill>
                  <a:latin typeface="Times New Roman" pitchFamily="18" charset="0"/>
                  <a:cs typeface="Times New Roman" pitchFamily="18" charset="0"/>
                </a:rPr>
                <a:t>-</a:t>
              </a:r>
              <a:r>
                <a:rPr lang="en-US" sz="1400" b="1" dirty="0" err="1" smtClean="0">
                  <a:solidFill>
                    <a:schemeClr val="accent6">
                      <a:lumMod val="75000"/>
                    </a:schemeClr>
                  </a:solidFill>
                  <a:latin typeface="Times New Roman" pitchFamily="18" charset="0"/>
                  <a:cs typeface="Times New Roman" pitchFamily="18" charset="0"/>
                </a:rPr>
                <a:t>signalling</a:t>
              </a:r>
              <a:r>
                <a:rPr lang="en-US" sz="1400" b="1" dirty="0" smtClean="0">
                  <a:solidFill>
                    <a:schemeClr val="accent6">
                      <a:lumMod val="75000"/>
                    </a:schemeClr>
                  </a:solidFill>
                  <a:latin typeface="Times New Roman" pitchFamily="18" charset="0"/>
                  <a:cs typeface="Times New Roman" pitchFamily="18" charset="0"/>
                </a:rPr>
                <a:t> pathway (</a:t>
              </a:r>
              <a:r>
                <a:rPr lang="en-US" sz="1400" b="1" i="1" dirty="0" err="1">
                  <a:solidFill>
                    <a:schemeClr val="accent6">
                      <a:lumMod val="75000"/>
                    </a:schemeClr>
                  </a:solidFill>
                  <a:latin typeface="Times New Roman" pitchFamily="18" charset="0"/>
                  <a:cs typeface="Times New Roman" pitchFamily="18" charset="0"/>
                </a:rPr>
                <a:t>Nfatc</a:t>
              </a:r>
              <a:r>
                <a:rPr lang="ru-RU" sz="1400" b="1" i="1" dirty="0">
                  <a:solidFill>
                    <a:schemeClr val="accent6">
                      <a:lumMod val="75000"/>
                    </a:schemeClr>
                  </a:solidFill>
                  <a:latin typeface="Times New Roman" pitchFamily="18" charset="0"/>
                  <a:cs typeface="Times New Roman" pitchFamily="18" charset="0"/>
                </a:rPr>
                <a:t>4</a:t>
              </a:r>
              <a:r>
                <a:rPr lang="ru-RU" sz="1400" b="1" dirty="0">
                  <a:solidFill>
                    <a:schemeClr val="accent6">
                      <a:lumMod val="75000"/>
                    </a:schemeClr>
                  </a:solidFill>
                  <a:latin typeface="Times New Roman" pitchFamily="18" charset="0"/>
                  <a:cs typeface="Times New Roman" pitchFamily="18" charset="0"/>
                </a:rPr>
                <a:t>, </a:t>
              </a:r>
              <a:r>
                <a:rPr lang="en-US" sz="1400" b="1" i="1" dirty="0" err="1">
                  <a:solidFill>
                    <a:schemeClr val="accent6">
                      <a:lumMod val="75000"/>
                    </a:schemeClr>
                  </a:solidFill>
                  <a:latin typeface="Times New Roman" pitchFamily="18" charset="0"/>
                  <a:cs typeface="Times New Roman" pitchFamily="18" charset="0"/>
                </a:rPr>
                <a:t>Wnt</a:t>
              </a:r>
              <a:r>
                <a:rPr lang="ru-RU" sz="1400" b="1" i="1" dirty="0">
                  <a:solidFill>
                    <a:schemeClr val="accent6">
                      <a:lumMod val="75000"/>
                    </a:schemeClr>
                  </a:solidFill>
                  <a:latin typeface="Times New Roman" pitchFamily="18" charset="0"/>
                  <a:cs typeface="Times New Roman" pitchFamily="18" charset="0"/>
                </a:rPr>
                <a:t>16</a:t>
              </a:r>
              <a:r>
                <a:rPr lang="ru-RU" sz="1400" b="1" dirty="0">
                  <a:solidFill>
                    <a:schemeClr val="accent6">
                      <a:lumMod val="75000"/>
                    </a:schemeClr>
                  </a:solidFill>
                  <a:latin typeface="Times New Roman" pitchFamily="18" charset="0"/>
                  <a:cs typeface="Times New Roman" pitchFamily="18" charset="0"/>
                </a:rPr>
                <a:t>, </a:t>
              </a:r>
              <a:endParaRPr lang="ru-RU" sz="1400" b="1" dirty="0" smtClean="0">
                <a:solidFill>
                  <a:schemeClr val="accent6">
                    <a:lumMod val="75000"/>
                  </a:schemeClr>
                </a:solidFill>
                <a:latin typeface="Times New Roman" pitchFamily="18" charset="0"/>
                <a:cs typeface="Times New Roman" pitchFamily="18" charset="0"/>
              </a:endParaRPr>
            </a:p>
            <a:p>
              <a:pPr fontAlgn="b"/>
              <a:r>
                <a:rPr lang="en-US" sz="1400" b="1" i="1" dirty="0" err="1" smtClean="0">
                  <a:solidFill>
                    <a:schemeClr val="accent6">
                      <a:lumMod val="75000"/>
                    </a:schemeClr>
                  </a:solidFill>
                  <a:latin typeface="Times New Roman" pitchFamily="18" charset="0"/>
                  <a:cs typeface="Times New Roman" pitchFamily="18" charset="0"/>
                </a:rPr>
                <a:t>Cdh</a:t>
              </a:r>
              <a:r>
                <a:rPr lang="ru-RU" sz="1400" b="1" i="1" dirty="0">
                  <a:solidFill>
                    <a:schemeClr val="accent6">
                      <a:lumMod val="75000"/>
                    </a:schemeClr>
                  </a:solidFill>
                  <a:latin typeface="Times New Roman" pitchFamily="18" charset="0"/>
                  <a:cs typeface="Times New Roman" pitchFamily="18" charset="0"/>
                </a:rPr>
                <a:t>3</a:t>
              </a:r>
              <a:r>
                <a:rPr lang="ru-RU" sz="1400" b="1" dirty="0">
                  <a:solidFill>
                    <a:schemeClr val="accent6">
                      <a:lumMod val="75000"/>
                    </a:schemeClr>
                  </a:solidFill>
                  <a:latin typeface="Times New Roman" pitchFamily="18" charset="0"/>
                  <a:cs typeface="Times New Roman" pitchFamily="18" charset="0"/>
                </a:rPr>
                <a:t>, </a:t>
              </a:r>
              <a:r>
                <a:rPr lang="en-US" sz="1400" b="1" i="1" dirty="0" err="1">
                  <a:solidFill>
                    <a:schemeClr val="accent6">
                      <a:lumMod val="75000"/>
                    </a:schemeClr>
                  </a:solidFill>
                  <a:latin typeface="Times New Roman" pitchFamily="18" charset="0"/>
                  <a:cs typeface="Times New Roman" pitchFamily="18" charset="0"/>
                </a:rPr>
                <a:t>Nkd</a:t>
              </a:r>
              <a:r>
                <a:rPr lang="ru-RU" sz="1400" b="1" i="1" dirty="0">
                  <a:solidFill>
                    <a:schemeClr val="accent6">
                      <a:lumMod val="75000"/>
                    </a:schemeClr>
                  </a:solidFill>
                  <a:latin typeface="Times New Roman" pitchFamily="18" charset="0"/>
                  <a:cs typeface="Times New Roman" pitchFamily="18" charset="0"/>
                </a:rPr>
                <a:t>2</a:t>
              </a:r>
              <a:r>
                <a:rPr lang="ru-RU" sz="1400" b="1" dirty="0">
                  <a:solidFill>
                    <a:schemeClr val="accent6">
                      <a:lumMod val="75000"/>
                    </a:schemeClr>
                  </a:solidFill>
                  <a:latin typeface="Times New Roman" pitchFamily="18" charset="0"/>
                  <a:cs typeface="Times New Roman" pitchFamily="18" charset="0"/>
                </a:rPr>
                <a:t>, </a:t>
              </a:r>
              <a:r>
                <a:rPr lang="en-US" sz="1400" b="1" i="1" dirty="0" err="1">
                  <a:solidFill>
                    <a:schemeClr val="accent6">
                      <a:lumMod val="75000"/>
                    </a:schemeClr>
                  </a:solidFill>
                  <a:latin typeface="Times New Roman" pitchFamily="18" charset="0"/>
                  <a:cs typeface="Times New Roman" pitchFamily="18" charset="0"/>
                </a:rPr>
                <a:t>Cdh</a:t>
              </a:r>
              <a:r>
                <a:rPr lang="ru-RU" sz="1400" b="1" i="1" dirty="0">
                  <a:solidFill>
                    <a:schemeClr val="accent6">
                      <a:lumMod val="75000"/>
                    </a:schemeClr>
                  </a:solidFill>
                  <a:latin typeface="Times New Roman" pitchFamily="18" charset="0"/>
                  <a:cs typeface="Times New Roman" pitchFamily="18" charset="0"/>
                </a:rPr>
                <a:t>1</a:t>
              </a:r>
              <a:r>
                <a:rPr lang="ru-RU" sz="1400" b="1" dirty="0">
                  <a:solidFill>
                    <a:schemeClr val="accent6">
                      <a:lumMod val="75000"/>
                    </a:schemeClr>
                  </a:solidFill>
                  <a:latin typeface="Times New Roman" pitchFamily="18" charset="0"/>
                  <a:cs typeface="Times New Roman" pitchFamily="18" charset="0"/>
                </a:rPr>
                <a:t>, </a:t>
              </a:r>
              <a:r>
                <a:rPr lang="en-US" sz="1400" b="1" i="1" dirty="0" err="1">
                  <a:solidFill>
                    <a:schemeClr val="accent6">
                      <a:lumMod val="75000"/>
                    </a:schemeClr>
                  </a:solidFill>
                  <a:latin typeface="Times New Roman" pitchFamily="18" charset="0"/>
                  <a:cs typeface="Times New Roman" pitchFamily="18" charset="0"/>
                </a:rPr>
                <a:t>Wnt</a:t>
              </a:r>
              <a:r>
                <a:rPr lang="ru-RU" sz="1400" b="1" i="1" dirty="0" smtClean="0">
                  <a:solidFill>
                    <a:schemeClr val="accent6">
                      <a:lumMod val="75000"/>
                    </a:schemeClr>
                  </a:solidFill>
                  <a:latin typeface="Times New Roman" pitchFamily="18" charset="0"/>
                  <a:cs typeface="Times New Roman" pitchFamily="18" charset="0"/>
                </a:rPr>
                <a:t>6, </a:t>
              </a:r>
              <a:r>
                <a:rPr lang="en-US" sz="1400" b="1" i="1" dirty="0" err="1" smtClean="0">
                  <a:solidFill>
                    <a:schemeClr val="accent6">
                      <a:lumMod val="75000"/>
                    </a:schemeClr>
                  </a:solidFill>
                  <a:latin typeface="Times New Roman" pitchFamily="18" charset="0"/>
                  <a:cs typeface="Times New Roman" pitchFamily="18" charset="0"/>
                </a:rPr>
                <a:t>Dkk</a:t>
              </a:r>
              <a:r>
                <a:rPr lang="ru-RU" sz="1400" b="1" i="1" dirty="0" smtClean="0">
                  <a:solidFill>
                    <a:schemeClr val="accent6">
                      <a:lumMod val="75000"/>
                    </a:schemeClr>
                  </a:solidFill>
                  <a:latin typeface="Times New Roman" pitchFamily="18" charset="0"/>
                  <a:cs typeface="Times New Roman" pitchFamily="18" charset="0"/>
                </a:rPr>
                <a:t>1</a:t>
              </a:r>
              <a:r>
                <a:rPr lang="en-US" sz="1400" b="1" i="1" dirty="0" smtClean="0">
                  <a:solidFill>
                    <a:schemeClr val="accent6">
                      <a:lumMod val="75000"/>
                    </a:schemeClr>
                  </a:solidFill>
                  <a:latin typeface="Times New Roman" pitchFamily="18" charset="0"/>
                  <a:cs typeface="Times New Roman" pitchFamily="18" charset="0"/>
                </a:rPr>
                <a:t>, </a:t>
              </a:r>
              <a:r>
                <a:rPr lang="en-US" sz="1400" b="1" i="1" dirty="0" err="1" smtClean="0">
                  <a:solidFill>
                    <a:schemeClr val="accent6">
                      <a:lumMod val="75000"/>
                    </a:schemeClr>
                  </a:solidFill>
                  <a:latin typeface="Times New Roman" pitchFamily="18" charset="0"/>
                  <a:cs typeface="Times New Roman" pitchFamily="18" charset="0"/>
                </a:rPr>
                <a:t>Mitf</a:t>
              </a:r>
              <a:r>
                <a:rPr lang="ru-RU" sz="1400" b="1" dirty="0" smtClean="0">
                  <a:solidFill>
                    <a:schemeClr val="accent6">
                      <a:lumMod val="75000"/>
                    </a:schemeClr>
                  </a:solidFill>
                  <a:latin typeface="Times New Roman" pitchFamily="18" charset="0"/>
                  <a:cs typeface="Times New Roman" pitchFamily="18" charset="0"/>
                </a:rPr>
                <a:t>)</a:t>
              </a:r>
              <a:endParaRPr lang="en-US" sz="1400" b="1" dirty="0">
                <a:solidFill>
                  <a:schemeClr val="accent6">
                    <a:lumMod val="75000"/>
                  </a:schemeClr>
                </a:solidFill>
                <a:latin typeface="Times New Roman" pitchFamily="18" charset="0"/>
                <a:cs typeface="Times New Roman" pitchFamily="18" charset="0"/>
              </a:endParaRPr>
            </a:p>
          </p:txBody>
        </p:sp>
      </p:grpSp>
      <p:grpSp>
        <p:nvGrpSpPr>
          <p:cNvPr id="81" name="Группа 80"/>
          <p:cNvGrpSpPr/>
          <p:nvPr/>
        </p:nvGrpSpPr>
        <p:grpSpPr>
          <a:xfrm>
            <a:off x="172391" y="908720"/>
            <a:ext cx="4153894" cy="1200329"/>
            <a:chOff x="127744" y="3213943"/>
            <a:chExt cx="4153894" cy="1200329"/>
          </a:xfrm>
        </p:grpSpPr>
        <p:sp>
          <p:nvSpPr>
            <p:cNvPr id="72" name="TextBox 71"/>
            <p:cNvSpPr txBox="1"/>
            <p:nvPr/>
          </p:nvSpPr>
          <p:spPr>
            <a:xfrm>
              <a:off x="127744" y="3213943"/>
              <a:ext cx="4153894" cy="1200329"/>
            </a:xfrm>
            <a:prstGeom prst="rect">
              <a:avLst/>
            </a:prstGeom>
            <a:noFill/>
            <a:ln w="15875">
              <a:solidFill>
                <a:srgbClr val="C00000"/>
              </a:solidFill>
            </a:ln>
          </p:spPr>
          <p:txBody>
            <a:bodyPr wrap="none" rtlCol="0">
              <a:spAutoFit/>
            </a:bodyPr>
            <a:lstStyle/>
            <a:p>
              <a:r>
                <a:rPr lang="ru-RU" sz="16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Edn</a:t>
              </a:r>
              <a:r>
                <a:rPr lang="ru-RU" sz="1400" i="1" dirty="0">
                  <a:latin typeface="Times New Roman" pitchFamily="18" charset="0"/>
                  <a:cs typeface="Times New Roman" pitchFamily="18" charset="0"/>
                </a:rPr>
                <a:t>3</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Grm</a:t>
              </a:r>
              <a:r>
                <a:rPr lang="ru-RU" sz="1400" i="1" dirty="0" smtClean="0">
                  <a:latin typeface="Times New Roman" pitchFamily="18" charset="0"/>
                  <a:cs typeface="Times New Roman" pitchFamily="18" charset="0"/>
                </a:rPr>
                <a:t>2  </a:t>
              </a:r>
              <a:r>
                <a:rPr lang="ru-RU" sz="1400" dirty="0" smtClean="0">
                  <a:latin typeface="Times New Roman" pitchFamily="18" charset="0"/>
                  <a:cs typeface="Times New Roman" pitchFamily="18" charset="0"/>
                </a:rPr>
                <a:t>транспорт </a:t>
              </a:r>
              <a:r>
                <a:rPr lang="ru-RU" sz="1400" dirty="0" err="1" smtClean="0">
                  <a:latin typeface="Times New Roman" pitchFamily="18" charset="0"/>
                  <a:cs typeface="Times New Roman" pitchFamily="18" charset="0"/>
                </a:rPr>
                <a:t>нейротрансмиттеров</a:t>
              </a:r>
              <a:endParaRPr lang="ru-RU" sz="1400" dirty="0" smtClean="0">
                <a:latin typeface="Times New Roman" pitchFamily="18" charset="0"/>
                <a:cs typeface="Times New Roman" pitchFamily="18" charset="0"/>
              </a:endParaRPr>
            </a:p>
            <a:p>
              <a:r>
                <a:rPr lang="en-US" sz="1400" i="1" dirty="0">
                  <a:latin typeface="Times New Roman" pitchFamily="18" charset="0"/>
                  <a:cs typeface="Times New Roman" pitchFamily="18" charset="0"/>
                </a:rPr>
                <a:t>Med</a:t>
              </a:r>
              <a:r>
                <a:rPr lang="ru-RU" sz="1400" i="1" dirty="0">
                  <a:latin typeface="Times New Roman" pitchFamily="18" charset="0"/>
                  <a:cs typeface="Times New Roman" pitchFamily="18" charset="0"/>
                </a:rPr>
                <a:t>8</a:t>
              </a:r>
              <a:r>
                <a:rPr lang="ru-RU" sz="1400" dirty="0">
                  <a:latin typeface="Times New Roman" pitchFamily="18" charset="0"/>
                  <a:cs typeface="Times New Roman" pitchFamily="18" charset="0"/>
                </a:rPr>
                <a:t>, </a:t>
              </a:r>
              <a:r>
                <a:rPr lang="en-US" sz="1400" i="1" dirty="0">
                  <a:latin typeface="Times New Roman" pitchFamily="18" charset="0"/>
                  <a:cs typeface="Times New Roman" pitchFamily="18" charset="0"/>
                </a:rPr>
                <a:t>Med</a:t>
              </a:r>
              <a:r>
                <a:rPr lang="ru-RU" sz="1400" i="1" dirty="0" smtClean="0">
                  <a:latin typeface="Times New Roman" pitchFamily="18" charset="0"/>
                  <a:cs typeface="Times New Roman" pitchFamily="18" charset="0"/>
                </a:rPr>
                <a:t>20  </a:t>
              </a:r>
              <a:r>
                <a:rPr lang="en-US" sz="1400" dirty="0" err="1" smtClean="0">
                  <a:latin typeface="Times New Roman" pitchFamily="18" charset="0"/>
                  <a:cs typeface="Times New Roman" pitchFamily="18" charset="0"/>
                </a:rPr>
                <a:t>Srb</a:t>
              </a:r>
              <a:r>
                <a:rPr lang="ru-RU" sz="1400" dirty="0" smtClean="0">
                  <a:latin typeface="Times New Roman" pitchFamily="18" charset="0"/>
                  <a:cs typeface="Times New Roman" pitchFamily="18" charset="0"/>
                </a:rPr>
                <a:t>-</a:t>
              </a:r>
              <a:r>
                <a:rPr lang="ru-RU" sz="1400" dirty="0" err="1" smtClean="0">
                  <a:latin typeface="Times New Roman" pitchFamily="18" charset="0"/>
                  <a:cs typeface="Times New Roman" pitchFamily="18" charset="0"/>
                </a:rPr>
                <a:t>медиаторный</a:t>
              </a:r>
              <a:r>
                <a:rPr lang="ru-RU" sz="1400" dirty="0" smtClean="0">
                  <a:latin typeface="Times New Roman" pitchFamily="18" charset="0"/>
                  <a:cs typeface="Times New Roman" pitchFamily="18" charset="0"/>
                </a:rPr>
                <a:t> комплекс</a:t>
              </a:r>
            </a:p>
            <a:p>
              <a:r>
                <a:rPr lang="ru-RU" sz="1400" i="1" dirty="0">
                  <a:latin typeface="Times New Roman" pitchFamily="18" charset="0"/>
                  <a:cs typeface="Times New Roman" pitchFamily="18" charset="0"/>
                </a:rPr>
                <a:t>P</a:t>
              </a:r>
              <a:r>
                <a:rPr lang="en-US" sz="1400" i="1" dirty="0">
                  <a:latin typeface="Times New Roman" pitchFamily="18" charset="0"/>
                  <a:cs typeface="Times New Roman" pitchFamily="18" charset="0"/>
                </a:rPr>
                <a:t>ex</a:t>
              </a:r>
              <a:r>
                <a:rPr lang="ru-RU" sz="1400" i="1" dirty="0">
                  <a:latin typeface="Times New Roman" pitchFamily="18" charset="0"/>
                  <a:cs typeface="Times New Roman" pitchFamily="18" charset="0"/>
                </a:rPr>
                <a:t>11</a:t>
              </a:r>
              <a:r>
                <a:rPr lang="en-US" sz="1400" i="1" dirty="0">
                  <a:latin typeface="Times New Roman" pitchFamily="18" charset="0"/>
                  <a:cs typeface="Times New Roman" pitchFamily="18" charset="0"/>
                </a:rPr>
                <a:t>b</a:t>
              </a:r>
              <a:r>
                <a:rPr lang="ru-RU" sz="1400" dirty="0">
                  <a:latin typeface="Times New Roman" pitchFamily="18" charset="0"/>
                  <a:cs typeface="Times New Roman" pitchFamily="18" charset="0"/>
                </a:rPr>
                <a:t>, </a:t>
              </a:r>
              <a:r>
                <a:rPr lang="ru-RU" sz="1400" i="1" dirty="0">
                  <a:latin typeface="Times New Roman" pitchFamily="18" charset="0"/>
                  <a:cs typeface="Times New Roman" pitchFamily="18" charset="0"/>
                </a:rPr>
                <a:t>E</a:t>
              </a:r>
              <a:r>
                <a:rPr lang="en-US" sz="1400" i="1" dirty="0" err="1">
                  <a:latin typeface="Times New Roman" pitchFamily="18" charset="0"/>
                  <a:cs typeface="Times New Roman" pitchFamily="18" charset="0"/>
                </a:rPr>
                <a:t>hhadh</a:t>
              </a:r>
              <a:r>
                <a:rPr lang="ru-RU" sz="1400" dirty="0">
                  <a:latin typeface="Times New Roman" pitchFamily="18" charset="0"/>
                  <a:cs typeface="Times New Roman" pitchFamily="18" charset="0"/>
                </a:rPr>
                <a:t>, </a:t>
              </a:r>
              <a:r>
                <a:rPr lang="ru-RU" sz="1400" i="1" dirty="0">
                  <a:latin typeface="Times New Roman" pitchFamily="18" charset="0"/>
                  <a:cs typeface="Times New Roman" pitchFamily="18" charset="0"/>
                </a:rPr>
                <a:t>E</a:t>
              </a:r>
              <a:r>
                <a:rPr lang="en-US" sz="1400" i="1" dirty="0" err="1">
                  <a:latin typeface="Times New Roman" pitchFamily="18" charset="0"/>
                  <a:cs typeface="Times New Roman" pitchFamily="18" charset="0"/>
                </a:rPr>
                <a:t>phx</a:t>
              </a:r>
              <a:r>
                <a:rPr lang="ru-RU" sz="1400" i="1" dirty="0" smtClean="0">
                  <a:latin typeface="Times New Roman" pitchFamily="18" charset="0"/>
                  <a:cs typeface="Times New Roman" pitchFamily="18" charset="0"/>
                </a:rPr>
                <a:t>2  </a:t>
              </a:r>
              <a:r>
                <a:rPr lang="ru-RU" sz="1400" dirty="0" err="1" smtClean="0">
                  <a:latin typeface="Times New Roman" pitchFamily="18" charset="0"/>
                  <a:cs typeface="Times New Roman" pitchFamily="18" charset="0"/>
                </a:rPr>
                <a:t>пероксисома</a:t>
              </a:r>
              <a:endParaRPr lang="ru-RU" sz="1400" dirty="0" smtClean="0">
                <a:latin typeface="Times New Roman" pitchFamily="18" charset="0"/>
                <a:cs typeface="Times New Roman" pitchFamily="18" charset="0"/>
              </a:endParaRPr>
            </a:p>
            <a:p>
              <a:r>
                <a:rPr lang="ru-RU" sz="1400" i="1" dirty="0">
                  <a:latin typeface="Times New Roman" pitchFamily="18" charset="0"/>
                  <a:cs typeface="Times New Roman" pitchFamily="18" charset="0"/>
                </a:rPr>
                <a:t>P</a:t>
              </a:r>
              <a:r>
                <a:rPr lang="en-US" sz="1400" i="1" dirty="0">
                  <a:latin typeface="Times New Roman" pitchFamily="18" charset="0"/>
                  <a:cs typeface="Times New Roman" pitchFamily="18" charset="0"/>
                </a:rPr>
                <a:t>rim</a:t>
              </a:r>
              <a:r>
                <a:rPr lang="ru-RU" sz="1400" i="1" dirty="0">
                  <a:latin typeface="Times New Roman" pitchFamily="18" charset="0"/>
                  <a:cs typeface="Times New Roman" pitchFamily="18" charset="0"/>
                </a:rPr>
                <a:t>2</a:t>
              </a:r>
              <a:r>
                <a:rPr lang="ru-RU" sz="1400" dirty="0">
                  <a:latin typeface="Times New Roman" pitchFamily="18" charset="0"/>
                  <a:cs typeface="Times New Roman" pitchFamily="18" charset="0"/>
                </a:rPr>
                <a:t>, </a:t>
              </a:r>
              <a:r>
                <a:rPr lang="ru-RU" sz="1400" i="1" dirty="0">
                  <a:latin typeface="Times New Roman" pitchFamily="18" charset="0"/>
                  <a:cs typeface="Times New Roman" pitchFamily="18" charset="0"/>
                </a:rPr>
                <a:t>L</a:t>
              </a:r>
              <a:r>
                <a:rPr lang="en-US" sz="1400" i="1" dirty="0" err="1">
                  <a:latin typeface="Times New Roman" pitchFamily="18" charset="0"/>
                  <a:cs typeface="Times New Roman" pitchFamily="18" charset="0"/>
                </a:rPr>
                <a:t>ig</a:t>
              </a:r>
              <a:r>
                <a:rPr lang="ru-RU" sz="1400" i="1" dirty="0">
                  <a:latin typeface="Times New Roman" pitchFamily="18" charset="0"/>
                  <a:cs typeface="Times New Roman" pitchFamily="18" charset="0"/>
                </a:rPr>
                <a:t>4</a:t>
              </a:r>
              <a:r>
                <a:rPr lang="ru-RU" sz="1400" dirty="0">
                  <a:latin typeface="Times New Roman" pitchFamily="18" charset="0"/>
                  <a:cs typeface="Times New Roman" pitchFamily="18" charset="0"/>
                </a:rPr>
                <a:t>, </a:t>
              </a:r>
              <a:r>
                <a:rPr lang="ru-RU" sz="1400" i="1" dirty="0">
                  <a:latin typeface="Times New Roman" pitchFamily="18" charset="0"/>
                  <a:cs typeface="Times New Roman" pitchFamily="18" charset="0"/>
                </a:rPr>
                <a:t>R</a:t>
              </a:r>
              <a:r>
                <a:rPr lang="en-US" sz="1400" i="1" dirty="0" err="1">
                  <a:latin typeface="Times New Roman" pitchFamily="18" charset="0"/>
                  <a:cs typeface="Times New Roman" pitchFamily="18" charset="0"/>
                </a:rPr>
                <a:t>tel</a:t>
              </a:r>
              <a:r>
                <a:rPr lang="ru-RU" sz="1400" i="1" dirty="0" smtClean="0">
                  <a:latin typeface="Times New Roman" pitchFamily="18" charset="0"/>
                  <a:cs typeface="Times New Roman" pitchFamily="18" charset="0"/>
                </a:rPr>
                <a:t>1, </a:t>
              </a:r>
              <a:r>
                <a:rPr lang="en-US" sz="1400" i="1" dirty="0" smtClean="0">
                  <a:latin typeface="Times New Roman" pitchFamily="18" charset="0"/>
                  <a:cs typeface="Times New Roman" pitchFamily="18" charset="0"/>
                </a:rPr>
                <a:t>Rpap1, </a:t>
              </a:r>
              <a:r>
                <a:rPr lang="en-US" sz="1400" i="1" dirty="0" err="1" smtClean="0">
                  <a:latin typeface="Times New Roman" pitchFamily="18" charset="0"/>
                  <a:cs typeface="Times New Roman" pitchFamily="18" charset="0"/>
                </a:rPr>
                <a:t>Crcp</a:t>
              </a:r>
              <a:r>
                <a:rPr lang="ru-RU" sz="1400" i="1"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метаболизм ДНК, </a:t>
              </a:r>
              <a:endParaRPr lang="en-US"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ДНК-направленная РНК-полимеразная активность</a:t>
              </a:r>
              <a:endParaRPr lang="en-US" sz="1400" dirty="0">
                <a:latin typeface="Times New Roman" pitchFamily="18" charset="0"/>
                <a:cs typeface="Times New Roman" pitchFamily="18" charset="0"/>
              </a:endParaRPr>
            </a:p>
          </p:txBody>
        </p:sp>
        <p:cxnSp>
          <p:nvCxnSpPr>
            <p:cNvPr id="73" name="Прямая со стрелкой 72"/>
            <p:cNvCxnSpPr/>
            <p:nvPr/>
          </p:nvCxnSpPr>
          <p:spPr>
            <a:xfrm>
              <a:off x="847686" y="3261351"/>
              <a:ext cx="0" cy="18002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p:cNvCxnSpPr/>
            <p:nvPr/>
          </p:nvCxnSpPr>
          <p:spPr>
            <a:xfrm flipV="1">
              <a:off x="210772" y="3247518"/>
              <a:ext cx="0" cy="181482"/>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a:off x="2655145" y="3948751"/>
              <a:ext cx="0" cy="18002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p:nvPr/>
          </p:nvCxnSpPr>
          <p:spPr>
            <a:xfrm flipV="1">
              <a:off x="3534492" y="3571070"/>
              <a:ext cx="0" cy="181482"/>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p:cNvCxnSpPr/>
            <p:nvPr/>
          </p:nvCxnSpPr>
          <p:spPr>
            <a:xfrm flipV="1">
              <a:off x="3179412" y="3752552"/>
              <a:ext cx="0" cy="181482"/>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8" name="Заголовок 1"/>
          <p:cNvSpPr txBox="1">
            <a:spLocks/>
          </p:cNvSpPr>
          <p:nvPr/>
        </p:nvSpPr>
        <p:spPr>
          <a:xfrm>
            <a:off x="231228" y="70908"/>
            <a:ext cx="8675688" cy="436489"/>
          </a:xfrm>
          <a:prstGeom prst="rect">
            <a:avLst/>
          </a:prstGeom>
          <a:solidFill>
            <a:schemeClr val="accent1">
              <a:lumMod val="20000"/>
              <a:lumOff val="8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smtClean="0">
                <a:solidFill>
                  <a:schemeClr val="tx2"/>
                </a:solidFill>
                <a:latin typeface="Times New Roman" pitchFamily="18" charset="0"/>
                <a:cs typeface="Times New Roman" pitchFamily="18" charset="0"/>
              </a:rPr>
              <a:t>Межлинейные различия в экспрессии генов</a:t>
            </a:r>
            <a:r>
              <a:rPr lang="en-US" sz="2000" b="1" dirty="0" smtClean="0">
                <a:solidFill>
                  <a:schemeClr val="tx2"/>
                </a:solidFill>
                <a:latin typeface="Times New Roman" pitchFamily="18" charset="0"/>
                <a:cs typeface="Times New Roman" pitchFamily="18" charset="0"/>
              </a:rPr>
              <a:t> </a:t>
            </a:r>
            <a:r>
              <a:rPr lang="ru-RU" sz="2000" b="1" dirty="0" smtClean="0">
                <a:solidFill>
                  <a:schemeClr val="tx2"/>
                </a:solidFill>
                <a:latin typeface="Times New Roman" pitchFamily="18" charset="0"/>
                <a:cs typeface="Times New Roman" pitchFamily="18" charset="0"/>
              </a:rPr>
              <a:t>в возрасте 20 дней</a:t>
            </a:r>
          </a:p>
        </p:txBody>
      </p:sp>
      <p:cxnSp>
        <p:nvCxnSpPr>
          <p:cNvPr id="21" name="Скругленная соединительная линия 20"/>
          <p:cNvCxnSpPr>
            <a:stCxn id="38" idx="1"/>
          </p:cNvCxnSpPr>
          <p:nvPr/>
        </p:nvCxnSpPr>
        <p:spPr>
          <a:xfrm rot="10800000">
            <a:off x="539555" y="2109051"/>
            <a:ext cx="768374" cy="932308"/>
          </a:xfrm>
          <a:prstGeom prst="curved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Скругленная соединительная линия 87"/>
          <p:cNvCxnSpPr/>
          <p:nvPr/>
        </p:nvCxnSpPr>
        <p:spPr>
          <a:xfrm flipV="1">
            <a:off x="4427984" y="2276872"/>
            <a:ext cx="908815" cy="619596"/>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5336799" y="1618116"/>
            <a:ext cx="3600400" cy="26749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Прямоугольник 124"/>
          <p:cNvSpPr/>
          <p:nvPr/>
        </p:nvSpPr>
        <p:spPr>
          <a:xfrm>
            <a:off x="5344022" y="1683162"/>
            <a:ext cx="3517744" cy="2462213"/>
          </a:xfrm>
          <a:prstGeom prst="rect">
            <a:avLst/>
          </a:prstGeom>
        </p:spPr>
        <p:txBody>
          <a:bodyPr wrap="square">
            <a:spAutoFit/>
          </a:bodyPr>
          <a:lstStyle/>
          <a:p>
            <a:r>
              <a:rPr lang="en-US" sz="1400" i="1" dirty="0">
                <a:latin typeface="Times New Roman" pitchFamily="18" charset="0"/>
                <a:cs typeface="Times New Roman" pitchFamily="18" charset="0"/>
              </a:rPr>
              <a:t>RT</a:t>
            </a:r>
            <a:r>
              <a:rPr lang="ru-RU" sz="1400" i="1" dirty="0">
                <a:latin typeface="Times New Roman" pitchFamily="18" charset="0"/>
                <a:cs typeface="Times New Roman" pitchFamily="18" charset="0"/>
              </a:rPr>
              <a:t>1-</a:t>
            </a:r>
            <a:r>
              <a:rPr lang="en-US" sz="1400" i="1" dirty="0">
                <a:latin typeface="Times New Roman" pitchFamily="18" charset="0"/>
                <a:cs typeface="Times New Roman" pitchFamily="18" charset="0"/>
              </a:rPr>
              <a:t>A</a:t>
            </a:r>
            <a:r>
              <a:rPr lang="ru-RU" sz="1400" i="1" dirty="0">
                <a:latin typeface="Times New Roman" pitchFamily="18" charset="0"/>
                <a:cs typeface="Times New Roman" pitchFamily="18" charset="0"/>
              </a:rPr>
              <a:t>1</a:t>
            </a:r>
            <a:r>
              <a:rPr lang="ru-RU" sz="1400" dirty="0">
                <a:latin typeface="Times New Roman" pitchFamily="18" charset="0"/>
                <a:cs typeface="Times New Roman" pitchFamily="18" charset="0"/>
              </a:rPr>
              <a:t>, </a:t>
            </a:r>
            <a:r>
              <a:rPr lang="en-US" sz="1400" i="1" dirty="0">
                <a:latin typeface="Times New Roman" pitchFamily="18" charset="0"/>
                <a:cs typeface="Times New Roman" pitchFamily="18" charset="0"/>
              </a:rPr>
              <a:t>RT</a:t>
            </a:r>
            <a:r>
              <a:rPr lang="ru-RU" sz="1400" i="1" dirty="0">
                <a:latin typeface="Times New Roman" pitchFamily="18" charset="0"/>
                <a:cs typeface="Times New Roman" pitchFamily="18" charset="0"/>
              </a:rPr>
              <a:t>1-</a:t>
            </a:r>
            <a:r>
              <a:rPr lang="en-US" sz="1400" i="1" dirty="0">
                <a:latin typeface="Times New Roman" pitchFamily="18" charset="0"/>
                <a:cs typeface="Times New Roman" pitchFamily="18" charset="0"/>
              </a:rPr>
              <a:t>S</a:t>
            </a:r>
            <a:r>
              <a:rPr lang="ru-RU" sz="1400" i="1" dirty="0">
                <a:latin typeface="Times New Roman" pitchFamily="18" charset="0"/>
                <a:cs typeface="Times New Roman" pitchFamily="18" charset="0"/>
              </a:rPr>
              <a:t>2</a:t>
            </a:r>
            <a:r>
              <a:rPr lang="ru-RU"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RT</a:t>
            </a:r>
            <a:r>
              <a:rPr lang="ru-RU" sz="1400" i="1" dirty="0">
                <a:latin typeface="Times New Roman" pitchFamily="18" charset="0"/>
                <a:cs typeface="Times New Roman" pitchFamily="18" charset="0"/>
              </a:rPr>
              <a:t>1-</a:t>
            </a:r>
            <a:r>
              <a:rPr lang="en-US" sz="1400" i="1" dirty="0">
                <a:latin typeface="Times New Roman" pitchFamily="18" charset="0"/>
                <a:cs typeface="Times New Roman" pitchFamily="18" charset="0"/>
              </a:rPr>
              <a:t>M</a:t>
            </a:r>
            <a:r>
              <a:rPr lang="ru-RU" sz="1400" i="1" dirty="0">
                <a:latin typeface="Times New Roman" pitchFamily="18" charset="0"/>
                <a:cs typeface="Times New Roman" pitchFamily="18" charset="0"/>
              </a:rPr>
              <a:t>1-4</a:t>
            </a:r>
            <a:r>
              <a:rPr lang="ru-RU"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и др. </a:t>
            </a:r>
          </a:p>
          <a:p>
            <a:r>
              <a:rPr lang="ru-RU" sz="1400" dirty="0" smtClean="0">
                <a:latin typeface="Times New Roman" pitchFamily="18" charset="0"/>
                <a:cs typeface="Times New Roman" pitchFamily="18" charset="0"/>
              </a:rPr>
              <a:t>белки </a:t>
            </a:r>
            <a:r>
              <a:rPr lang="ru-RU" sz="1400" dirty="0">
                <a:latin typeface="Times New Roman" pitchFamily="18" charset="0"/>
                <a:cs typeface="Times New Roman" pitchFamily="18" charset="0"/>
              </a:rPr>
              <a:t>комплекса </a:t>
            </a:r>
            <a:r>
              <a:rPr lang="en-US" sz="1400" dirty="0" smtClean="0">
                <a:latin typeface="Times New Roman" pitchFamily="18" charset="0"/>
                <a:cs typeface="Times New Roman" pitchFamily="18" charset="0"/>
              </a:rPr>
              <a:t>MHC</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1 </a:t>
            </a:r>
            <a:endParaRPr lang="ru-RU" sz="1400" dirty="0" smtClean="0">
              <a:latin typeface="Times New Roman" pitchFamily="18" charset="0"/>
              <a:cs typeface="Times New Roman" pitchFamily="18" charset="0"/>
            </a:endParaRPr>
          </a:p>
          <a:p>
            <a:endParaRPr lang="ru-RU" sz="1400" i="1"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S</a:t>
            </a:r>
            <a:r>
              <a:rPr lang="en-US" sz="1400" i="1" dirty="0">
                <a:latin typeface="Times New Roman" pitchFamily="18" charset="0"/>
                <a:cs typeface="Times New Roman" pitchFamily="18" charset="0"/>
              </a:rPr>
              <a:t>dc</a:t>
            </a:r>
            <a:r>
              <a:rPr lang="ru-RU" sz="1400" i="1" dirty="0">
                <a:latin typeface="Times New Roman" pitchFamily="18" charset="0"/>
                <a:cs typeface="Times New Roman" pitchFamily="18" charset="0"/>
              </a:rPr>
              <a:t>1</a:t>
            </a:r>
            <a:r>
              <a:rPr lang="ru-RU" sz="1400" dirty="0">
                <a:latin typeface="Times New Roman" pitchFamily="18" charset="0"/>
                <a:cs typeface="Times New Roman" pitchFamily="18" charset="0"/>
              </a:rPr>
              <a:t>, </a:t>
            </a:r>
            <a:r>
              <a:rPr lang="ru-RU" sz="1400" i="1" dirty="0">
                <a:latin typeface="Times New Roman" pitchFamily="18" charset="0"/>
                <a:cs typeface="Times New Roman" pitchFamily="18" charset="0"/>
              </a:rPr>
              <a:t>A</a:t>
            </a:r>
            <a:r>
              <a:rPr lang="en-US" sz="1400" i="1" dirty="0" err="1">
                <a:latin typeface="Times New Roman" pitchFamily="18" charset="0"/>
                <a:cs typeface="Times New Roman" pitchFamily="18" charset="0"/>
              </a:rPr>
              <a:t>nxa</a:t>
            </a:r>
            <a:r>
              <a:rPr lang="ru-RU" sz="1400" i="1" dirty="0">
                <a:latin typeface="Times New Roman" pitchFamily="18" charset="0"/>
                <a:cs typeface="Times New Roman" pitchFamily="18" charset="0"/>
              </a:rPr>
              <a:t>8</a:t>
            </a:r>
            <a:r>
              <a:rPr lang="ru-RU" sz="1400" dirty="0">
                <a:latin typeface="Times New Roman" pitchFamily="18" charset="0"/>
                <a:cs typeface="Times New Roman" pitchFamily="18" charset="0"/>
              </a:rPr>
              <a:t>, </a:t>
            </a:r>
            <a:r>
              <a:rPr lang="ru-RU" sz="1400" i="1" dirty="0">
                <a:latin typeface="Times New Roman" pitchFamily="18" charset="0"/>
                <a:cs typeface="Times New Roman" pitchFamily="18" charset="0"/>
              </a:rPr>
              <a:t>G</a:t>
            </a:r>
            <a:r>
              <a:rPr lang="en-US" sz="1400" i="1" dirty="0" err="1">
                <a:latin typeface="Times New Roman" pitchFamily="18" charset="0"/>
                <a:cs typeface="Times New Roman" pitchFamily="18" charset="0"/>
              </a:rPr>
              <a:t>atm</a:t>
            </a:r>
            <a:r>
              <a:rPr lang="ru-RU" sz="1400" dirty="0">
                <a:latin typeface="Times New Roman" pitchFamily="18" charset="0"/>
                <a:cs typeface="Times New Roman" pitchFamily="18" charset="0"/>
              </a:rPr>
              <a:t>, </a:t>
            </a:r>
            <a:r>
              <a:rPr lang="ru-RU" sz="1400" i="1" dirty="0">
                <a:latin typeface="Times New Roman" pitchFamily="18" charset="0"/>
                <a:cs typeface="Times New Roman" pitchFamily="18" charset="0"/>
              </a:rPr>
              <a:t>A</a:t>
            </a:r>
            <a:r>
              <a:rPr lang="en-US" sz="1400" i="1" dirty="0" err="1">
                <a:latin typeface="Times New Roman" pitchFamily="18" charset="0"/>
                <a:cs typeface="Times New Roman" pitchFamily="18" charset="0"/>
              </a:rPr>
              <a:t>poa</a:t>
            </a:r>
            <a:r>
              <a:rPr lang="ru-RU" sz="1400" i="1" dirty="0">
                <a:latin typeface="Times New Roman" pitchFamily="18" charset="0"/>
                <a:cs typeface="Times New Roman" pitchFamily="18" charset="0"/>
              </a:rPr>
              <a:t>5</a:t>
            </a:r>
            <a:r>
              <a:rPr lang="ru-RU" sz="1400" dirty="0">
                <a:latin typeface="Times New Roman" pitchFamily="18" charset="0"/>
                <a:cs typeface="Times New Roman" pitchFamily="18" charset="0"/>
              </a:rPr>
              <a:t>, </a:t>
            </a:r>
            <a:r>
              <a:rPr lang="ru-RU" sz="1400" i="1" dirty="0">
                <a:latin typeface="Times New Roman" pitchFamily="18" charset="0"/>
                <a:cs typeface="Times New Roman" pitchFamily="18" charset="0"/>
              </a:rPr>
              <a:t>D</a:t>
            </a:r>
            <a:r>
              <a:rPr lang="en-US" sz="1400" i="1" dirty="0" err="1">
                <a:latin typeface="Times New Roman" pitchFamily="18" charset="0"/>
                <a:cs typeface="Times New Roman" pitchFamily="18" charset="0"/>
              </a:rPr>
              <a:t>sp</a:t>
            </a:r>
            <a:r>
              <a:rPr lang="ru-RU" sz="1400" dirty="0">
                <a:latin typeface="Times New Roman" pitchFamily="18" charset="0"/>
                <a:cs typeface="Times New Roman" pitchFamily="18" charset="0"/>
              </a:rPr>
              <a:t>, и </a:t>
            </a:r>
            <a:r>
              <a:rPr lang="ru-RU" sz="1400" dirty="0" smtClean="0">
                <a:latin typeface="Times New Roman" pitchFamily="18" charset="0"/>
                <a:cs typeface="Times New Roman" pitchFamily="18" charset="0"/>
              </a:rPr>
              <a:t>др. </a:t>
            </a:r>
          </a:p>
          <a:p>
            <a:r>
              <a:rPr lang="ru-RU" sz="1400" dirty="0" smtClean="0">
                <a:latin typeface="Times New Roman" pitchFamily="18" charset="0"/>
                <a:cs typeface="Times New Roman" pitchFamily="18" charset="0"/>
              </a:rPr>
              <a:t>ответ </a:t>
            </a:r>
            <a:r>
              <a:rPr lang="ru-RU" sz="1400" dirty="0">
                <a:latin typeface="Times New Roman" pitchFamily="18" charset="0"/>
                <a:cs typeface="Times New Roman" pitchFamily="18" charset="0"/>
              </a:rPr>
              <a:t>на повреждение </a:t>
            </a:r>
            <a:endParaRPr lang="ru-RU" sz="1400" dirty="0" smtClean="0">
              <a:latin typeface="Times New Roman" pitchFamily="18" charset="0"/>
              <a:cs typeface="Times New Roman" pitchFamily="18" charset="0"/>
            </a:endParaRPr>
          </a:p>
          <a:p>
            <a:r>
              <a:rPr lang="en-US" sz="1400" i="1" dirty="0" err="1" smtClean="0">
                <a:latin typeface="Times New Roman" pitchFamily="18" charset="0"/>
                <a:cs typeface="Times New Roman" pitchFamily="18" charset="0"/>
              </a:rPr>
              <a:t>Gatm</a:t>
            </a:r>
            <a:r>
              <a:rPr lang="en-US" sz="1400" i="1" dirty="0" smtClean="0">
                <a:latin typeface="Times New Roman" pitchFamily="18" charset="0"/>
                <a:cs typeface="Times New Roman" pitchFamily="18" charset="0"/>
              </a:rPr>
              <a:t>, Car9</a:t>
            </a:r>
            <a:r>
              <a:rPr lang="en-US" sz="1400" i="1" dirty="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Crcp</a:t>
            </a:r>
            <a:r>
              <a:rPr lang="en-US" sz="1400" i="1" dirty="0" smtClean="0">
                <a:latin typeface="Times New Roman" pitchFamily="18" charset="0"/>
                <a:cs typeface="Times New Roman" pitchFamily="18" charset="0"/>
              </a:rPr>
              <a:t>, Lig4</a:t>
            </a:r>
            <a:r>
              <a:rPr lang="en-US" sz="1400" i="1" dirty="0">
                <a:latin typeface="Times New Roman" pitchFamily="18" charset="0"/>
                <a:cs typeface="Times New Roman" pitchFamily="18" charset="0"/>
              </a:rPr>
              <a:t>, </a:t>
            </a:r>
            <a:r>
              <a:rPr lang="en-US" sz="1400" i="1" dirty="0" smtClean="0">
                <a:latin typeface="Times New Roman" pitchFamily="18" charset="0"/>
                <a:cs typeface="Times New Roman" pitchFamily="18" charset="0"/>
              </a:rPr>
              <a:t>Rtel1</a:t>
            </a:r>
            <a:r>
              <a:rPr lang="en-US" sz="1400" i="1" dirty="0">
                <a:latin typeface="Times New Roman" pitchFamily="18" charset="0"/>
                <a:cs typeface="Times New Roman" pitchFamily="18" charset="0"/>
              </a:rPr>
              <a:t>, </a:t>
            </a:r>
            <a:r>
              <a:rPr lang="en-US" sz="1400" i="1" dirty="0" smtClean="0">
                <a:latin typeface="Times New Roman" pitchFamily="18" charset="0"/>
                <a:cs typeface="Times New Roman" pitchFamily="18" charset="0"/>
              </a:rPr>
              <a:t>Fn1</a:t>
            </a:r>
            <a:endParaRPr lang="ru-RU" sz="1400" i="1" dirty="0" smtClean="0">
              <a:latin typeface="Times New Roman" pitchFamily="18" charset="0"/>
              <a:cs typeface="Times New Roman" pitchFamily="18" charset="0"/>
            </a:endParaRPr>
          </a:p>
          <a:p>
            <a:r>
              <a:rPr lang="ru-RU" sz="1400" dirty="0">
                <a:latin typeface="Times New Roman" pitchFamily="18" charset="0"/>
                <a:cs typeface="Times New Roman" pitchFamily="18" charset="0"/>
              </a:rPr>
              <a:t>о</a:t>
            </a:r>
            <a:r>
              <a:rPr lang="ru-RU" sz="1400" dirty="0" smtClean="0">
                <a:latin typeface="Times New Roman" pitchFamily="18" charset="0"/>
                <a:cs typeface="Times New Roman" pitchFamily="18" charset="0"/>
              </a:rPr>
              <a:t>твет на стресс</a:t>
            </a:r>
            <a:endParaRPr lang="en-US" sz="1400" dirty="0" smtClean="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Yme1l1, </a:t>
            </a:r>
            <a:r>
              <a:rPr lang="en-US" sz="1400" i="1" dirty="0" err="1" smtClean="0">
                <a:latin typeface="Times New Roman" pitchFamily="18" charset="0"/>
                <a:cs typeface="Times New Roman" pitchFamily="18" charset="0"/>
              </a:rPr>
              <a:t>Gatm</a:t>
            </a:r>
            <a:r>
              <a:rPr lang="en-US" sz="1400" i="1" dirty="0" smtClean="0">
                <a:latin typeface="Times New Roman" pitchFamily="18" charset="0"/>
                <a:cs typeface="Times New Roman" pitchFamily="18" charset="0"/>
              </a:rPr>
              <a:t> </a:t>
            </a:r>
            <a:endParaRPr lang="ru-RU" sz="1400" i="1"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внутренняя мембрана митохондрий</a:t>
            </a:r>
            <a:endParaRPr lang="en-US" sz="1400" i="1" dirty="0">
              <a:solidFill>
                <a:srgbClr val="000000"/>
              </a:solidFill>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Aldh3a1</a:t>
            </a:r>
            <a:r>
              <a:rPr lang="ru-RU"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Dhdh</a:t>
            </a:r>
            <a:r>
              <a:rPr lang="ru-RU" sz="1400" i="1"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Adh7</a:t>
            </a:r>
            <a:r>
              <a:rPr lang="ru-RU" sz="1400" i="1"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метаболизм </a:t>
            </a:r>
            <a:r>
              <a:rPr lang="ru-RU" sz="1400" dirty="0" err="1" smtClean="0">
                <a:latin typeface="Times New Roman" pitchFamily="18" charset="0"/>
                <a:cs typeface="Times New Roman" pitchFamily="18" charset="0"/>
              </a:rPr>
              <a:t>ксенобиотиков</a:t>
            </a:r>
            <a:endParaRPr lang="ru-RU" sz="1400" dirty="0">
              <a:latin typeface="Times New Roman" pitchFamily="18" charset="0"/>
              <a:cs typeface="Times New Roman" pitchFamily="18" charset="0"/>
            </a:endParaRPr>
          </a:p>
        </p:txBody>
      </p:sp>
      <p:cxnSp>
        <p:nvCxnSpPr>
          <p:cNvPr id="126" name="Прямая со стрелкой 125"/>
          <p:cNvCxnSpPr/>
          <p:nvPr/>
        </p:nvCxnSpPr>
        <p:spPr>
          <a:xfrm flipV="1">
            <a:off x="6734889" y="1733538"/>
            <a:ext cx="0" cy="181482"/>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7308304" y="2606410"/>
            <a:ext cx="0" cy="18002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8" name="Прямая со стрелкой 127"/>
          <p:cNvCxnSpPr/>
          <p:nvPr/>
        </p:nvCxnSpPr>
        <p:spPr>
          <a:xfrm>
            <a:off x="7740352" y="1735000"/>
            <a:ext cx="0" cy="18002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0" name="Прямая со стрелкой 129"/>
          <p:cNvCxnSpPr/>
          <p:nvPr/>
        </p:nvCxnSpPr>
        <p:spPr>
          <a:xfrm>
            <a:off x="8241287" y="3465004"/>
            <a:ext cx="0" cy="18002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3" name="Прямая со стрелкой 132"/>
          <p:cNvCxnSpPr/>
          <p:nvPr/>
        </p:nvCxnSpPr>
        <p:spPr>
          <a:xfrm flipV="1">
            <a:off x="7609043" y="3826506"/>
            <a:ext cx="0" cy="181482"/>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a:off x="6732240" y="3041359"/>
            <a:ext cx="0" cy="18002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V="1">
            <a:off x="5868144" y="727238"/>
            <a:ext cx="0" cy="181482"/>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5872971" y="1108528"/>
            <a:ext cx="0" cy="18002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119252" y="633079"/>
            <a:ext cx="2208361" cy="369332"/>
          </a:xfrm>
          <a:prstGeom prst="rect">
            <a:avLst/>
          </a:prstGeom>
          <a:noFill/>
        </p:spPr>
        <p:txBody>
          <a:bodyPr wrap="none" rtlCol="0">
            <a:spAutoFit/>
          </a:bodyPr>
          <a:lstStyle/>
          <a:p>
            <a:r>
              <a:rPr lang="en-US" b="1" dirty="0" smtClean="0">
                <a:solidFill>
                  <a:srgbClr val="C00000"/>
                </a:solidFill>
                <a:latin typeface="Times New Roman" pitchFamily="18" charset="0"/>
                <a:cs typeface="Times New Roman" pitchFamily="18" charset="0"/>
              </a:rPr>
              <a:t>Up</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 сетчатке </a:t>
            </a:r>
            <a:r>
              <a:rPr lang="en-US" dirty="0" smtClean="0">
                <a:latin typeface="Times New Roman" pitchFamily="18" charset="0"/>
                <a:cs typeface="Times New Roman" pitchFamily="18" charset="0"/>
              </a:rPr>
              <a:t>OXYS</a:t>
            </a:r>
            <a:endParaRPr lang="ru-RU" dirty="0">
              <a:latin typeface="Times New Roman" pitchFamily="18" charset="0"/>
              <a:cs typeface="Times New Roman" pitchFamily="18" charset="0"/>
            </a:endParaRPr>
          </a:p>
        </p:txBody>
      </p:sp>
      <p:sp>
        <p:nvSpPr>
          <p:cNvPr id="43" name="TextBox 42"/>
          <p:cNvSpPr txBox="1"/>
          <p:nvPr/>
        </p:nvSpPr>
        <p:spPr>
          <a:xfrm>
            <a:off x="6063059" y="1004506"/>
            <a:ext cx="2490490" cy="369332"/>
          </a:xfrm>
          <a:prstGeom prst="rect">
            <a:avLst/>
          </a:prstGeom>
          <a:noFill/>
        </p:spPr>
        <p:txBody>
          <a:bodyPr wrap="none" rtlCol="0">
            <a:spAutoFit/>
          </a:bodyPr>
          <a:lstStyle/>
          <a:p>
            <a:r>
              <a:rPr lang="en-US" b="1" dirty="0" smtClean="0">
                <a:solidFill>
                  <a:schemeClr val="tx2"/>
                </a:solidFill>
                <a:latin typeface="Times New Roman" pitchFamily="18" charset="0"/>
                <a:cs typeface="Times New Roman" pitchFamily="18" charset="0"/>
              </a:rPr>
              <a:t>Down</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 сетчатке </a:t>
            </a:r>
            <a:r>
              <a:rPr lang="en-US" dirty="0" smtClean="0">
                <a:latin typeface="Times New Roman" pitchFamily="18" charset="0"/>
                <a:cs typeface="Times New Roman" pitchFamily="18" charset="0"/>
              </a:rPr>
              <a:t>OXYS</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019111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4959" y="404664"/>
            <a:ext cx="1646669" cy="523220"/>
          </a:xfrm>
          <a:prstGeom prst="rect">
            <a:avLst/>
          </a:prstGeom>
          <a:noFill/>
        </p:spPr>
        <p:txBody>
          <a:bodyPr wrap="none" rtlCol="0">
            <a:spAutoFit/>
          </a:bodyPr>
          <a:lstStyle/>
          <a:p>
            <a:r>
              <a:rPr lang="ru-RU" sz="2800" b="1" dirty="0" smtClean="0">
                <a:latin typeface="Times New Roman" pitchFamily="18" charset="0"/>
                <a:cs typeface="Times New Roman" pitchFamily="18" charset="0"/>
              </a:rPr>
              <a:t>Выводы:</a:t>
            </a:r>
            <a:endParaRPr lang="en-US" sz="2800" b="1" dirty="0">
              <a:latin typeface="Times New Roman" pitchFamily="18" charset="0"/>
              <a:cs typeface="Times New Roman" pitchFamily="18" charset="0"/>
            </a:endParaRPr>
          </a:p>
        </p:txBody>
      </p:sp>
      <p:sp>
        <p:nvSpPr>
          <p:cNvPr id="4" name="Прямоугольник 3"/>
          <p:cNvSpPr/>
          <p:nvPr/>
        </p:nvSpPr>
        <p:spPr>
          <a:xfrm>
            <a:off x="181811" y="1124744"/>
            <a:ext cx="8712968" cy="5324535"/>
          </a:xfrm>
          <a:prstGeom prst="rect">
            <a:avLst/>
          </a:prstGeom>
        </p:spPr>
        <p:txBody>
          <a:bodyPr wrap="square">
            <a:spAutoFit/>
          </a:bodyPr>
          <a:lstStyle/>
          <a:p>
            <a:pPr lvl="0" algn="just"/>
            <a:r>
              <a:rPr lang="en-US" sz="2000" dirty="0" smtClean="0">
                <a:latin typeface="Times New Roman" pitchFamily="18" charset="0"/>
                <a:cs typeface="Times New Roman" pitchFamily="18" charset="0"/>
              </a:rPr>
              <a:t>1) </a:t>
            </a:r>
            <a:r>
              <a:rPr lang="ru-RU" sz="2000" dirty="0" smtClean="0">
                <a:latin typeface="Times New Roman" pitchFamily="18" charset="0"/>
                <a:cs typeface="Times New Roman" pitchFamily="18" charset="0"/>
              </a:rPr>
              <a:t>Постнатальное </a:t>
            </a:r>
            <a:r>
              <a:rPr lang="ru-RU" sz="2000" dirty="0">
                <a:latin typeface="Times New Roman" pitchFamily="18" charset="0"/>
                <a:cs typeface="Times New Roman" pitchFamily="18" charset="0"/>
              </a:rPr>
              <a:t>развитие мозга крыс </a:t>
            </a:r>
            <a:r>
              <a:rPr lang="en-US" sz="2000" dirty="0">
                <a:latin typeface="Times New Roman" pitchFamily="18" charset="0"/>
                <a:cs typeface="Times New Roman" pitchFamily="18" charset="0"/>
              </a:rPr>
              <a:t>OXYS</a:t>
            </a:r>
            <a:r>
              <a:rPr lang="ru-RU" sz="2000" dirty="0">
                <a:latin typeface="Times New Roman" pitchFamily="18" charset="0"/>
                <a:cs typeface="Times New Roman" pitchFamily="18" charset="0"/>
              </a:rPr>
              <a:t> происходит на фоне характерных для адаптации  к гипоксии изменений энергетического метаболизма – увеличения уровня </a:t>
            </a:r>
            <a:r>
              <a:rPr lang="ru-RU" sz="2000" dirty="0" err="1">
                <a:latin typeface="Times New Roman" pitchFamily="18" charset="0"/>
                <a:cs typeface="Times New Roman" pitchFamily="18" charset="0"/>
              </a:rPr>
              <a:t>креатинфосфата</a:t>
            </a:r>
            <a:r>
              <a:rPr lang="ru-RU" sz="2000" dirty="0">
                <a:latin typeface="Times New Roman" pitchFamily="18" charset="0"/>
                <a:cs typeface="Times New Roman" pitchFamily="18" charset="0"/>
              </a:rPr>
              <a:t> и его утилизации на синтез АТФ. Развитие признаков ускоренного старения мозга у крыс</a:t>
            </a:r>
            <a:r>
              <a:rPr lang="en-US" sz="2000" dirty="0">
                <a:latin typeface="Times New Roman" pitchFamily="18" charset="0"/>
                <a:cs typeface="Times New Roman" pitchFamily="18" charset="0"/>
              </a:rPr>
              <a:t>OXYS</a:t>
            </a:r>
            <a:r>
              <a:rPr lang="ru-RU" sz="2000" dirty="0">
                <a:latin typeface="Times New Roman" pitchFamily="18" charset="0"/>
                <a:cs typeface="Times New Roman" pitchFamily="18" charset="0"/>
              </a:rPr>
              <a:t> к возрасту 3 месяцев не связано с нарушением энергетического метаболизма - дефицитом высокоэнергетических фосфатов.  </a:t>
            </a:r>
            <a:endParaRPr lang="en-US" sz="2000" dirty="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lvl="0" algn="just"/>
            <a:r>
              <a:rPr lang="ru-RU" sz="2000" dirty="0" smtClean="0">
                <a:latin typeface="Times New Roman" pitchFamily="18" charset="0"/>
                <a:cs typeface="Times New Roman" pitchFamily="18" charset="0"/>
              </a:rPr>
              <a:t>2) </a:t>
            </a:r>
            <a:r>
              <a:rPr lang="ru-RU" sz="2000" dirty="0">
                <a:latin typeface="Times New Roman" pitchFamily="18" charset="0"/>
                <a:cs typeface="Times New Roman" pitchFamily="18" charset="0"/>
              </a:rPr>
              <a:t>Методом </a:t>
            </a:r>
            <a:r>
              <a:rPr lang="en-US" sz="2000" dirty="0">
                <a:latin typeface="Times New Roman" pitchFamily="18" charset="0"/>
                <a:cs typeface="Times New Roman" pitchFamily="18" charset="0"/>
              </a:rPr>
              <a:t>QTL</a:t>
            </a:r>
            <a:r>
              <a:rPr lang="ru-RU" sz="2000" dirty="0">
                <a:latin typeface="Times New Roman" pitchFamily="18" charset="0"/>
                <a:cs typeface="Times New Roman" pitchFamily="18" charset="0"/>
              </a:rPr>
              <a:t>-анализа на первой хромосоме крыс </a:t>
            </a:r>
            <a:r>
              <a:rPr lang="en-US" sz="2000" dirty="0">
                <a:latin typeface="Times New Roman" pitchFamily="18" charset="0"/>
                <a:cs typeface="Times New Roman" pitchFamily="18" charset="0"/>
              </a:rPr>
              <a:t>OXYS</a:t>
            </a:r>
            <a:r>
              <a:rPr lang="ru-RU" sz="2000" dirty="0">
                <a:latin typeface="Times New Roman" pitchFamily="18" charset="0"/>
                <a:cs typeface="Times New Roman" pitchFamily="18" charset="0"/>
              </a:rPr>
              <a:t> выявлены локусы, ассоциированные с развитием признаков преждевременного старения: катаракты, </a:t>
            </a:r>
            <a:r>
              <a:rPr lang="ru-RU" sz="2000" dirty="0" err="1">
                <a:latin typeface="Times New Roman" pitchFamily="18" charset="0"/>
                <a:cs typeface="Times New Roman" pitchFamily="18" charset="0"/>
              </a:rPr>
              <a:t>ретинопатии</a:t>
            </a:r>
            <a:r>
              <a:rPr lang="ru-RU" sz="2000" dirty="0">
                <a:latin typeface="Times New Roman" pitchFamily="18" charset="0"/>
                <a:cs typeface="Times New Roman" pitchFamily="18" charset="0"/>
              </a:rPr>
              <a:t> и поведенческих признаков ускоренного старения мозга.</a:t>
            </a:r>
            <a:endParaRPr lang="en-US" sz="20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a:p>
            <a:pPr lvl="0" algn="just"/>
            <a:r>
              <a:rPr lang="ru-RU" sz="2000" dirty="0" smtClean="0">
                <a:latin typeface="Times New Roman" pitchFamily="18" charset="0"/>
                <a:cs typeface="Times New Roman" pitchFamily="18" charset="0"/>
              </a:rPr>
              <a:t>3) </a:t>
            </a:r>
            <a:r>
              <a:rPr lang="ru-RU" sz="2000" dirty="0">
                <a:latin typeface="Times New Roman" pitchFamily="18" charset="0"/>
                <a:cs typeface="Times New Roman" pitchFamily="18" charset="0"/>
              </a:rPr>
              <a:t>Перенос выявленных локусов в геном крыс </a:t>
            </a:r>
            <a:r>
              <a:rPr lang="en-US" sz="2000" dirty="0">
                <a:latin typeface="Times New Roman" pitchFamily="18" charset="0"/>
                <a:cs typeface="Times New Roman" pitchFamily="18" charset="0"/>
              </a:rPr>
              <a:t>WAG</a:t>
            </a:r>
            <a:r>
              <a:rPr lang="ru-RU" sz="2000" dirty="0">
                <a:latin typeface="Times New Roman" pitchFamily="18" charset="0"/>
                <a:cs typeface="Times New Roman" pitchFamily="18" charset="0"/>
              </a:rPr>
              <a:t> с контролем по ограничивающим локусы </a:t>
            </a:r>
            <a:r>
              <a:rPr lang="ru-RU" sz="2000" dirty="0" err="1">
                <a:latin typeface="Times New Roman" pitchFamily="18" charset="0"/>
                <a:cs typeface="Times New Roman" pitchFamily="18" charset="0"/>
              </a:rPr>
              <a:t>микросателлитным</a:t>
            </a:r>
            <a:r>
              <a:rPr lang="ru-RU" sz="2000" dirty="0">
                <a:latin typeface="Times New Roman" pitchFamily="18" charset="0"/>
                <a:cs typeface="Times New Roman" pitchFamily="18" charset="0"/>
              </a:rPr>
              <a:t> маркерам привел к развитию ранней катаракты и </a:t>
            </a:r>
            <a:r>
              <a:rPr lang="ru-RU" sz="2000" dirty="0" err="1">
                <a:latin typeface="Times New Roman" pitchFamily="18" charset="0"/>
                <a:cs typeface="Times New Roman" pitchFamily="18" charset="0"/>
              </a:rPr>
              <a:t>ретинопатии</a:t>
            </a:r>
            <a:r>
              <a:rPr lang="ru-RU" sz="2000" dirty="0">
                <a:latin typeface="Times New Roman" pitchFamily="18" charset="0"/>
                <a:cs typeface="Times New Roman" pitchFamily="18" charset="0"/>
              </a:rPr>
              <a:t> у крыс сконструированных </a:t>
            </a:r>
            <a:r>
              <a:rPr lang="ru-RU" sz="2000" dirty="0" err="1">
                <a:latin typeface="Times New Roman" pitchFamily="18" charset="0"/>
                <a:cs typeface="Times New Roman" pitchFamily="18" charset="0"/>
              </a:rPr>
              <a:t>конгенных</a:t>
            </a:r>
            <a:r>
              <a:rPr lang="ru-RU" sz="2000" dirty="0">
                <a:latin typeface="Times New Roman" pitchFamily="18" charset="0"/>
                <a:cs typeface="Times New Roman" pitchFamily="18" charset="0"/>
              </a:rPr>
              <a:t> линий </a:t>
            </a:r>
            <a:r>
              <a:rPr lang="en-US" sz="2000" dirty="0">
                <a:latin typeface="Times New Roman" pitchFamily="18" charset="0"/>
                <a:cs typeface="Times New Roman" pitchFamily="18" charset="0"/>
              </a:rPr>
              <a:t>WAG</a:t>
            </a:r>
            <a:r>
              <a:rPr lang="ru-RU" sz="2000" dirty="0">
                <a:latin typeface="Times New Roman" pitchFamily="18" charset="0"/>
                <a:cs typeface="Times New Roman" pitchFamily="18" charset="0"/>
              </a:rPr>
              <a:t>/</a:t>
            </a:r>
            <a:r>
              <a:rPr lang="en-US" sz="2000" dirty="0">
                <a:latin typeface="Times New Roman" pitchFamily="18" charset="0"/>
                <a:cs typeface="Times New Roman" pitchFamily="18" charset="0"/>
              </a:rPr>
              <a:t>OXYS</a:t>
            </a:r>
            <a:r>
              <a:rPr lang="ru-RU" sz="2000" dirty="0">
                <a:latin typeface="Times New Roman" pitchFamily="18" charset="0"/>
                <a:cs typeface="Times New Roman" pitchFamily="18" charset="0"/>
              </a:rPr>
              <a:t>-1.1 и </a:t>
            </a:r>
            <a:r>
              <a:rPr lang="en-US" sz="2000" dirty="0">
                <a:latin typeface="Times New Roman" pitchFamily="18" charset="0"/>
                <a:cs typeface="Times New Roman" pitchFamily="18" charset="0"/>
              </a:rPr>
              <a:t>WAG</a:t>
            </a:r>
            <a:r>
              <a:rPr lang="ru-RU" sz="2000" dirty="0">
                <a:latin typeface="Times New Roman" pitchFamily="18" charset="0"/>
                <a:cs typeface="Times New Roman" pitchFamily="18" charset="0"/>
              </a:rPr>
              <a:t>/</a:t>
            </a:r>
            <a:r>
              <a:rPr lang="en-US" sz="2000" dirty="0">
                <a:latin typeface="Times New Roman" pitchFamily="18" charset="0"/>
                <a:cs typeface="Times New Roman" pitchFamily="18" charset="0"/>
              </a:rPr>
              <a:t>OXYS</a:t>
            </a:r>
            <a:r>
              <a:rPr lang="ru-RU" sz="2000" dirty="0">
                <a:latin typeface="Times New Roman" pitchFamily="18" charset="0"/>
                <a:cs typeface="Times New Roman" pitchFamily="18" charset="0"/>
              </a:rPr>
              <a:t>-1.2</a:t>
            </a:r>
            <a:r>
              <a:rPr lang="ru-RU"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lvl="0"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894249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4" name="Group 12"/>
          <p:cNvGrpSpPr>
            <a:grpSpLocks/>
          </p:cNvGrpSpPr>
          <p:nvPr/>
        </p:nvGrpSpPr>
        <p:grpSpPr bwMode="auto">
          <a:xfrm>
            <a:off x="539750" y="3284538"/>
            <a:ext cx="7962900" cy="1212850"/>
            <a:chOff x="495" y="3244"/>
            <a:chExt cx="5016" cy="764"/>
          </a:xfrm>
        </p:grpSpPr>
        <p:sp>
          <p:nvSpPr>
            <p:cNvPr id="6" name="Rectangle 5"/>
            <p:cNvSpPr>
              <a:spLocks noChangeArrowheads="1"/>
            </p:cNvSpPr>
            <p:nvPr/>
          </p:nvSpPr>
          <p:spPr bwMode="auto">
            <a:xfrm>
              <a:off x="495" y="3244"/>
              <a:ext cx="2790" cy="764"/>
            </a:xfrm>
            <a:prstGeom prst="rect">
              <a:avLst/>
            </a:prstGeom>
            <a:solidFill>
              <a:schemeClr val="bg1"/>
            </a:solidFill>
            <a:ln w="22225" algn="ctr">
              <a:solidFill>
                <a:srgbClr val="CC0000"/>
              </a:solidFill>
              <a:miter lim="800000"/>
              <a:headEnd/>
              <a:tailEnd/>
            </a:ln>
          </p:spPr>
          <p:txBody>
            <a:bodyPr anchor="ctr">
              <a:spAutoFit/>
            </a:bodyPr>
            <a:lstStyle/>
            <a:p>
              <a:pPr algn="ctr" eaLnBrk="0" hangingPunct="0">
                <a:defRPr/>
              </a:pPr>
              <a:r>
                <a:rPr lang="ru-RU" sz="2400" b="1" dirty="0">
                  <a:solidFill>
                    <a:srgbClr val="000066"/>
                  </a:solidFill>
                  <a:latin typeface="Times New Roman" pitchFamily="18" charset="0"/>
                  <a:cs typeface="Times New Roman" pitchFamily="18" charset="0"/>
                </a:rPr>
                <a:t>Здоровое старение – </a:t>
              </a:r>
            </a:p>
            <a:p>
              <a:pPr algn="ctr" eaLnBrk="0" hangingPunct="0">
                <a:defRPr/>
              </a:pPr>
              <a:r>
                <a:rPr lang="ru-RU" sz="2400" b="1" dirty="0">
                  <a:solidFill>
                    <a:srgbClr val="000066"/>
                  </a:solidFill>
                  <a:latin typeface="Times New Roman" pitchFamily="18" charset="0"/>
                  <a:cs typeface="Times New Roman" pitchFamily="18" charset="0"/>
                </a:rPr>
                <a:t>это позднее развитие заболеваний</a:t>
              </a:r>
            </a:p>
          </p:txBody>
        </p:sp>
        <p:sp>
          <p:nvSpPr>
            <p:cNvPr id="3079" name="Rectangle 7"/>
            <p:cNvSpPr>
              <a:spLocks noChangeArrowheads="1"/>
            </p:cNvSpPr>
            <p:nvPr/>
          </p:nvSpPr>
          <p:spPr bwMode="auto">
            <a:xfrm>
              <a:off x="3891" y="3429"/>
              <a:ext cx="162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sz="3600" b="1" dirty="0">
                  <a:solidFill>
                    <a:srgbClr val="AF1105"/>
                  </a:solidFill>
                  <a:latin typeface="Times New Roman" pitchFamily="18" charset="0"/>
                  <a:cs typeface="Times New Roman" pitchFamily="18" charset="0"/>
                </a:rPr>
                <a:t>Долголетие</a:t>
              </a:r>
            </a:p>
          </p:txBody>
        </p:sp>
        <p:sp>
          <p:nvSpPr>
            <p:cNvPr id="3080" name="Rectangle 11"/>
            <p:cNvSpPr>
              <a:spLocks noChangeArrowheads="1"/>
            </p:cNvSpPr>
            <p:nvPr/>
          </p:nvSpPr>
          <p:spPr bwMode="auto">
            <a:xfrm>
              <a:off x="3330" y="3294"/>
              <a:ext cx="565"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ru-RU" sz="6000">
                  <a:latin typeface="Verdana" pitchFamily="34" charset="0"/>
                </a:rPr>
                <a:t>≡ </a:t>
              </a:r>
            </a:p>
          </p:txBody>
        </p:sp>
      </p:grpSp>
      <p:grpSp>
        <p:nvGrpSpPr>
          <p:cNvPr id="7" name="Группа 13"/>
          <p:cNvGrpSpPr>
            <a:grpSpLocks/>
          </p:cNvGrpSpPr>
          <p:nvPr/>
        </p:nvGrpSpPr>
        <p:grpSpPr bwMode="auto">
          <a:xfrm>
            <a:off x="395288" y="260350"/>
            <a:ext cx="8104187" cy="2643188"/>
            <a:chOff x="784071" y="3929066"/>
            <a:chExt cx="8104516" cy="2643206"/>
          </a:xfrm>
        </p:grpSpPr>
        <p:pic>
          <p:nvPicPr>
            <p:cNvPr id="3086" name="Рисунок 7" descr="AU-pop.png"/>
            <p:cNvPicPr>
              <a:picLocks noChangeAspect="1"/>
            </p:cNvPicPr>
            <p:nvPr/>
          </p:nvPicPr>
          <p:blipFill>
            <a:blip r:embed="rId2">
              <a:extLst>
                <a:ext uri="{28A0092B-C50C-407E-A947-70E740481C1C}">
                  <a14:useLocalDpi xmlns:a14="http://schemas.microsoft.com/office/drawing/2010/main" val="0"/>
                </a:ext>
              </a:extLst>
            </a:blip>
            <a:srcRect l="10091" t="4437" r="772" b="22327"/>
            <a:stretch>
              <a:fillRect/>
            </a:stretch>
          </p:blipFill>
          <p:spPr bwMode="auto">
            <a:xfrm>
              <a:off x="4643438" y="3929066"/>
              <a:ext cx="4245149" cy="264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TextBox 8"/>
            <p:cNvSpPr txBox="1">
              <a:spLocks noChangeArrowheads="1"/>
            </p:cNvSpPr>
            <p:nvPr/>
          </p:nvSpPr>
          <p:spPr bwMode="auto">
            <a:xfrm>
              <a:off x="4286238" y="4929198"/>
              <a:ext cx="461981" cy="36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ctr"/>
              <a:r>
                <a:rPr lang="ru-RU" altLang="ru-RU">
                  <a:latin typeface="Calibri" pitchFamily="34" charset="0"/>
                </a:rPr>
                <a:t>%</a:t>
              </a:r>
            </a:p>
          </p:txBody>
        </p:sp>
        <p:sp>
          <p:nvSpPr>
            <p:cNvPr id="11" name="Стрелка вправо 10"/>
            <p:cNvSpPr/>
            <p:nvPr/>
          </p:nvSpPr>
          <p:spPr>
            <a:xfrm>
              <a:off x="3817906" y="4679959"/>
              <a:ext cx="428642" cy="1143008"/>
            </a:xfrm>
            <a:prstGeom prst="rightArrow">
              <a:avLst>
                <a:gd name="adj1" fmla="val 50000"/>
                <a:gd name="adj2" fmla="val 52222"/>
              </a:avLst>
            </a:prstGeom>
            <a:solidFill>
              <a:srgbClr val="352BB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ru-RU"/>
            </a:p>
          </p:txBody>
        </p:sp>
        <p:sp>
          <p:nvSpPr>
            <p:cNvPr id="12" name="TextBox 11"/>
            <p:cNvSpPr txBox="1"/>
            <p:nvPr/>
          </p:nvSpPr>
          <p:spPr>
            <a:xfrm>
              <a:off x="784071" y="4714884"/>
              <a:ext cx="3073525" cy="701680"/>
            </a:xfrm>
            <a:prstGeom prst="rect">
              <a:avLst/>
            </a:prstGeom>
            <a:noFill/>
          </p:spPr>
          <p:txBody>
            <a:bodyPr>
              <a:spAutoFit/>
            </a:bodyPr>
            <a:lstStyle/>
            <a:p>
              <a:pPr algn="ctr" eaLnBrk="0" fontAlgn="auto" hangingPunct="0">
                <a:spcBef>
                  <a:spcPts val="0"/>
                </a:spcBef>
                <a:spcAft>
                  <a:spcPts val="0"/>
                </a:spcAft>
                <a:defRPr/>
              </a:pPr>
              <a:r>
                <a:rPr lang="ru-RU" sz="2000" b="1" dirty="0">
                  <a:solidFill>
                    <a:schemeClr val="accent2">
                      <a:lumMod val="50000"/>
                    </a:schemeClr>
                  </a:solidFill>
                  <a:latin typeface="Times New Roman" pitchFamily="18" charset="0"/>
                  <a:cs typeface="Times New Roman" pitchFamily="18" charset="0"/>
                </a:rPr>
                <a:t>Увеличение доли пожилых в популяции</a:t>
              </a:r>
            </a:p>
          </p:txBody>
        </p:sp>
      </p:grpSp>
      <p:sp>
        <p:nvSpPr>
          <p:cNvPr id="3" name="Прямоугольник 9"/>
          <p:cNvSpPr>
            <a:spLocks noChangeArrowheads="1"/>
          </p:cNvSpPr>
          <p:nvPr/>
        </p:nvSpPr>
        <p:spPr bwMode="auto">
          <a:xfrm>
            <a:off x="539750" y="5373688"/>
            <a:ext cx="8208963" cy="933450"/>
          </a:xfrm>
          <a:prstGeom prst="rect">
            <a:avLst/>
          </a:prstGeom>
          <a:noFill/>
          <a:ln w="222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912813"/>
            <a:r>
              <a:rPr lang="ru-RU" altLang="ru-RU" sz="3000" b="1" dirty="0">
                <a:solidFill>
                  <a:srgbClr val="A50021"/>
                </a:solidFill>
                <a:latin typeface="Times New Roman" pitchFamily="18" charset="0"/>
                <a:cs typeface="Times New Roman" pitchFamily="18" charset="0"/>
              </a:rPr>
              <a:t>Преждевременное старение</a:t>
            </a:r>
            <a:r>
              <a:rPr lang="ru-RU" altLang="ru-RU" sz="2400" b="1" dirty="0">
                <a:solidFill>
                  <a:srgbClr val="C00000"/>
                </a:solidFill>
                <a:latin typeface="Times New Roman" pitchFamily="18" charset="0"/>
                <a:cs typeface="Times New Roman" pitchFamily="18" charset="0"/>
              </a:rPr>
              <a:t> </a:t>
            </a:r>
            <a:r>
              <a:rPr lang="ru-RU" altLang="ru-RU" sz="2400" b="1" dirty="0">
                <a:solidFill>
                  <a:srgbClr val="002060"/>
                </a:solidFill>
                <a:latin typeface="Times New Roman" pitchFamily="18" charset="0"/>
                <a:cs typeface="Times New Roman" pitchFamily="18" charset="0"/>
              </a:rPr>
              <a:t>– раннее развитие возрастных заболеваний.</a:t>
            </a:r>
          </a:p>
        </p:txBody>
      </p:sp>
      <p:sp>
        <p:nvSpPr>
          <p:cNvPr id="3091" name="Прямоугольник 14"/>
          <p:cNvSpPr>
            <a:spLocks noChangeArrowheads="1"/>
          </p:cNvSpPr>
          <p:nvPr/>
        </p:nvSpPr>
        <p:spPr bwMode="auto">
          <a:xfrm>
            <a:off x="950996" y="1773238"/>
            <a:ext cx="1755609"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10000"/>
              </a:lnSpc>
            </a:pPr>
            <a:r>
              <a:rPr lang="en-US" altLang="ru-RU" sz="1600" i="1" dirty="0">
                <a:latin typeface="Times New Roman" pitchFamily="18" charset="0"/>
                <a:cs typeface="Times New Roman" pitchFamily="18" charset="0"/>
              </a:rPr>
              <a:t>Morley et al</a:t>
            </a:r>
            <a:r>
              <a:rPr lang="ru-RU" altLang="ru-RU" sz="1600" i="1" dirty="0">
                <a:latin typeface="Times New Roman" pitchFamily="18" charset="0"/>
                <a:cs typeface="Times New Roman" pitchFamily="18" charset="0"/>
              </a:rPr>
              <a:t>., 2012</a:t>
            </a:r>
          </a:p>
        </p:txBody>
      </p:sp>
    </p:spTree>
    <p:extLst>
      <p:ext uri="{BB962C8B-B14F-4D97-AF65-F5344CB8AC3E}">
        <p14:creationId xmlns:p14="http://schemas.microsoft.com/office/powerpoint/2010/main" val="2241014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1811" y="332656"/>
            <a:ext cx="8712968" cy="6247864"/>
          </a:xfrm>
          <a:prstGeom prst="rect">
            <a:avLst/>
          </a:prstGeom>
        </p:spPr>
        <p:txBody>
          <a:bodyPr wrap="square">
            <a:spAutoFit/>
          </a:bodyPr>
          <a:lstStyle/>
          <a:p>
            <a:pPr lvl="0" algn="just"/>
            <a:r>
              <a:rPr lang="en-US" sz="2000" dirty="0">
                <a:latin typeface="Times New Roman" pitchFamily="18" charset="0"/>
                <a:cs typeface="Times New Roman" pitchFamily="18" charset="0"/>
              </a:rPr>
              <a:t>4</a:t>
            </a:r>
            <a:r>
              <a:rPr lang="en-US"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По результатам анализа данных массового параллельного </a:t>
            </a:r>
            <a:r>
              <a:rPr lang="ru-RU" sz="2000" dirty="0" err="1">
                <a:latin typeface="Times New Roman" pitchFamily="18" charset="0"/>
                <a:cs typeface="Times New Roman" pitchFamily="18" charset="0"/>
              </a:rPr>
              <a:t>секвенирования</a:t>
            </a:r>
            <a:r>
              <a:rPr lang="ru-RU"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RNAseq</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картировано</a:t>
            </a:r>
            <a:r>
              <a:rPr lang="ru-RU" sz="2000" dirty="0">
                <a:latin typeface="Times New Roman" pitchFamily="18" charset="0"/>
                <a:cs typeface="Times New Roman" pitchFamily="18" charset="0"/>
              </a:rPr>
              <a:t> положение перенесенных локусов: первый - 8.9×107–9.7×107 </a:t>
            </a:r>
            <a:r>
              <a:rPr lang="ru-RU" sz="2000" dirty="0" err="1">
                <a:latin typeface="Times New Roman" pitchFamily="18" charset="0"/>
                <a:cs typeface="Times New Roman" pitchFamily="18" charset="0"/>
              </a:rPr>
              <a:t>п.о</a:t>
            </a:r>
            <a:r>
              <a:rPr lang="ru-RU" sz="2000" dirty="0">
                <a:latin typeface="Times New Roman" pitchFamily="18" charset="0"/>
                <a:cs typeface="Times New Roman" pitchFamily="18" charset="0"/>
              </a:rPr>
              <a:t>./ 1.04×108–1.05×108 </a:t>
            </a:r>
            <a:r>
              <a:rPr lang="ru-RU" sz="2000" dirty="0" err="1">
                <a:latin typeface="Times New Roman" pitchFamily="18" charset="0"/>
                <a:cs typeface="Times New Roman" pitchFamily="18" charset="0"/>
              </a:rPr>
              <a:t>п.о</a:t>
            </a:r>
            <a:r>
              <a:rPr lang="ru-RU" sz="2000" dirty="0">
                <a:latin typeface="Times New Roman" pitchFamily="18" charset="0"/>
                <a:cs typeface="Times New Roman" pitchFamily="18" charset="0"/>
              </a:rPr>
              <a:t>. и второй - 1.78×108–2.1×108 </a:t>
            </a:r>
            <a:r>
              <a:rPr lang="ru-RU" sz="2000" dirty="0" err="1">
                <a:latin typeface="Times New Roman" pitchFamily="18" charset="0"/>
                <a:cs typeface="Times New Roman" pitchFamily="18" charset="0"/>
              </a:rPr>
              <a:t>п.о</a:t>
            </a:r>
            <a:r>
              <a:rPr lang="ru-RU" sz="2000" dirty="0">
                <a:latin typeface="Times New Roman" pitchFamily="18" charset="0"/>
                <a:cs typeface="Times New Roman" pitchFamily="18" charset="0"/>
              </a:rPr>
              <a:t>./2.34×108–2.75×108 </a:t>
            </a:r>
            <a:r>
              <a:rPr lang="ru-RU" sz="2000" dirty="0" err="1">
                <a:latin typeface="Times New Roman" pitchFamily="18" charset="0"/>
                <a:cs typeface="Times New Roman" pitchFamily="18" charset="0"/>
              </a:rPr>
              <a:t>п.о</a:t>
            </a:r>
            <a:r>
              <a:rPr lang="ru-RU" sz="2000" dirty="0">
                <a:latin typeface="Times New Roman" pitchFamily="18" charset="0"/>
                <a:cs typeface="Times New Roman" pitchFamily="18" charset="0"/>
              </a:rPr>
              <a:t>. первой хромосомы.</a:t>
            </a:r>
            <a:endParaRPr lang="en-US" sz="2000" dirty="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lvl="0" algn="just"/>
            <a:r>
              <a:rPr lang="en-US" sz="2000" dirty="0">
                <a:latin typeface="Times New Roman" pitchFamily="18" charset="0"/>
                <a:cs typeface="Times New Roman" pitchFamily="18" charset="0"/>
              </a:rPr>
              <a:t>5</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Согласно результатам анализа данных </a:t>
            </a:r>
            <a:r>
              <a:rPr lang="en-US" sz="2000" dirty="0" err="1">
                <a:latin typeface="Times New Roman" pitchFamily="18" charset="0"/>
                <a:cs typeface="Times New Roman" pitchFamily="18" charset="0"/>
              </a:rPr>
              <a:t>RNAseq</a:t>
            </a:r>
            <a:r>
              <a:rPr lang="ru-RU" sz="2000" dirty="0">
                <a:latin typeface="Times New Roman" pitchFamily="18" charset="0"/>
                <a:cs typeface="Times New Roman" pitchFamily="18" charset="0"/>
              </a:rPr>
              <a:t> специфичные для крыс  </a:t>
            </a:r>
            <a:r>
              <a:rPr lang="en-US" sz="2000" dirty="0">
                <a:latin typeface="Times New Roman" pitchFamily="18" charset="0"/>
                <a:cs typeface="Times New Roman" pitchFamily="18" charset="0"/>
              </a:rPr>
              <a:t>OXYS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несинонимичные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однонуклеотидные</a:t>
            </a:r>
            <a:r>
              <a:rPr lang="ru-RU" sz="2000" dirty="0">
                <a:latin typeface="Times New Roman" pitchFamily="18" charset="0"/>
                <a:cs typeface="Times New Roman" pitchFamily="18" charset="0"/>
              </a:rPr>
              <a:t> полиморфизмы присутствуют в последовательности </a:t>
            </a:r>
            <a:r>
              <a:rPr lang="ru-RU" sz="2000" dirty="0" err="1">
                <a:latin typeface="Times New Roman" pitchFamily="18" charset="0"/>
                <a:cs typeface="Times New Roman" pitchFamily="18" charset="0"/>
              </a:rPr>
              <a:t>кДНК</a:t>
            </a:r>
            <a:r>
              <a:rPr lang="ru-RU" sz="2000" dirty="0">
                <a:latin typeface="Times New Roman" pitchFamily="18" charset="0"/>
                <a:cs typeface="Times New Roman" pitchFamily="18" charset="0"/>
              </a:rPr>
              <a:t> 19 генов, расположенных в </a:t>
            </a:r>
            <a:r>
              <a:rPr lang="ru-RU" sz="2000" dirty="0" err="1">
                <a:latin typeface="Times New Roman" pitchFamily="18" charset="0"/>
                <a:cs typeface="Times New Roman" pitchFamily="18" charset="0"/>
              </a:rPr>
              <a:t>картированных</a:t>
            </a:r>
            <a:r>
              <a:rPr lang="ru-RU" sz="2000" dirty="0">
                <a:latin typeface="Times New Roman" pitchFamily="18" charset="0"/>
                <a:cs typeface="Times New Roman" pitchFamily="18" charset="0"/>
              </a:rPr>
              <a:t> локусах первой хромосомы, и в 2-х генах, по литературным данным ассоциированных с развитием спорадической формы болезни Альцгеймера.  Выявленные полиморфизмы способны влиять на развитие комплекса признаков преждевременного старения у крыс </a:t>
            </a:r>
            <a:r>
              <a:rPr lang="en-US" sz="2000" dirty="0">
                <a:latin typeface="Times New Roman" pitchFamily="18" charset="0"/>
                <a:cs typeface="Times New Roman" pitchFamily="18" charset="0"/>
              </a:rPr>
              <a:t>OXYS</a:t>
            </a:r>
            <a:r>
              <a:rPr lang="ru-RU"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6</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Методом </a:t>
            </a:r>
            <a:r>
              <a:rPr lang="en-US" sz="2000" dirty="0" err="1">
                <a:latin typeface="Times New Roman" pitchFamily="18" charset="0"/>
                <a:cs typeface="Times New Roman" pitchFamily="18" charset="0"/>
              </a:rPr>
              <a:t>RNAseq</a:t>
            </a:r>
            <a:r>
              <a:rPr lang="ru-RU" sz="2000" dirty="0">
                <a:latin typeface="Times New Roman" pitchFamily="18" charset="0"/>
                <a:cs typeface="Times New Roman" pitchFamily="18" charset="0"/>
              </a:rPr>
              <a:t> показано, что на доклинической стадии развития </a:t>
            </a:r>
            <a:r>
              <a:rPr lang="ru-RU" sz="2000" dirty="0" err="1">
                <a:latin typeface="Times New Roman" pitchFamily="18" charset="0"/>
                <a:cs typeface="Times New Roman" pitchFamily="18" charset="0"/>
              </a:rPr>
              <a:t>ретинопатии</a:t>
            </a:r>
            <a:r>
              <a:rPr lang="ru-RU" sz="2000" dirty="0">
                <a:latin typeface="Times New Roman" pitchFamily="18" charset="0"/>
                <a:cs typeface="Times New Roman" pitchFamily="18" charset="0"/>
              </a:rPr>
              <a:t> (в возрасте 20 дней) в сетчатке </a:t>
            </a:r>
            <a:r>
              <a:rPr lang="ru-RU" sz="2000" dirty="0" err="1">
                <a:latin typeface="Times New Roman" pitchFamily="18" charset="0"/>
                <a:cs typeface="Times New Roman" pitchFamily="18" charset="0"/>
              </a:rPr>
              <a:t>конгенных</a:t>
            </a:r>
            <a:r>
              <a:rPr lang="ru-RU" sz="2000" dirty="0">
                <a:latin typeface="Times New Roman" pitchFamily="18" charset="0"/>
                <a:cs typeface="Times New Roman" pitchFamily="18" charset="0"/>
              </a:rPr>
              <a:t> крыс </a:t>
            </a:r>
            <a:r>
              <a:rPr lang="en-US" sz="2000" dirty="0">
                <a:latin typeface="Times New Roman" pitchFamily="18" charset="0"/>
                <a:cs typeface="Times New Roman" pitchFamily="18" charset="0"/>
              </a:rPr>
              <a:t>WAG</a:t>
            </a:r>
            <a:r>
              <a:rPr lang="ru-RU" sz="2000" dirty="0">
                <a:latin typeface="Times New Roman" pitchFamily="18" charset="0"/>
                <a:cs typeface="Times New Roman" pitchFamily="18" charset="0"/>
              </a:rPr>
              <a:t>/</a:t>
            </a:r>
            <a:r>
              <a:rPr lang="en-US" sz="2000" dirty="0">
                <a:latin typeface="Times New Roman" pitchFamily="18" charset="0"/>
                <a:cs typeface="Times New Roman" pitchFamily="18" charset="0"/>
              </a:rPr>
              <a:t>OXYS</a:t>
            </a:r>
            <a:r>
              <a:rPr lang="ru-RU" sz="2000" dirty="0">
                <a:latin typeface="Times New Roman" pitchFamily="18" charset="0"/>
                <a:cs typeface="Times New Roman" pitchFamily="18" charset="0"/>
              </a:rPr>
              <a:t>-1.1 и </a:t>
            </a:r>
            <a:r>
              <a:rPr lang="en-US" sz="2000" dirty="0">
                <a:latin typeface="Times New Roman" pitchFamily="18" charset="0"/>
                <a:cs typeface="Times New Roman" pitchFamily="18" charset="0"/>
              </a:rPr>
              <a:t>WAG</a:t>
            </a:r>
            <a:r>
              <a:rPr lang="ru-RU" sz="2000" dirty="0">
                <a:latin typeface="Times New Roman" pitchFamily="18" charset="0"/>
                <a:cs typeface="Times New Roman" pitchFamily="18" charset="0"/>
              </a:rPr>
              <a:t>/</a:t>
            </a:r>
            <a:r>
              <a:rPr lang="en-US" sz="2000" dirty="0">
                <a:latin typeface="Times New Roman" pitchFamily="18" charset="0"/>
                <a:cs typeface="Times New Roman" pitchFamily="18" charset="0"/>
              </a:rPr>
              <a:t>OXYS</a:t>
            </a:r>
            <a:r>
              <a:rPr lang="ru-RU" sz="2000" dirty="0">
                <a:latin typeface="Times New Roman" pitchFamily="18" charset="0"/>
                <a:cs typeface="Times New Roman" pitchFamily="18" charset="0"/>
              </a:rPr>
              <a:t>-1.2 по сравнению с крысами </a:t>
            </a:r>
            <a:r>
              <a:rPr lang="en-US" sz="2000" dirty="0">
                <a:latin typeface="Times New Roman" pitchFamily="18" charset="0"/>
                <a:cs typeface="Times New Roman" pitchFamily="18" charset="0"/>
              </a:rPr>
              <a:t>OXYS</a:t>
            </a:r>
            <a:r>
              <a:rPr lang="ru-RU" sz="2000" dirty="0">
                <a:latin typeface="Times New Roman" pitchFamily="18" charset="0"/>
                <a:cs typeface="Times New Roman" pitchFamily="18" charset="0"/>
              </a:rPr>
              <a:t> изменен уровень </a:t>
            </a:r>
            <a:r>
              <a:rPr lang="ru-RU" sz="2000" dirty="0" err="1">
                <a:latin typeface="Times New Roman" pitchFamily="18" charset="0"/>
                <a:cs typeface="Times New Roman" pitchFamily="18" charset="0"/>
              </a:rPr>
              <a:t>мРНК</a:t>
            </a:r>
            <a:r>
              <a:rPr lang="ru-RU" sz="2000" dirty="0">
                <a:latin typeface="Times New Roman" pitchFamily="18" charset="0"/>
                <a:cs typeface="Times New Roman" pitchFamily="18" charset="0"/>
              </a:rPr>
              <a:t>, соответственно, 80 и 226 генов, функционально связанных в том числе  с организацией внеклеточного матрикса, метаболизмом жирных кислот и  ДНК и  с воспалительным ответом. </a:t>
            </a:r>
            <a:endParaRPr lang="en-US" sz="2000" dirty="0">
              <a:latin typeface="Times New Roman" pitchFamily="18" charset="0"/>
              <a:cs typeface="Times New Roman" pitchFamily="18" charset="0"/>
            </a:endParaRPr>
          </a:p>
          <a:p>
            <a:pPr lvl="0"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880824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6834" y="116632"/>
            <a:ext cx="2915285" cy="400110"/>
          </a:xfrm>
          <a:prstGeom prst="rect">
            <a:avLst/>
          </a:prstGeom>
          <a:noFill/>
        </p:spPr>
        <p:txBody>
          <a:bodyPr wrap="none" rtlCol="0">
            <a:spAutoFit/>
          </a:bodyPr>
          <a:lstStyle/>
          <a:p>
            <a:r>
              <a:rPr lang="ru-RU" sz="2000" b="1" dirty="0" smtClean="0">
                <a:latin typeface="Times New Roman" pitchFamily="18" charset="0"/>
                <a:cs typeface="Times New Roman" pitchFamily="18" charset="0"/>
              </a:rPr>
              <a:t>Основные публикации:</a:t>
            </a:r>
            <a:endParaRPr lang="en-US" sz="2000" b="1" dirty="0">
              <a:latin typeface="Times New Roman" pitchFamily="18" charset="0"/>
              <a:cs typeface="Times New Roman" pitchFamily="18" charset="0"/>
            </a:endParaRPr>
          </a:p>
        </p:txBody>
      </p:sp>
      <p:sp>
        <p:nvSpPr>
          <p:cNvPr id="6" name="Прямоугольник 5"/>
          <p:cNvSpPr/>
          <p:nvPr/>
        </p:nvSpPr>
        <p:spPr>
          <a:xfrm>
            <a:off x="82657" y="620688"/>
            <a:ext cx="8784976" cy="5355312"/>
          </a:xfrm>
          <a:prstGeom prst="rect">
            <a:avLst/>
          </a:prstGeom>
        </p:spPr>
        <p:txBody>
          <a:bodyPr wrap="square">
            <a:spAutoFit/>
          </a:bodyPr>
          <a:lstStyle/>
          <a:p>
            <a:pPr marL="228600" indent="-228600" algn="just">
              <a:buAutoNum type="arabicPeriod"/>
            </a:pPr>
            <a:r>
              <a:rPr lang="en-US" sz="1200" dirty="0" err="1">
                <a:latin typeface="Times New Roman" pitchFamily="18" charset="0"/>
                <a:cs typeface="Times New Roman" pitchFamily="18" charset="0"/>
              </a:rPr>
              <a:t>Stefanova</a:t>
            </a:r>
            <a:r>
              <a:rPr lang="en-US" sz="1200" dirty="0">
                <a:latin typeface="Times New Roman" pitchFamily="18" charset="0"/>
                <a:cs typeface="Times New Roman" pitchFamily="18" charset="0"/>
              </a:rPr>
              <a:t> NA, </a:t>
            </a:r>
            <a:r>
              <a:rPr lang="en-US" sz="1200" dirty="0" err="1">
                <a:latin typeface="Times New Roman" pitchFamily="18" charset="0"/>
                <a:cs typeface="Times New Roman" pitchFamily="18" charset="0"/>
              </a:rPr>
              <a:t>Muraleva</a:t>
            </a:r>
            <a:r>
              <a:rPr lang="en-US" sz="1200" dirty="0">
                <a:latin typeface="Times New Roman" pitchFamily="18" charset="0"/>
                <a:cs typeface="Times New Roman" pitchFamily="18" charset="0"/>
              </a:rPr>
              <a:t> NA, </a:t>
            </a:r>
            <a:r>
              <a:rPr lang="en-US" sz="1200" b="1" dirty="0" err="1">
                <a:latin typeface="Times New Roman" pitchFamily="18" charset="0"/>
                <a:cs typeface="Times New Roman" pitchFamily="18" charset="0"/>
              </a:rPr>
              <a:t>Korbolina</a:t>
            </a:r>
            <a:r>
              <a:rPr lang="en-US" sz="1200" b="1" dirty="0">
                <a:latin typeface="Times New Roman" pitchFamily="18" charset="0"/>
                <a:cs typeface="Times New Roman" pitchFamily="18" charset="0"/>
              </a:rPr>
              <a:t> EE</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Kiseleva</a:t>
            </a:r>
            <a:r>
              <a:rPr lang="en-US" sz="1200" dirty="0">
                <a:latin typeface="Times New Roman" pitchFamily="18" charset="0"/>
                <a:cs typeface="Times New Roman" pitchFamily="18" charset="0"/>
              </a:rPr>
              <a:t> E, </a:t>
            </a:r>
            <a:r>
              <a:rPr lang="en-US" sz="1200" dirty="0" err="1">
                <a:latin typeface="Times New Roman" pitchFamily="18" charset="0"/>
                <a:cs typeface="Times New Roman" pitchFamily="18" charset="0"/>
              </a:rPr>
              <a:t>Maksimova</a:t>
            </a:r>
            <a:r>
              <a:rPr lang="en-US" sz="1200" dirty="0">
                <a:latin typeface="Times New Roman" pitchFamily="18" charset="0"/>
                <a:cs typeface="Times New Roman" pitchFamily="18" charset="0"/>
              </a:rPr>
              <a:t> KY, </a:t>
            </a:r>
            <a:r>
              <a:rPr lang="en-US" sz="1200" dirty="0" err="1">
                <a:latin typeface="Times New Roman" pitchFamily="18" charset="0"/>
                <a:cs typeface="Times New Roman" pitchFamily="18" charset="0"/>
              </a:rPr>
              <a:t>Kolosova</a:t>
            </a:r>
            <a:r>
              <a:rPr lang="en-US" sz="1200" dirty="0">
                <a:latin typeface="Times New Roman" pitchFamily="18" charset="0"/>
                <a:cs typeface="Times New Roman" pitchFamily="18" charset="0"/>
              </a:rPr>
              <a:t> NG. </a:t>
            </a:r>
            <a:r>
              <a:rPr lang="en-US" sz="1200" dirty="0" smtClean="0">
                <a:latin typeface="Times New Roman" pitchFamily="18" charset="0"/>
                <a:cs typeface="Times New Roman" pitchFamily="18" charset="0"/>
              </a:rPr>
              <a:t>Amyloid accumulation is a late event in sporadic Alzheimer’s disease-like pathology in </a:t>
            </a:r>
            <a:r>
              <a:rPr lang="en-US" sz="1200" dirty="0" err="1" smtClean="0">
                <a:latin typeface="Times New Roman" pitchFamily="18" charset="0"/>
                <a:cs typeface="Times New Roman" pitchFamily="18" charset="0"/>
              </a:rPr>
              <a:t>nontransgenic</a:t>
            </a:r>
            <a:r>
              <a:rPr lang="en-US" sz="1200" dirty="0" smtClean="0">
                <a:latin typeface="Times New Roman" pitchFamily="18" charset="0"/>
                <a:cs typeface="Times New Roman" pitchFamily="18" charset="0"/>
              </a:rPr>
              <a:t> rats. </a:t>
            </a:r>
            <a:r>
              <a:rPr lang="en-US" sz="1200" dirty="0" err="1" smtClean="0">
                <a:latin typeface="Times New Roman" pitchFamily="18" charset="0"/>
                <a:cs typeface="Times New Roman" pitchFamily="18" charset="0"/>
              </a:rPr>
              <a:t>Oncotarget</a:t>
            </a:r>
            <a:r>
              <a:rPr lang="en-US" sz="1200" dirty="0">
                <a:latin typeface="Times New Roman" pitchFamily="18" charset="0"/>
                <a:cs typeface="Times New Roman" pitchFamily="18" charset="0"/>
              </a:rPr>
              <a:t>. 2015 Jan 30;6(3):</a:t>
            </a:r>
            <a:r>
              <a:rPr lang="en-US" sz="1200" dirty="0" smtClean="0">
                <a:latin typeface="Times New Roman" pitchFamily="18" charset="0"/>
                <a:cs typeface="Times New Roman" pitchFamily="18" charset="0"/>
              </a:rPr>
              <a:t>1396-413. PMID</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25595891.</a:t>
            </a:r>
          </a:p>
          <a:p>
            <a:pPr marL="228600" indent="-228600" algn="just">
              <a:buAutoNum type="arabicPeriod"/>
            </a:pPr>
            <a:r>
              <a:rPr lang="en-US" sz="1200" b="1" dirty="0" err="1" smtClean="0">
                <a:latin typeface="Times New Roman" pitchFamily="18" charset="0"/>
                <a:cs typeface="Times New Roman" pitchFamily="18" charset="0"/>
              </a:rPr>
              <a:t>Korbolina</a:t>
            </a:r>
            <a:r>
              <a:rPr lang="en-US" sz="1200" b="1" dirty="0">
                <a:latin typeface="Times New Roman" pitchFamily="18" charset="0"/>
                <a:cs typeface="Times New Roman" pitchFamily="18" charset="0"/>
              </a:rPr>
              <a:t> EE</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Ershov</a:t>
            </a:r>
            <a:r>
              <a:rPr lang="en-US" sz="1200" dirty="0">
                <a:latin typeface="Times New Roman" pitchFamily="18" charset="0"/>
                <a:cs typeface="Times New Roman" pitchFamily="18" charset="0"/>
              </a:rPr>
              <a:t> NI, </a:t>
            </a:r>
            <a:r>
              <a:rPr lang="en-US" sz="1200" dirty="0" err="1">
                <a:latin typeface="Times New Roman" pitchFamily="18" charset="0"/>
                <a:cs typeface="Times New Roman" pitchFamily="18" charset="0"/>
              </a:rPr>
              <a:t>Bryzgalov</a:t>
            </a:r>
            <a:r>
              <a:rPr lang="en-US" sz="1200" dirty="0">
                <a:latin typeface="Times New Roman" pitchFamily="18" charset="0"/>
                <a:cs typeface="Times New Roman" pitchFamily="18" charset="0"/>
              </a:rPr>
              <a:t> LO, </a:t>
            </a:r>
            <a:r>
              <a:rPr lang="en-US" sz="1200" dirty="0" err="1">
                <a:latin typeface="Times New Roman" pitchFamily="18" charset="0"/>
                <a:cs typeface="Times New Roman" pitchFamily="18" charset="0"/>
              </a:rPr>
              <a:t>Kolosova</a:t>
            </a:r>
            <a:r>
              <a:rPr lang="en-US" sz="1200" dirty="0">
                <a:latin typeface="Times New Roman" pitchFamily="18" charset="0"/>
                <a:cs typeface="Times New Roman" pitchFamily="18" charset="0"/>
              </a:rPr>
              <a:t> NG. </a:t>
            </a:r>
            <a:r>
              <a:rPr lang="en-US" sz="1200" dirty="0" smtClean="0">
                <a:latin typeface="Times New Roman" pitchFamily="18" charset="0"/>
                <a:cs typeface="Times New Roman" pitchFamily="18" charset="0"/>
              </a:rPr>
              <a:t>Application of </a:t>
            </a:r>
            <a:r>
              <a:rPr lang="en-US" sz="1200" dirty="0" err="1" smtClean="0">
                <a:latin typeface="Times New Roman" pitchFamily="18" charset="0"/>
                <a:cs typeface="Times New Roman" pitchFamily="18" charset="0"/>
              </a:rPr>
              <a:t>quantative</a:t>
            </a:r>
            <a:r>
              <a:rPr lang="en-US" sz="1200" dirty="0" smtClean="0">
                <a:latin typeface="Times New Roman" pitchFamily="18" charset="0"/>
                <a:cs typeface="Times New Roman" pitchFamily="18" charset="0"/>
              </a:rPr>
              <a:t> trait locus mapping and </a:t>
            </a:r>
            <a:r>
              <a:rPr lang="en-US" sz="1200" dirty="0" err="1" smtClean="0">
                <a:latin typeface="Times New Roman" pitchFamily="18" charset="0"/>
                <a:cs typeface="Times New Roman" pitchFamily="18" charset="0"/>
              </a:rPr>
              <a:t>transcriptomics</a:t>
            </a:r>
            <a:r>
              <a:rPr lang="en-US" sz="1200" dirty="0" smtClean="0">
                <a:latin typeface="Times New Roman" pitchFamily="18" charset="0"/>
                <a:cs typeface="Times New Roman" pitchFamily="18" charset="0"/>
              </a:rPr>
              <a:t> to studies of senescence-accelerated phenotype in rats.</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BMC </a:t>
            </a:r>
            <a:r>
              <a:rPr lang="en-US" sz="1200" dirty="0">
                <a:latin typeface="Times New Roman" pitchFamily="18" charset="0"/>
                <a:cs typeface="Times New Roman" pitchFamily="18" charset="0"/>
              </a:rPr>
              <a:t>Genomics. 2014;15 </a:t>
            </a:r>
            <a:r>
              <a:rPr lang="en-US" sz="1200" dirty="0" err="1">
                <a:latin typeface="Times New Roman" pitchFamily="18" charset="0"/>
                <a:cs typeface="Times New Roman" pitchFamily="18" charset="0"/>
              </a:rPr>
              <a:t>Suppl</a:t>
            </a:r>
            <a:r>
              <a:rPr lang="en-US" sz="1200" dirty="0">
                <a:latin typeface="Times New Roman" pitchFamily="18" charset="0"/>
                <a:cs typeface="Times New Roman" pitchFamily="18" charset="0"/>
              </a:rPr>
              <a:t> 12:S3. </a:t>
            </a:r>
            <a:r>
              <a:rPr lang="en-US" sz="1200" dirty="0" err="1">
                <a:latin typeface="Times New Roman" pitchFamily="18" charset="0"/>
                <a:cs typeface="Times New Roman" pitchFamily="18" charset="0"/>
              </a:rPr>
              <a:t>doi</a:t>
            </a:r>
            <a:r>
              <a:rPr lang="en-US" sz="1200" dirty="0">
                <a:latin typeface="Times New Roman" pitchFamily="18" charset="0"/>
                <a:cs typeface="Times New Roman" pitchFamily="18" charset="0"/>
              </a:rPr>
              <a:t>: 10.1186/1471-2164-15-S12-S3. </a:t>
            </a:r>
            <a:r>
              <a:rPr lang="en-US" sz="1200" dirty="0" err="1">
                <a:latin typeface="Times New Roman" pitchFamily="18" charset="0"/>
                <a:cs typeface="Times New Roman" pitchFamily="18" charset="0"/>
              </a:rPr>
              <a:t>Epub</a:t>
            </a:r>
            <a:r>
              <a:rPr lang="en-US" sz="1200" dirty="0">
                <a:latin typeface="Times New Roman" pitchFamily="18" charset="0"/>
                <a:cs typeface="Times New Roman" pitchFamily="18" charset="0"/>
              </a:rPr>
              <a:t> 2014 Dec </a:t>
            </a:r>
            <a:r>
              <a:rPr lang="en-US" sz="1200" dirty="0" smtClean="0">
                <a:latin typeface="Times New Roman" pitchFamily="18" charset="0"/>
                <a:cs typeface="Times New Roman" pitchFamily="18" charset="0"/>
              </a:rPr>
              <a:t>19. PMID</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25563673.</a:t>
            </a:r>
          </a:p>
          <a:p>
            <a:pPr marL="228600" indent="-228600" algn="just">
              <a:buAutoNum type="arabicPeriod"/>
            </a:pPr>
            <a:r>
              <a:rPr lang="en-US" sz="1200" dirty="0" err="1">
                <a:latin typeface="Times New Roman" pitchFamily="18" charset="0"/>
                <a:cs typeface="Times New Roman" pitchFamily="18" charset="0"/>
              </a:rPr>
              <a:t>Kolosova</a:t>
            </a:r>
            <a:r>
              <a:rPr lang="en-US" sz="1200" dirty="0">
                <a:latin typeface="Times New Roman" pitchFamily="18" charset="0"/>
                <a:cs typeface="Times New Roman" pitchFamily="18" charset="0"/>
              </a:rPr>
              <a:t> NG, </a:t>
            </a:r>
            <a:r>
              <a:rPr lang="en-US" sz="1200" dirty="0" err="1">
                <a:latin typeface="Times New Roman" pitchFamily="18" charset="0"/>
                <a:cs typeface="Times New Roman" pitchFamily="18" charset="0"/>
              </a:rPr>
              <a:t>Stefanova</a:t>
            </a:r>
            <a:r>
              <a:rPr lang="en-US" sz="1200" dirty="0">
                <a:latin typeface="Times New Roman" pitchFamily="18" charset="0"/>
                <a:cs typeface="Times New Roman" pitchFamily="18" charset="0"/>
              </a:rPr>
              <a:t> NA, </a:t>
            </a:r>
            <a:r>
              <a:rPr lang="en-US" sz="1200" b="1" dirty="0" err="1">
                <a:latin typeface="Times New Roman" pitchFamily="18" charset="0"/>
                <a:cs typeface="Times New Roman" pitchFamily="18" charset="0"/>
              </a:rPr>
              <a:t>Korbolina</a:t>
            </a:r>
            <a:r>
              <a:rPr lang="en-US" sz="1200" b="1" dirty="0">
                <a:latin typeface="Times New Roman" pitchFamily="18" charset="0"/>
                <a:cs typeface="Times New Roman" pitchFamily="18" charset="0"/>
              </a:rPr>
              <a:t> EE</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Fursova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AZh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Kozhevnikova</a:t>
            </a:r>
            <a:r>
              <a:rPr lang="en-US" sz="1200" dirty="0">
                <a:latin typeface="Times New Roman" pitchFamily="18" charset="0"/>
                <a:cs typeface="Times New Roman" pitchFamily="18" charset="0"/>
              </a:rPr>
              <a:t> OS.</a:t>
            </a:r>
            <a:r>
              <a:rPr lang="en-US" sz="1200" dirty="0" smtClean="0">
                <a:latin typeface="Times New Roman" pitchFamily="18" charset="0"/>
                <a:cs typeface="Times New Roman" pitchFamily="18" charset="0"/>
              </a:rPr>
              <a:t>[The senescence-accelerated OXYS rats – a genetic model of premature aging and age-dependent degenerative diseases]. </a:t>
            </a:r>
            <a:r>
              <a:rPr lang="en-US" sz="1200" dirty="0" err="1" smtClean="0">
                <a:latin typeface="Times New Roman" pitchFamily="18" charset="0"/>
                <a:cs typeface="Times New Roman" pitchFamily="18" charset="0"/>
              </a:rPr>
              <a:t>Adv</a:t>
            </a:r>
            <a:r>
              <a:rPr lang="en-US" sz="1200" dirty="0" smtClean="0">
                <a:latin typeface="Times New Roman" pitchFamily="18" charset="0"/>
                <a:cs typeface="Times New Roman" pitchFamily="18" charset="0"/>
              </a:rPr>
              <a:t> </a:t>
            </a:r>
            <a:r>
              <a:rPr lang="en-US" sz="1200" dirty="0" err="1">
                <a:latin typeface="Times New Roman" pitchFamily="18" charset="0"/>
                <a:cs typeface="Times New Roman" pitchFamily="18" charset="0"/>
              </a:rPr>
              <a:t>Gerontol</a:t>
            </a:r>
            <a:r>
              <a:rPr lang="en-US" sz="1200" dirty="0">
                <a:latin typeface="Times New Roman" pitchFamily="18" charset="0"/>
                <a:cs typeface="Times New Roman" pitchFamily="18" charset="0"/>
              </a:rPr>
              <a:t>. 2014;27(2):336-40. Review. </a:t>
            </a:r>
            <a:r>
              <a:rPr lang="en-US" sz="1200" dirty="0" smtClean="0">
                <a:latin typeface="Times New Roman" pitchFamily="18" charset="0"/>
                <a:cs typeface="Times New Roman" pitchFamily="18" charset="0"/>
              </a:rPr>
              <a:t>Russian. PMID</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25306668.</a:t>
            </a:r>
            <a:endParaRPr lang="en-US" sz="1200" dirty="0">
              <a:latin typeface="Times New Roman" pitchFamily="18" charset="0"/>
              <a:cs typeface="Times New Roman" pitchFamily="18" charset="0"/>
            </a:endParaRPr>
          </a:p>
          <a:p>
            <a:pPr marL="228600" indent="-228600" algn="just">
              <a:buAutoNum type="arabicPeriod"/>
            </a:pPr>
            <a:r>
              <a:rPr lang="en-US" sz="1200" dirty="0" err="1" smtClean="0">
                <a:latin typeface="Times New Roman" pitchFamily="18" charset="0"/>
                <a:cs typeface="Times New Roman" pitchFamily="18" charset="0"/>
              </a:rPr>
              <a:t>Stefanova</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N.A., </a:t>
            </a:r>
            <a:r>
              <a:rPr lang="en-US" sz="1200" dirty="0" err="1">
                <a:latin typeface="Times New Roman" pitchFamily="18" charset="0"/>
                <a:cs typeface="Times New Roman" pitchFamily="18" charset="0"/>
              </a:rPr>
              <a:t>Kozhevnikova</a:t>
            </a:r>
            <a:r>
              <a:rPr lang="en-US" sz="1200" dirty="0">
                <a:latin typeface="Times New Roman" pitchFamily="18" charset="0"/>
                <a:cs typeface="Times New Roman" pitchFamily="18" charset="0"/>
              </a:rPr>
              <a:t> O.S., </a:t>
            </a:r>
            <a:r>
              <a:rPr lang="en-US" sz="1200" dirty="0" err="1" smtClean="0">
                <a:latin typeface="Times New Roman" pitchFamily="18" charset="0"/>
                <a:cs typeface="Times New Roman" pitchFamily="18" charset="0"/>
              </a:rPr>
              <a:t>Vitovtov</a:t>
            </a:r>
            <a:r>
              <a:rPr lang="en-US" sz="1200" dirty="0" smtClean="0">
                <a:latin typeface="Times New Roman" pitchFamily="18" charset="0"/>
                <a:cs typeface="Times New Roman" pitchFamily="18" charset="0"/>
              </a:rPr>
              <a:t> A.O., </a:t>
            </a:r>
            <a:r>
              <a:rPr lang="en-US" sz="1200" dirty="0" err="1" smtClean="0">
                <a:latin typeface="Times New Roman" pitchFamily="18" charset="0"/>
                <a:cs typeface="Times New Roman" pitchFamily="18" charset="0"/>
              </a:rPr>
              <a:t>Maksimova</a:t>
            </a:r>
            <a:r>
              <a:rPr lang="en-US" sz="1200" dirty="0" smtClean="0">
                <a:latin typeface="Times New Roman" pitchFamily="18" charset="0"/>
                <a:cs typeface="Times New Roman" pitchFamily="18" charset="0"/>
              </a:rPr>
              <a:t> K.Y., </a:t>
            </a:r>
            <a:r>
              <a:rPr lang="en-US" sz="1200" dirty="0" err="1" smtClean="0">
                <a:latin typeface="Times New Roman" pitchFamily="18" charset="0"/>
                <a:cs typeface="Times New Roman" pitchFamily="18" charset="0"/>
              </a:rPr>
              <a:t>Logvinov</a:t>
            </a:r>
            <a:r>
              <a:rPr lang="en-US" sz="1200" dirty="0" smtClean="0">
                <a:latin typeface="Times New Roman" pitchFamily="18" charset="0"/>
                <a:cs typeface="Times New Roman" pitchFamily="18" charset="0"/>
              </a:rPr>
              <a:t> S.V., </a:t>
            </a:r>
            <a:r>
              <a:rPr lang="en-US" sz="1200" dirty="0" err="1" smtClean="0">
                <a:latin typeface="Times New Roman" pitchFamily="18" charset="0"/>
                <a:cs typeface="Times New Roman" pitchFamily="18" charset="0"/>
              </a:rPr>
              <a:t>Rudnitskaya</a:t>
            </a:r>
            <a:r>
              <a:rPr lang="en-US" sz="1200" dirty="0" smtClean="0">
                <a:latin typeface="Times New Roman" pitchFamily="18" charset="0"/>
                <a:cs typeface="Times New Roman" pitchFamily="18" charset="0"/>
              </a:rPr>
              <a:t> E.A., </a:t>
            </a:r>
            <a:r>
              <a:rPr lang="en-US" sz="1200" b="1" dirty="0" err="1">
                <a:latin typeface="Times New Roman" pitchFamily="18" charset="0"/>
                <a:cs typeface="Times New Roman" pitchFamily="18" charset="0"/>
              </a:rPr>
              <a:t>Korbolina</a:t>
            </a:r>
            <a:r>
              <a:rPr lang="en-US" sz="1200" b="1" dirty="0">
                <a:latin typeface="Times New Roman" pitchFamily="18" charset="0"/>
                <a:cs typeface="Times New Roman" pitchFamily="18" charset="0"/>
              </a:rPr>
              <a:t> E.E</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Muraleva</a:t>
            </a:r>
            <a:r>
              <a:rPr lang="en-US" sz="1200" dirty="0">
                <a:latin typeface="Times New Roman" pitchFamily="18" charset="0"/>
                <a:cs typeface="Times New Roman" pitchFamily="18" charset="0"/>
              </a:rPr>
              <a:t> N.A., </a:t>
            </a:r>
            <a:r>
              <a:rPr lang="en-US" sz="1200" dirty="0" err="1">
                <a:latin typeface="Times New Roman" pitchFamily="18" charset="0"/>
                <a:cs typeface="Times New Roman" pitchFamily="18" charset="0"/>
              </a:rPr>
              <a:t>Kolosova</a:t>
            </a:r>
            <a:r>
              <a:rPr lang="en-US" sz="1200" dirty="0">
                <a:latin typeface="Times New Roman" pitchFamily="18" charset="0"/>
                <a:cs typeface="Times New Roman" pitchFamily="18" charset="0"/>
              </a:rPr>
              <a:t> N.G. Senescence-accelerated OXYS rats: A model of age-related cognitive decline with relevance to abnormalities in Alzheimer disease</a:t>
            </a:r>
            <a:r>
              <a:rPr lang="en-US" sz="1200" dirty="0" smtClean="0">
                <a:latin typeface="Times New Roman" pitchFamily="18" charset="0"/>
                <a:cs typeface="Times New Roman" pitchFamily="18" charset="0"/>
              </a:rPr>
              <a:t>.</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Review. // </a:t>
            </a:r>
            <a:r>
              <a:rPr lang="en-US" sz="1200" dirty="0">
                <a:latin typeface="Times New Roman" pitchFamily="18" charset="0"/>
                <a:cs typeface="Times New Roman" pitchFamily="18" charset="0"/>
              </a:rPr>
              <a:t>Cell Cycle. </a:t>
            </a:r>
            <a:r>
              <a:rPr lang="en-US" sz="1200" dirty="0" smtClean="0">
                <a:latin typeface="Times New Roman" pitchFamily="18" charset="0"/>
                <a:cs typeface="Times New Roman" pitchFamily="18" charset="0"/>
              </a:rPr>
              <a:t>– 2014, </a:t>
            </a:r>
            <a:r>
              <a:rPr lang="en-US" sz="1200" dirty="0">
                <a:latin typeface="Times New Roman" pitchFamily="18" charset="0"/>
                <a:cs typeface="Times New Roman" pitchFamily="18" charset="0"/>
              </a:rPr>
              <a:t>Feb </a:t>
            </a:r>
            <a:r>
              <a:rPr lang="en-US" sz="1200" dirty="0" smtClean="0">
                <a:latin typeface="Times New Roman" pitchFamily="18" charset="0"/>
                <a:cs typeface="Times New Roman" pitchFamily="18" charset="0"/>
              </a:rPr>
              <a:t>17 - 13(6</a:t>
            </a:r>
            <a:r>
              <a:rPr lang="en-US" sz="1200" dirty="0">
                <a:latin typeface="Times New Roman" pitchFamily="18" charset="0"/>
                <a:cs typeface="Times New Roman" pitchFamily="18" charset="0"/>
              </a:rPr>
              <a:t>). </a:t>
            </a:r>
            <a:endParaRPr lang="en-US" sz="1200" dirty="0" smtClean="0">
              <a:latin typeface="Times New Roman" pitchFamily="18" charset="0"/>
              <a:cs typeface="Times New Roman" pitchFamily="18" charset="0"/>
            </a:endParaRPr>
          </a:p>
          <a:p>
            <a:pPr marL="228600" indent="-228600" algn="just">
              <a:buAutoNum type="arabicPeriod"/>
            </a:pPr>
            <a:r>
              <a:rPr lang="en-US" sz="1200" dirty="0" err="1" smtClean="0">
                <a:latin typeface="Times New Roman" pitchFamily="18" charset="0"/>
                <a:cs typeface="Times New Roman" pitchFamily="18" charset="0"/>
              </a:rPr>
              <a:t>Kozhevnikova</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O.S., </a:t>
            </a:r>
            <a:r>
              <a:rPr lang="en-US" sz="1200" b="1" dirty="0" err="1">
                <a:latin typeface="Times New Roman" pitchFamily="18" charset="0"/>
                <a:cs typeface="Times New Roman" pitchFamily="18" charset="0"/>
              </a:rPr>
              <a:t>Korbolina</a:t>
            </a:r>
            <a:r>
              <a:rPr lang="en-US" sz="1200" b="1" dirty="0">
                <a:latin typeface="Times New Roman" pitchFamily="18" charset="0"/>
                <a:cs typeface="Times New Roman" pitchFamily="18" charset="0"/>
              </a:rPr>
              <a:t> E.E</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Stefanova</a:t>
            </a:r>
            <a:r>
              <a:rPr lang="en-US" sz="1200" dirty="0">
                <a:latin typeface="Times New Roman" pitchFamily="18" charset="0"/>
                <a:cs typeface="Times New Roman" pitchFamily="18" charset="0"/>
              </a:rPr>
              <a:t> N.A., </a:t>
            </a:r>
            <a:r>
              <a:rPr lang="en-US" sz="1200" dirty="0" err="1">
                <a:latin typeface="Times New Roman" pitchFamily="18" charset="0"/>
                <a:cs typeface="Times New Roman" pitchFamily="18" charset="0"/>
              </a:rPr>
              <a:t>Muraleva</a:t>
            </a:r>
            <a:r>
              <a:rPr lang="en-US" sz="1200" dirty="0">
                <a:latin typeface="Times New Roman" pitchFamily="18" charset="0"/>
                <a:cs typeface="Times New Roman" pitchFamily="18" charset="0"/>
              </a:rPr>
              <a:t> N.A., </a:t>
            </a:r>
            <a:r>
              <a:rPr lang="en-US" sz="1200" dirty="0" err="1">
                <a:latin typeface="Times New Roman" pitchFamily="18" charset="0"/>
                <a:cs typeface="Times New Roman" pitchFamily="18" charset="0"/>
              </a:rPr>
              <a:t>Orlov</a:t>
            </a:r>
            <a:r>
              <a:rPr lang="en-US" sz="1200" dirty="0">
                <a:latin typeface="Times New Roman" pitchFamily="18" charset="0"/>
                <a:cs typeface="Times New Roman" pitchFamily="18" charset="0"/>
              </a:rPr>
              <a:t> Y.L., </a:t>
            </a:r>
            <a:r>
              <a:rPr lang="en-US" sz="1200" dirty="0" err="1">
                <a:latin typeface="Times New Roman" pitchFamily="18" charset="0"/>
                <a:cs typeface="Times New Roman" pitchFamily="18" charset="0"/>
              </a:rPr>
              <a:t>Kolosova</a:t>
            </a:r>
            <a:r>
              <a:rPr lang="en-US" sz="1200" dirty="0">
                <a:latin typeface="Times New Roman" pitchFamily="18" charset="0"/>
                <a:cs typeface="Times New Roman" pitchFamily="18" charset="0"/>
              </a:rPr>
              <a:t> N.G. Association of AMD-like retinopathy development with an Alzheimer’s disease metabolic pathway in OXYS rats // </a:t>
            </a:r>
            <a:r>
              <a:rPr lang="en-US" sz="1200" dirty="0" err="1">
                <a:latin typeface="Times New Roman" pitchFamily="18" charset="0"/>
                <a:cs typeface="Times New Roman" pitchFamily="18" charset="0"/>
              </a:rPr>
              <a:t>Biogerontology</a:t>
            </a:r>
            <a:r>
              <a:rPr lang="en-US" sz="1200" dirty="0">
                <a:latin typeface="Times New Roman" pitchFamily="18" charset="0"/>
                <a:cs typeface="Times New Roman" pitchFamily="18" charset="0"/>
              </a:rPr>
              <a:t>. – 2013. Aug 20. [</a:t>
            </a:r>
            <a:r>
              <a:rPr lang="en-US" sz="1200" dirty="0" err="1">
                <a:latin typeface="Times New Roman" pitchFamily="18" charset="0"/>
                <a:cs typeface="Times New Roman" pitchFamily="18" charset="0"/>
              </a:rPr>
              <a:t>Epub</a:t>
            </a:r>
            <a:r>
              <a:rPr lang="en-US" sz="1200" dirty="0">
                <a:latin typeface="Times New Roman" pitchFamily="18" charset="0"/>
                <a:cs typeface="Times New Roman" pitchFamily="18" charset="0"/>
              </a:rPr>
              <a:t> ahead of </a:t>
            </a:r>
            <a:r>
              <a:rPr lang="en-US" sz="1200" dirty="0" smtClean="0">
                <a:latin typeface="Times New Roman" pitchFamily="18" charset="0"/>
                <a:cs typeface="Times New Roman" pitchFamily="18" charset="0"/>
              </a:rPr>
              <a:t>print].</a:t>
            </a:r>
          </a:p>
          <a:p>
            <a:pPr marL="228600" indent="-228600" algn="just">
              <a:buAutoNum type="arabicPeriod"/>
            </a:pPr>
            <a:r>
              <a:rPr lang="en-US" sz="1200" dirty="0" err="1" smtClean="0">
                <a:latin typeface="Times New Roman" pitchFamily="18" charset="0"/>
                <a:cs typeface="Times New Roman" pitchFamily="18" charset="0"/>
              </a:rPr>
              <a:t>Kozhevnikova</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O.S., </a:t>
            </a:r>
            <a:r>
              <a:rPr lang="en-US" sz="1200" b="1" dirty="0" err="1">
                <a:latin typeface="Times New Roman" pitchFamily="18" charset="0"/>
                <a:cs typeface="Times New Roman" pitchFamily="18" charset="0"/>
              </a:rPr>
              <a:t>Korbolina</a:t>
            </a:r>
            <a:r>
              <a:rPr lang="en-US" sz="1200" b="1" dirty="0">
                <a:latin typeface="Times New Roman" pitchFamily="18" charset="0"/>
                <a:cs typeface="Times New Roman" pitchFamily="18" charset="0"/>
              </a:rPr>
              <a:t> E.E</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Ershov</a:t>
            </a:r>
            <a:r>
              <a:rPr lang="en-US" sz="1200" dirty="0">
                <a:latin typeface="Times New Roman" pitchFamily="18" charset="0"/>
                <a:cs typeface="Times New Roman" pitchFamily="18" charset="0"/>
              </a:rPr>
              <a:t> N.I., </a:t>
            </a:r>
            <a:r>
              <a:rPr lang="en-US" sz="1200" dirty="0" err="1">
                <a:latin typeface="Times New Roman" pitchFamily="18" charset="0"/>
                <a:cs typeface="Times New Roman" pitchFamily="18" charset="0"/>
              </a:rPr>
              <a:t>Kolosova</a:t>
            </a:r>
            <a:r>
              <a:rPr lang="en-US" sz="1200" dirty="0">
                <a:latin typeface="Times New Roman" pitchFamily="18" charset="0"/>
                <a:cs typeface="Times New Roman" pitchFamily="18" charset="0"/>
              </a:rPr>
              <a:t> N.G. Rat retinal </a:t>
            </a:r>
            <a:r>
              <a:rPr lang="en-US" sz="1200" dirty="0" err="1">
                <a:latin typeface="Times New Roman" pitchFamily="18" charset="0"/>
                <a:cs typeface="Times New Roman" pitchFamily="18" charset="0"/>
              </a:rPr>
              <a:t>transcriptome</a:t>
            </a:r>
            <a:r>
              <a:rPr lang="en-US" sz="1200" dirty="0">
                <a:latin typeface="Times New Roman" pitchFamily="18" charset="0"/>
                <a:cs typeface="Times New Roman" pitchFamily="18" charset="0"/>
              </a:rPr>
              <a:t>: Effects of aging and AMD-like retinopathy // Cell Cycle. – 2013. – Vol.6. – N. 12(11). – P. </a:t>
            </a:r>
            <a:r>
              <a:rPr lang="en-US" sz="1200" dirty="0" smtClean="0">
                <a:latin typeface="Times New Roman" pitchFamily="18" charset="0"/>
                <a:cs typeface="Times New Roman" pitchFamily="18" charset="0"/>
              </a:rPr>
              <a:t>1745-1761.</a:t>
            </a:r>
          </a:p>
          <a:p>
            <a:pPr marL="228600" indent="-228600" algn="just">
              <a:buAutoNum type="arabicPeriod"/>
            </a:pPr>
            <a:r>
              <a:rPr lang="en-US" sz="1200" b="1" dirty="0" err="1" smtClean="0">
                <a:latin typeface="Times New Roman" pitchFamily="18" charset="0"/>
                <a:cs typeface="Times New Roman" pitchFamily="18" charset="0"/>
              </a:rPr>
              <a:t>Korbolina</a:t>
            </a:r>
            <a:r>
              <a:rPr lang="en-US" sz="1200" b="1" dirty="0" smtClean="0">
                <a:latin typeface="Times New Roman" pitchFamily="18" charset="0"/>
                <a:cs typeface="Times New Roman" pitchFamily="18" charset="0"/>
              </a:rPr>
              <a:t> </a:t>
            </a:r>
            <a:r>
              <a:rPr lang="en-US" sz="1200" b="1" dirty="0">
                <a:latin typeface="Times New Roman" pitchFamily="18" charset="0"/>
                <a:cs typeface="Times New Roman" pitchFamily="18" charset="0"/>
              </a:rPr>
              <a:t>E.E</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Kozhevnikova</a:t>
            </a:r>
            <a:r>
              <a:rPr lang="en-US" sz="1200" dirty="0">
                <a:latin typeface="Times New Roman" pitchFamily="18" charset="0"/>
                <a:cs typeface="Times New Roman" pitchFamily="18" charset="0"/>
              </a:rPr>
              <a:t> O.S., </a:t>
            </a:r>
            <a:r>
              <a:rPr lang="en-US" sz="1200" dirty="0" err="1">
                <a:latin typeface="Times New Roman" pitchFamily="18" charset="0"/>
                <a:cs typeface="Times New Roman" pitchFamily="18" charset="0"/>
              </a:rPr>
              <a:t>Stefanova</a:t>
            </a:r>
            <a:r>
              <a:rPr lang="en-US" sz="1200" dirty="0">
                <a:latin typeface="Times New Roman" pitchFamily="18" charset="0"/>
                <a:cs typeface="Times New Roman" pitchFamily="18" charset="0"/>
              </a:rPr>
              <a:t> N.A., </a:t>
            </a:r>
            <a:r>
              <a:rPr lang="en-US" sz="1200" dirty="0" err="1">
                <a:latin typeface="Times New Roman" pitchFamily="18" charset="0"/>
                <a:cs typeface="Times New Roman" pitchFamily="18" charset="0"/>
              </a:rPr>
              <a:t>Kolosova</a:t>
            </a:r>
            <a:r>
              <a:rPr lang="en-US" sz="1200" dirty="0">
                <a:latin typeface="Times New Roman" pitchFamily="18" charset="0"/>
                <a:cs typeface="Times New Roman" pitchFamily="18" charset="0"/>
              </a:rPr>
              <a:t> N.G. Quantitative trait loci on chromosome 1 for cataract and AMD-like retinopathy in senescence-accelerated OXYS rats // Aging (Albany NY). – 2012. – Vol.4. – N.1. – </a:t>
            </a:r>
            <a:r>
              <a:rPr lang="en-US" sz="1200" dirty="0" smtClean="0">
                <a:latin typeface="Times New Roman" pitchFamily="18" charset="0"/>
                <a:cs typeface="Times New Roman" pitchFamily="18" charset="0"/>
              </a:rPr>
              <a:t>P.49-59.</a:t>
            </a:r>
          </a:p>
          <a:p>
            <a:pPr marL="228600" indent="-228600" algn="just">
              <a:buAutoNum type="arabicPeriod"/>
            </a:pPr>
            <a:r>
              <a:rPr lang="ru-RU" sz="1200" dirty="0" smtClean="0">
                <a:latin typeface="Times New Roman" pitchFamily="18" charset="0"/>
                <a:cs typeface="Times New Roman" pitchFamily="18" charset="0"/>
              </a:rPr>
              <a:t>Кожевникова </a:t>
            </a:r>
            <a:r>
              <a:rPr lang="ru-RU" sz="1200" dirty="0">
                <a:latin typeface="Times New Roman" pitchFamily="18" charset="0"/>
                <a:cs typeface="Times New Roman" pitchFamily="18" charset="0"/>
              </a:rPr>
              <a:t>О.С., </a:t>
            </a:r>
            <a:r>
              <a:rPr lang="ru-RU" sz="1200" dirty="0" err="1">
                <a:latin typeface="Times New Roman" pitchFamily="18" charset="0"/>
                <a:cs typeface="Times New Roman" pitchFamily="18" charset="0"/>
              </a:rPr>
              <a:t>Мартыщенко</a:t>
            </a:r>
            <a:r>
              <a:rPr lang="ru-RU" sz="1200" dirty="0">
                <a:latin typeface="Times New Roman" pitchFamily="18" charset="0"/>
                <a:cs typeface="Times New Roman" pitchFamily="18" charset="0"/>
              </a:rPr>
              <a:t> М.К., </a:t>
            </a:r>
            <a:r>
              <a:rPr lang="ru-RU" sz="1200" dirty="0" err="1">
                <a:latin typeface="Times New Roman" pitchFamily="18" charset="0"/>
                <a:cs typeface="Times New Roman" pitchFamily="18" charset="0"/>
              </a:rPr>
              <a:t>Генаев</a:t>
            </a:r>
            <a:r>
              <a:rPr lang="ru-RU" sz="1200" dirty="0">
                <a:latin typeface="Times New Roman" pitchFamily="18" charset="0"/>
                <a:cs typeface="Times New Roman" pitchFamily="18" charset="0"/>
              </a:rPr>
              <a:t> М.А., </a:t>
            </a:r>
            <a:r>
              <a:rPr lang="ru-RU" sz="1200" b="1" dirty="0" err="1">
                <a:latin typeface="Times New Roman" pitchFamily="18" charset="0"/>
                <a:cs typeface="Times New Roman" pitchFamily="18" charset="0"/>
              </a:rPr>
              <a:t>Корболина</a:t>
            </a:r>
            <a:r>
              <a:rPr lang="ru-RU" sz="1200" b="1" dirty="0">
                <a:latin typeface="Times New Roman" pitchFamily="18" charset="0"/>
                <a:cs typeface="Times New Roman" pitchFamily="18" charset="0"/>
              </a:rPr>
              <a:t> Е.</a:t>
            </a:r>
            <a:r>
              <a:rPr lang="en-US" sz="1200" b="1" dirty="0">
                <a:latin typeface="Times New Roman" pitchFamily="18" charset="0"/>
                <a:cs typeface="Times New Roman" pitchFamily="18" charset="0"/>
              </a:rPr>
              <a:t>E</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Муралева</a:t>
            </a:r>
            <a:r>
              <a:rPr lang="ru-RU" sz="1200" dirty="0">
                <a:latin typeface="Times New Roman" pitchFamily="18" charset="0"/>
                <a:cs typeface="Times New Roman" pitchFamily="18" charset="0"/>
              </a:rPr>
              <a:t> Н.А., Колосова Н.Г., Орлов Ю.Л. </a:t>
            </a:r>
            <a:r>
              <a:rPr lang="en-US" sz="1200" dirty="0" err="1">
                <a:latin typeface="Times New Roman" pitchFamily="18" charset="0"/>
                <a:cs typeface="Times New Roman" pitchFamily="18" charset="0"/>
              </a:rPr>
              <a:t>RatDNA</a:t>
            </a:r>
            <a:r>
              <a:rPr lang="ru-RU" sz="1200" dirty="0">
                <a:latin typeface="Times New Roman" pitchFamily="18" charset="0"/>
                <a:cs typeface="Times New Roman" pitchFamily="18" charset="0"/>
              </a:rPr>
              <a:t>: база данных </a:t>
            </a:r>
            <a:r>
              <a:rPr lang="ru-RU" sz="1200" dirty="0" err="1">
                <a:latin typeface="Times New Roman" pitchFamily="18" charset="0"/>
                <a:cs typeface="Times New Roman" pitchFamily="18" charset="0"/>
              </a:rPr>
              <a:t>микрочиповых</a:t>
            </a:r>
            <a:r>
              <a:rPr lang="ru-RU" sz="1200" dirty="0">
                <a:latin typeface="Times New Roman" pitchFamily="18" charset="0"/>
                <a:cs typeface="Times New Roman" pitchFamily="18" charset="0"/>
              </a:rPr>
              <a:t> исследований на крысах для генов, ассоциированных с заболеваниями старения // </a:t>
            </a:r>
            <a:r>
              <a:rPr lang="ru-RU" sz="1200" dirty="0" err="1">
                <a:latin typeface="Times New Roman" pitchFamily="18" charset="0"/>
                <a:cs typeface="Times New Roman" pitchFamily="18" charset="0"/>
              </a:rPr>
              <a:t>Вавиловский</a:t>
            </a:r>
            <a:r>
              <a:rPr lang="ru-RU" sz="1200" dirty="0">
                <a:latin typeface="Times New Roman" pitchFamily="18" charset="0"/>
                <a:cs typeface="Times New Roman" pitchFamily="18" charset="0"/>
              </a:rPr>
              <a:t> журнал генетики и селекции. – 2012. – Т.16. - № 4/1. – С. </a:t>
            </a:r>
            <a:r>
              <a:rPr lang="ru-RU" sz="1200" dirty="0" smtClean="0">
                <a:latin typeface="Times New Roman" pitchFamily="18" charset="0"/>
                <a:cs typeface="Times New Roman" pitchFamily="18" charset="0"/>
              </a:rPr>
              <a:t>756-765.</a:t>
            </a:r>
            <a:endParaRPr lang="en-US" sz="1200" dirty="0">
              <a:latin typeface="Times New Roman" pitchFamily="18" charset="0"/>
              <a:cs typeface="Times New Roman" pitchFamily="18" charset="0"/>
            </a:endParaRPr>
          </a:p>
          <a:p>
            <a:pPr marL="228600" indent="-228600" algn="just">
              <a:buFontTx/>
              <a:buAutoNum type="arabicPeriod"/>
            </a:pPr>
            <a:r>
              <a:rPr lang="en-US" sz="1200" dirty="0" err="1">
                <a:latin typeface="Times New Roman" pitchFamily="18" charset="0"/>
                <a:cs typeface="Times New Roman" pitchFamily="18" charset="0"/>
              </a:rPr>
              <a:t>Oĭdopova</a:t>
            </a:r>
            <a:r>
              <a:rPr lang="en-US" sz="1200" dirty="0">
                <a:latin typeface="Times New Roman" pitchFamily="18" charset="0"/>
                <a:cs typeface="Times New Roman" pitchFamily="18" charset="0"/>
              </a:rPr>
              <a:t> OS, </a:t>
            </a:r>
            <a:r>
              <a:rPr lang="en-US" sz="1200" dirty="0" err="1">
                <a:latin typeface="Times New Roman" pitchFamily="18" charset="0"/>
                <a:cs typeface="Times New Roman" pitchFamily="18" charset="0"/>
              </a:rPr>
              <a:t>Polygalova</a:t>
            </a:r>
            <a:r>
              <a:rPr lang="en-US" sz="1200" dirty="0">
                <a:latin typeface="Times New Roman" pitchFamily="18" charset="0"/>
                <a:cs typeface="Times New Roman" pitchFamily="18" charset="0"/>
              </a:rPr>
              <a:t> NE, </a:t>
            </a:r>
            <a:r>
              <a:rPr lang="en-US" sz="1200" b="1" dirty="0" err="1">
                <a:latin typeface="Times New Roman" pitchFamily="18" charset="0"/>
                <a:cs typeface="Times New Roman" pitchFamily="18" charset="0"/>
              </a:rPr>
              <a:t>Korbolina</a:t>
            </a:r>
            <a:r>
              <a:rPr lang="en-US" sz="1200" b="1" dirty="0">
                <a:latin typeface="Times New Roman" pitchFamily="18" charset="0"/>
                <a:cs typeface="Times New Roman" pitchFamily="18" charset="0"/>
              </a:rPr>
              <a:t> EE</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Kolosova</a:t>
            </a:r>
            <a:r>
              <a:rPr lang="en-US" sz="1200" dirty="0">
                <a:latin typeface="Times New Roman" pitchFamily="18" charset="0"/>
                <a:cs typeface="Times New Roman" pitchFamily="18" charset="0"/>
              </a:rPr>
              <a:t> NG</a:t>
            </a:r>
            <a:r>
              <a:rPr lang="en-US" sz="1200" dirty="0" smtClean="0">
                <a:latin typeface="Times New Roman" pitchFamily="18" charset="0"/>
                <a:cs typeface="Times New Roman" pitchFamily="18" charset="0"/>
              </a:rPr>
              <a:t>. [A search for genetic determinants of premature aging in OXYS rats]</a:t>
            </a:r>
            <a:r>
              <a:rPr lang="ru-RU"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Adv</a:t>
            </a:r>
            <a:r>
              <a:rPr lang="en-US" sz="1200" dirty="0" smtClean="0">
                <a:latin typeface="Times New Roman" pitchFamily="18" charset="0"/>
                <a:cs typeface="Times New Roman" pitchFamily="18" charset="0"/>
              </a:rPr>
              <a:t> </a:t>
            </a:r>
            <a:r>
              <a:rPr lang="en-US" sz="1200" dirty="0" err="1">
                <a:latin typeface="Times New Roman" pitchFamily="18" charset="0"/>
                <a:cs typeface="Times New Roman" pitchFamily="18" charset="0"/>
              </a:rPr>
              <a:t>Gerontol</a:t>
            </a:r>
            <a:r>
              <a:rPr lang="en-US" sz="1200" dirty="0">
                <a:latin typeface="Times New Roman" pitchFamily="18" charset="0"/>
                <a:cs typeface="Times New Roman" pitchFamily="18" charset="0"/>
              </a:rPr>
              <a:t>. 2008;21(3):499-500. </a:t>
            </a:r>
            <a:r>
              <a:rPr lang="en-US" sz="1200" dirty="0" smtClean="0">
                <a:latin typeface="Times New Roman" pitchFamily="18" charset="0"/>
                <a:cs typeface="Times New Roman" pitchFamily="18" charset="0"/>
              </a:rPr>
              <a:t>Russian. PMID</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19432196</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pPr marL="228600" indent="-228600" algn="just">
              <a:buFontTx/>
              <a:buAutoNum type="arabicPeriod"/>
            </a:pPr>
            <a:r>
              <a:rPr lang="en-US" sz="1200" b="1" dirty="0" err="1" smtClean="0">
                <a:latin typeface="Times New Roman" pitchFamily="18" charset="0"/>
                <a:cs typeface="Times New Roman" pitchFamily="18" charset="0"/>
              </a:rPr>
              <a:t>Korbolina</a:t>
            </a:r>
            <a:r>
              <a:rPr lang="en-US" sz="1200" b="1" dirty="0" smtClean="0">
                <a:latin typeface="Times New Roman" pitchFamily="18" charset="0"/>
                <a:cs typeface="Times New Roman" pitchFamily="18" charset="0"/>
              </a:rPr>
              <a:t> </a:t>
            </a:r>
            <a:r>
              <a:rPr lang="en-US" sz="1200" b="1" dirty="0">
                <a:latin typeface="Times New Roman" pitchFamily="18" charset="0"/>
                <a:cs typeface="Times New Roman" pitchFamily="18" charset="0"/>
              </a:rPr>
              <a:t>E.E</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Agafonova</a:t>
            </a:r>
            <a:r>
              <a:rPr lang="en-US" sz="1200" dirty="0">
                <a:latin typeface="Times New Roman" pitchFamily="18" charset="0"/>
                <a:cs typeface="Times New Roman" pitchFamily="18" charset="0"/>
              </a:rPr>
              <a:t> I.G., </a:t>
            </a:r>
            <a:r>
              <a:rPr lang="en-US" sz="1200" dirty="0" err="1">
                <a:latin typeface="Times New Roman" pitchFamily="18" charset="0"/>
                <a:cs typeface="Times New Roman" pitchFamily="18" charset="0"/>
              </a:rPr>
              <a:t>Sergeeva</a:t>
            </a:r>
            <a:r>
              <a:rPr lang="en-US" sz="1200" dirty="0">
                <a:latin typeface="Times New Roman" pitchFamily="18" charset="0"/>
                <a:cs typeface="Times New Roman" pitchFamily="18" charset="0"/>
              </a:rPr>
              <a:t> S.V., </a:t>
            </a:r>
            <a:r>
              <a:rPr lang="en-US" sz="1200" dirty="0" err="1">
                <a:latin typeface="Times New Roman" pitchFamily="18" charset="0"/>
                <a:cs typeface="Times New Roman" pitchFamily="18" charset="0"/>
              </a:rPr>
              <a:t>Trofimova</a:t>
            </a:r>
            <a:r>
              <a:rPr lang="en-US" sz="1200" dirty="0">
                <a:latin typeface="Times New Roman" pitchFamily="18" charset="0"/>
                <a:cs typeface="Times New Roman" pitchFamily="18" charset="0"/>
              </a:rPr>
              <a:t> N.A., </a:t>
            </a:r>
            <a:r>
              <a:rPr lang="en-US" sz="1200" dirty="0" err="1">
                <a:latin typeface="Times New Roman" pitchFamily="18" charset="0"/>
                <a:cs typeface="Times New Roman" pitchFamily="18" charset="0"/>
              </a:rPr>
              <a:t>Mishenko</a:t>
            </a:r>
            <a:r>
              <a:rPr lang="en-US" sz="1200" dirty="0">
                <a:latin typeface="Times New Roman" pitchFamily="18" charset="0"/>
                <a:cs typeface="Times New Roman" pitchFamily="18" charset="0"/>
              </a:rPr>
              <a:t> N.P., </a:t>
            </a:r>
            <a:r>
              <a:rPr lang="en-US" sz="1200" dirty="0" err="1">
                <a:latin typeface="Times New Roman" pitchFamily="18" charset="0"/>
                <a:cs typeface="Times New Roman" pitchFamily="18" charset="0"/>
              </a:rPr>
              <a:t>Kolosova</a:t>
            </a:r>
            <a:r>
              <a:rPr lang="en-US" sz="1200" dirty="0">
                <a:latin typeface="Times New Roman" pitchFamily="18" charset="0"/>
                <a:cs typeface="Times New Roman" pitchFamily="18" charset="0"/>
              </a:rPr>
              <a:t> N.G. </a:t>
            </a:r>
            <a:r>
              <a:rPr lang="en-US" sz="1200" dirty="0" smtClean="0">
                <a:latin typeface="Times New Roman" pitchFamily="18" charset="0"/>
                <a:cs typeface="Times New Roman" pitchFamily="18" charset="0"/>
              </a:rPr>
              <a:t>Early-life hypoxia in the development of behavioral dysfunctions in accelerated-senescence OXYS rats and its correction with antioxidants </a:t>
            </a:r>
            <a:r>
              <a:rPr lang="ru-RU" sz="12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Advances in Gerontology.- </a:t>
            </a:r>
            <a:r>
              <a:rPr lang="ru-RU" sz="1200" dirty="0">
                <a:latin typeface="Times New Roman" pitchFamily="18" charset="0"/>
                <a:cs typeface="Times New Roman" pitchFamily="18" charset="0"/>
              </a:rPr>
              <a:t>2007. </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Vol</a:t>
            </a:r>
            <a:r>
              <a:rPr lang="en-US" sz="1200" dirty="0">
                <a:latin typeface="Times New Roman" pitchFamily="18" charset="0"/>
                <a:cs typeface="Times New Roman" pitchFamily="18" charset="0"/>
              </a:rPr>
              <a:t>. 20. </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N </a:t>
            </a:r>
            <a:r>
              <a:rPr lang="en-US" sz="1200" dirty="0">
                <a:latin typeface="Times New Roman" pitchFamily="18" charset="0"/>
                <a:cs typeface="Times New Roman" pitchFamily="18" charset="0"/>
              </a:rPr>
              <a:t>3. </a:t>
            </a:r>
            <a:r>
              <a:rPr lang="ru-RU" sz="1200" dirty="0" smtClean="0">
                <a:latin typeface="Times New Roman" pitchFamily="18" charset="0"/>
                <a:cs typeface="Times New Roman" pitchFamily="18" charset="0"/>
              </a:rPr>
              <a:t>- P</a:t>
            </a:r>
            <a:r>
              <a:rPr lang="ru-RU" sz="1200" dirty="0">
                <a:latin typeface="Times New Roman" pitchFamily="18" charset="0"/>
                <a:cs typeface="Times New Roman" pitchFamily="18" charset="0"/>
              </a:rPr>
              <a:t>. 46-48. </a:t>
            </a:r>
            <a:endParaRPr lang="ru-RU" sz="1200" dirty="0" smtClean="0">
              <a:latin typeface="Times New Roman" pitchFamily="18" charset="0"/>
              <a:cs typeface="Times New Roman" pitchFamily="18" charset="0"/>
            </a:endParaRPr>
          </a:p>
          <a:p>
            <a:pPr marL="228600" indent="-228600" algn="just">
              <a:buFontTx/>
              <a:buAutoNum type="arabicPeriod"/>
            </a:pPr>
            <a:r>
              <a:rPr lang="en-US" sz="1200" dirty="0" err="1" smtClean="0">
                <a:latin typeface="Times New Roman" pitchFamily="18" charset="0"/>
                <a:cs typeface="Times New Roman" pitchFamily="18" charset="0"/>
              </a:rPr>
              <a:t>Sergeeva</a:t>
            </a:r>
            <a:r>
              <a:rPr lang="en-US" sz="1200" dirty="0" smtClean="0">
                <a:latin typeface="Times New Roman" pitchFamily="18" charset="0"/>
                <a:cs typeface="Times New Roman" pitchFamily="18" charset="0"/>
              </a:rPr>
              <a:t> S., </a:t>
            </a:r>
            <a:r>
              <a:rPr lang="en-US" sz="1200" dirty="0" err="1" smtClean="0">
                <a:latin typeface="Times New Roman" pitchFamily="18" charset="0"/>
                <a:cs typeface="Times New Roman" pitchFamily="18" charset="0"/>
              </a:rPr>
              <a:t>Bagryanskaya</a:t>
            </a:r>
            <a:r>
              <a:rPr lang="en-US" sz="1200" dirty="0" smtClean="0">
                <a:latin typeface="Times New Roman" pitchFamily="18" charset="0"/>
                <a:cs typeface="Times New Roman" pitchFamily="18" charset="0"/>
              </a:rPr>
              <a:t> E., </a:t>
            </a:r>
            <a:r>
              <a:rPr lang="en-US" sz="1200" b="1" dirty="0" err="1" smtClean="0">
                <a:latin typeface="Times New Roman" pitchFamily="18" charset="0"/>
                <a:cs typeface="Times New Roman" pitchFamily="18" charset="0"/>
              </a:rPr>
              <a:t>Korbolina</a:t>
            </a:r>
            <a:r>
              <a:rPr lang="en-US" sz="1200" b="1" dirty="0" smtClean="0">
                <a:latin typeface="Times New Roman" pitchFamily="18" charset="0"/>
                <a:cs typeface="Times New Roman" pitchFamily="18" charset="0"/>
              </a:rPr>
              <a:t> E.</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Kolosova</a:t>
            </a:r>
            <a:r>
              <a:rPr lang="en-US" sz="1200" dirty="0" smtClean="0">
                <a:latin typeface="Times New Roman" pitchFamily="18" charset="0"/>
                <a:cs typeface="Times New Roman" pitchFamily="18" charset="0"/>
              </a:rPr>
              <a:t> N. Development of behavioral dysfunctions </a:t>
            </a:r>
            <a:r>
              <a:rPr lang="en-US" sz="1200" dirty="0">
                <a:latin typeface="Times New Roman" pitchFamily="18" charset="0"/>
                <a:cs typeface="Times New Roman" pitchFamily="18" charset="0"/>
              </a:rPr>
              <a:t>in accelerated-senescence OXYS rats </a:t>
            </a:r>
            <a:r>
              <a:rPr lang="en-US" sz="1200" dirty="0" smtClean="0">
                <a:latin typeface="Times New Roman" pitchFamily="18" charset="0"/>
                <a:cs typeface="Times New Roman" pitchFamily="18" charset="0"/>
              </a:rPr>
              <a:t>is associated with early postnatal alterations in brain phosphate metabolism </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Exp</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Gerontol</a:t>
            </a:r>
            <a:r>
              <a:rPr lang="en-US" sz="1200" dirty="0" smtClean="0">
                <a:latin typeface="Times New Roman" pitchFamily="18" charset="0"/>
                <a:cs typeface="Times New Roman" pitchFamily="18" charset="0"/>
              </a:rPr>
              <a:t>. – 2006 – V. 41 (2) – P/ 141-150.</a:t>
            </a:r>
            <a:endParaRPr lang="en-US" sz="12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extBox 1"/>
          <p:cNvSpPr txBox="1"/>
          <p:nvPr/>
        </p:nvSpPr>
        <p:spPr>
          <a:xfrm>
            <a:off x="2383450" y="5946985"/>
            <a:ext cx="4183389" cy="523220"/>
          </a:xfrm>
          <a:prstGeom prst="rect">
            <a:avLst/>
          </a:prstGeom>
          <a:noFill/>
        </p:spPr>
        <p:txBody>
          <a:bodyPr wrap="none" rtlCol="0">
            <a:spAutoFit/>
          </a:bodyPr>
          <a:lstStyle/>
          <a:p>
            <a:r>
              <a:rPr lang="ru-RU" sz="2800" b="1" dirty="0" smtClean="0">
                <a:solidFill>
                  <a:schemeClr val="tx2"/>
                </a:solidFill>
                <a:latin typeface="Times New Roman" pitchFamily="18" charset="0"/>
                <a:cs typeface="Times New Roman" pitchFamily="18" charset="0"/>
              </a:rPr>
              <a:t>Благодарю за внимание!</a:t>
            </a:r>
            <a:endParaRPr lang="en-US" sz="2800"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319494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9532" y="116632"/>
            <a:ext cx="8424936" cy="6370975"/>
          </a:xfrm>
          <a:prstGeom prst="rect">
            <a:avLst/>
          </a:prstGeom>
        </p:spPr>
        <p:txBody>
          <a:bodyPr wrap="square">
            <a:spAutoFit/>
          </a:bodyPr>
          <a:lstStyle/>
          <a:p>
            <a:pPr algn="r"/>
            <a:r>
              <a:rPr lang="ru-RU" sz="2400" dirty="0">
                <a:latin typeface="Times New Roman" pitchFamily="18" charset="0"/>
                <a:cs typeface="Times New Roman" pitchFamily="18" charset="0"/>
              </a:rPr>
              <a:t>Автор </a:t>
            </a:r>
            <a:r>
              <a:rPr lang="ru-RU" sz="2400" dirty="0" smtClean="0">
                <a:latin typeface="Times New Roman" pitchFamily="18" charset="0"/>
                <a:cs typeface="Times New Roman" pitchFamily="18" charset="0"/>
              </a:rPr>
              <a:t>чрезвычайно признателен </a:t>
            </a:r>
          </a:p>
          <a:p>
            <a:r>
              <a:rPr lang="ru-RU" sz="2400" dirty="0" smtClean="0">
                <a:latin typeface="Times New Roman" pitchFamily="18" charset="0"/>
                <a:cs typeface="Times New Roman" pitchFamily="18" charset="0"/>
              </a:rPr>
              <a:t>к.б.н. О.Е. Рединой,</a:t>
            </a:r>
          </a:p>
          <a:p>
            <a:r>
              <a:rPr lang="ru-RU" sz="2400" dirty="0" smtClean="0">
                <a:latin typeface="Times New Roman" pitchFamily="18" charset="0"/>
                <a:cs typeface="Times New Roman" pitchFamily="18" charset="0"/>
              </a:rPr>
              <a:t>д.б.н. А.Л. </a:t>
            </a:r>
            <a:r>
              <a:rPr lang="ru-RU" sz="2400" dirty="0" err="1" smtClean="0">
                <a:latin typeface="Times New Roman" pitchFamily="18" charset="0"/>
                <a:cs typeface="Times New Roman" pitchFamily="18" charset="0"/>
              </a:rPr>
              <a:t>Маркелю</a:t>
            </a:r>
            <a:r>
              <a:rPr lang="ru-RU" sz="2400" dirty="0" smtClean="0">
                <a:latin typeface="Times New Roman" pitchFamily="18" charset="0"/>
                <a:cs typeface="Times New Roman" pitchFamily="18" charset="0"/>
              </a:rPr>
              <a:t>,</a:t>
            </a:r>
          </a:p>
          <a:p>
            <a:r>
              <a:rPr lang="ru-RU" sz="2400" dirty="0">
                <a:latin typeface="Times New Roman" pitchFamily="18" charset="0"/>
                <a:cs typeface="Times New Roman" pitchFamily="18" charset="0"/>
              </a:rPr>
              <a:t>к.б.н. Н.И. Ершову,</a:t>
            </a:r>
          </a:p>
          <a:p>
            <a:r>
              <a:rPr lang="ru-RU" sz="2400" dirty="0" smtClean="0">
                <a:latin typeface="Times New Roman" pitchFamily="18" charset="0"/>
                <a:cs typeface="Times New Roman" pitchFamily="18" charset="0"/>
              </a:rPr>
              <a:t>к.б.н</a:t>
            </a:r>
            <a:r>
              <a:rPr lang="ru-RU" sz="2400" dirty="0">
                <a:latin typeface="Times New Roman" pitchFamily="18" charset="0"/>
                <a:cs typeface="Times New Roman" pitchFamily="18" charset="0"/>
              </a:rPr>
              <a:t>. Л.О. </a:t>
            </a:r>
            <a:r>
              <a:rPr lang="ru-RU" sz="2400" dirty="0" smtClean="0">
                <a:latin typeface="Times New Roman" pitchFamily="18" charset="0"/>
                <a:cs typeface="Times New Roman" pitchFamily="18" charset="0"/>
              </a:rPr>
              <a:t>Брызгалову,</a:t>
            </a:r>
            <a:endParaRPr lang="ru-RU" sz="2400" dirty="0">
              <a:latin typeface="Times New Roman" pitchFamily="18" charset="0"/>
              <a:cs typeface="Times New Roman" pitchFamily="18" charset="0"/>
            </a:endParaRPr>
          </a:p>
          <a:p>
            <a:r>
              <a:rPr lang="ru-RU" sz="2400" dirty="0" smtClean="0">
                <a:latin typeface="Times New Roman" pitchFamily="18" charset="0"/>
                <a:cs typeface="Times New Roman" pitchFamily="18" charset="0"/>
              </a:rPr>
              <a:t>к.б.н</a:t>
            </a:r>
            <a:r>
              <a:rPr lang="ru-RU" sz="2400" dirty="0">
                <a:latin typeface="Times New Roman" pitchFamily="18" charset="0"/>
                <a:cs typeface="Times New Roman" pitchFamily="18" charset="0"/>
              </a:rPr>
              <a:t>. С.В. Сергеевой</a:t>
            </a:r>
          </a:p>
          <a:p>
            <a:r>
              <a:rPr lang="ru-RU" sz="2400" dirty="0" smtClean="0">
                <a:latin typeface="Times New Roman" pitchFamily="18" charset="0"/>
                <a:cs typeface="Times New Roman" pitchFamily="18" charset="0"/>
              </a:rPr>
              <a:t>к.б.н. Н.А. </a:t>
            </a:r>
            <a:r>
              <a:rPr lang="ru-RU" sz="2400" dirty="0" err="1" smtClean="0">
                <a:latin typeface="Times New Roman" pitchFamily="18" charset="0"/>
                <a:cs typeface="Times New Roman" pitchFamily="18" charset="0"/>
              </a:rPr>
              <a:t>Стефановой</a:t>
            </a:r>
            <a:r>
              <a:rPr lang="ru-RU" sz="2400" dirty="0" smtClean="0">
                <a:latin typeface="Times New Roman" pitchFamily="18" charset="0"/>
                <a:cs typeface="Times New Roman" pitchFamily="18" charset="0"/>
              </a:rPr>
              <a:t>,</a:t>
            </a:r>
          </a:p>
          <a:p>
            <a:r>
              <a:rPr lang="ru-RU" sz="2400" dirty="0">
                <a:latin typeface="Times New Roman" pitchFamily="18" charset="0"/>
                <a:cs typeface="Times New Roman" pitchFamily="18" charset="0"/>
              </a:rPr>
              <a:t>к</a:t>
            </a:r>
            <a:r>
              <a:rPr lang="ru-RU" sz="2400" dirty="0" smtClean="0">
                <a:latin typeface="Times New Roman" pitchFamily="18" charset="0"/>
                <a:cs typeface="Times New Roman" pitchFamily="18" charset="0"/>
              </a:rPr>
              <a:t>.б.н. </a:t>
            </a:r>
            <a:r>
              <a:rPr lang="ru-RU" sz="2400" dirty="0">
                <a:latin typeface="Times New Roman" pitchFamily="18" charset="0"/>
                <a:cs typeface="Times New Roman" pitchFamily="18" charset="0"/>
              </a:rPr>
              <a:t>Н.А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Муралёвой</a:t>
            </a:r>
            <a:r>
              <a:rPr lang="ru-RU" sz="2400" dirty="0" smtClean="0">
                <a:latin typeface="Times New Roman" pitchFamily="18" charset="0"/>
                <a:cs typeface="Times New Roman" pitchFamily="18" charset="0"/>
              </a:rPr>
              <a:t>, </a:t>
            </a:r>
          </a:p>
          <a:p>
            <a:r>
              <a:rPr lang="ru-RU" sz="2400" dirty="0" smtClean="0">
                <a:latin typeface="Times New Roman" pitchFamily="18" charset="0"/>
                <a:cs typeface="Times New Roman" pitchFamily="18" charset="0"/>
              </a:rPr>
              <a:t>к.б.н. О.С. Кожевниковой,</a:t>
            </a:r>
            <a:endParaRPr lang="ru-RU" sz="2400" dirty="0">
              <a:latin typeface="Times New Roman" pitchFamily="18" charset="0"/>
              <a:cs typeface="Times New Roman" pitchFamily="18" charset="0"/>
            </a:endParaRPr>
          </a:p>
          <a:p>
            <a:r>
              <a:rPr lang="ru-RU" sz="2400" dirty="0" smtClean="0">
                <a:latin typeface="Times New Roman" pitchFamily="18" charset="0"/>
                <a:cs typeface="Times New Roman" pitchFamily="18" charset="0"/>
              </a:rPr>
              <a:t>       а также всем сотрудникам сектора </a:t>
            </a:r>
            <a:endParaRPr lang="ru-RU" sz="2400" dirty="0">
              <a:latin typeface="Times New Roman" pitchFamily="18" charset="0"/>
              <a:cs typeface="Times New Roman" pitchFamily="18" charset="0"/>
            </a:endParaRPr>
          </a:p>
          <a:p>
            <a:r>
              <a:rPr lang="ru-RU" sz="2400" dirty="0" smtClean="0">
                <a:latin typeface="Times New Roman" pitchFamily="18" charset="0"/>
                <a:cs typeface="Times New Roman" pitchFamily="18" charset="0"/>
              </a:rPr>
              <a:t>       молекулярных механизмов старения</a:t>
            </a:r>
          </a:p>
          <a:p>
            <a:r>
              <a:rPr lang="ru-RU" sz="2400" dirty="0" err="1">
                <a:latin typeface="Times New Roman" pitchFamily="18" charset="0"/>
                <a:cs typeface="Times New Roman" pitchFamily="18" charset="0"/>
              </a:rPr>
              <a:t>д.ф-м.н</a:t>
            </a:r>
            <a:r>
              <a:rPr lang="ru-RU" sz="2400" dirty="0">
                <a:latin typeface="Times New Roman" pitchFamily="18" charset="0"/>
                <a:cs typeface="Times New Roman" pitchFamily="18" charset="0"/>
              </a:rPr>
              <a:t>. Е.Г. </a:t>
            </a:r>
            <a:r>
              <a:rPr lang="ru-RU" sz="2400" dirty="0" err="1">
                <a:latin typeface="Times New Roman" pitchFamily="18" charset="0"/>
                <a:cs typeface="Times New Roman" pitchFamily="18" charset="0"/>
              </a:rPr>
              <a:t>Багрянской</a:t>
            </a:r>
            <a:r>
              <a:rPr lang="ru-RU" sz="2400" dirty="0">
                <a:latin typeface="Times New Roman" pitchFamily="18" charset="0"/>
                <a:cs typeface="Times New Roman" pitchFamily="18" charset="0"/>
              </a:rPr>
              <a:t>,</a:t>
            </a:r>
            <a:r>
              <a:rPr lang="ru-RU" sz="2400" dirty="0"/>
              <a:t> </a:t>
            </a:r>
            <a:r>
              <a:rPr lang="ru-RU" sz="2400" dirty="0" smtClean="0">
                <a:latin typeface="Times New Roman" pitchFamily="18" charset="0"/>
                <a:cs typeface="Times New Roman" pitchFamily="18" charset="0"/>
              </a:rPr>
              <a:t>ЛФМИ </a:t>
            </a:r>
            <a:r>
              <a:rPr lang="ru-RU" sz="2400" dirty="0">
                <a:latin typeface="Times New Roman" pitchFamily="18" charset="0"/>
                <a:cs typeface="Times New Roman" pitchFamily="18" charset="0"/>
              </a:rPr>
              <a:t>НИОХ СО </a:t>
            </a:r>
            <a:r>
              <a:rPr lang="ru-RU" sz="2400" dirty="0" smtClean="0">
                <a:latin typeface="Times New Roman" pitchFamily="18" charset="0"/>
                <a:cs typeface="Times New Roman" pitchFamily="18" charset="0"/>
              </a:rPr>
              <a:t>РАН </a:t>
            </a:r>
            <a:endParaRPr lang="ru-RU"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д.м.н. А.Ж. Фурсовой, </a:t>
            </a:r>
            <a:r>
              <a:rPr lang="ru-RU" sz="2400" dirty="0" smtClean="0">
                <a:latin typeface="Times New Roman" pitchFamily="18" charset="0"/>
                <a:cs typeface="Times New Roman" pitchFamily="18" charset="0"/>
              </a:rPr>
              <a:t>ГБУЗ </a:t>
            </a:r>
            <a:r>
              <a:rPr lang="ru-RU" sz="2400" dirty="0">
                <a:latin typeface="Times New Roman" pitchFamily="18" charset="0"/>
                <a:cs typeface="Times New Roman" pitchFamily="18" charset="0"/>
              </a:rPr>
              <a:t>НСО «ГНОКБ» </a:t>
            </a:r>
            <a:r>
              <a:rPr lang="ru-RU" sz="2400" i="1" dirty="0">
                <a:latin typeface="Times New Roman" pitchFamily="18" charset="0"/>
                <a:cs typeface="Times New Roman" pitchFamily="18" charset="0"/>
              </a:rPr>
              <a:t>(Новосибирск</a:t>
            </a:r>
            <a:r>
              <a:rPr lang="ru-RU" sz="2400" i="1" dirty="0" smtClean="0">
                <a:latin typeface="Times New Roman" pitchFamily="18" charset="0"/>
                <a:cs typeface="Times New Roman" pitchFamily="18" charset="0"/>
              </a:rPr>
              <a:t>)</a:t>
            </a:r>
          </a:p>
          <a:p>
            <a:r>
              <a:rPr lang="ru-RU" sz="2400" dirty="0">
                <a:latin typeface="Times New Roman" pitchFamily="18" charset="0"/>
                <a:cs typeface="Times New Roman" pitchFamily="18" charset="0"/>
              </a:rPr>
              <a:t>д</a:t>
            </a:r>
            <a:r>
              <a:rPr lang="ru-RU" sz="2400" dirty="0" smtClean="0">
                <a:latin typeface="Times New Roman" pitchFamily="18" charset="0"/>
                <a:cs typeface="Times New Roman" pitchFamily="18" charset="0"/>
              </a:rPr>
              <a:t>.м.н. А.А. </a:t>
            </a:r>
            <a:r>
              <a:rPr lang="ru-RU" sz="2400" dirty="0" err="1" smtClean="0">
                <a:latin typeface="Times New Roman" pitchFamily="18" charset="0"/>
                <a:cs typeface="Times New Roman" pitchFamily="18" charset="0"/>
              </a:rPr>
              <a:t>Жданкиной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СибГМУ</a:t>
            </a:r>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Особую </a:t>
            </a:r>
            <a:r>
              <a:rPr lang="ru-RU" sz="2400" dirty="0">
                <a:latin typeface="Times New Roman" pitchFamily="18" charset="0"/>
                <a:cs typeface="Times New Roman" pitchFamily="18" charset="0"/>
              </a:rPr>
              <a:t>благодарность автор выражает своему </a:t>
            </a:r>
            <a:r>
              <a:rPr lang="ru-RU" sz="2400" dirty="0" smtClean="0">
                <a:latin typeface="Times New Roman" pitchFamily="18" charset="0"/>
                <a:cs typeface="Times New Roman" pitchFamily="18" charset="0"/>
              </a:rPr>
              <a:t>руководителю </a:t>
            </a:r>
            <a:r>
              <a:rPr lang="ru-RU" sz="2400" dirty="0">
                <a:latin typeface="Times New Roman" pitchFamily="18" charset="0"/>
                <a:cs typeface="Times New Roman" pitchFamily="18" charset="0"/>
              </a:rPr>
              <a:t>– д.б.н., проф. Н. Г.  Колосовой.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105691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346" y="116632"/>
            <a:ext cx="8784976" cy="5139869"/>
          </a:xfrm>
          <a:prstGeom prst="rect">
            <a:avLst/>
          </a:prstGeom>
        </p:spPr>
        <p:txBody>
          <a:bodyPr wrap="square">
            <a:spAutoFit/>
          </a:bodyPr>
          <a:lstStyle/>
          <a:p>
            <a:pPr algn="ctr"/>
            <a:r>
              <a:rPr lang="ru-RU" sz="2000" b="1" dirty="0" smtClean="0">
                <a:latin typeface="Times New Roman" pitchFamily="18" charset="0"/>
                <a:cs typeface="Times New Roman" pitchFamily="18" charset="0"/>
              </a:rPr>
              <a:t>Положения</a:t>
            </a:r>
            <a:r>
              <a:rPr lang="ru-RU" sz="2000" b="1" dirty="0">
                <a:latin typeface="Times New Roman" pitchFamily="18" charset="0"/>
                <a:cs typeface="Times New Roman" pitchFamily="18" charset="0"/>
              </a:rPr>
              <a:t>, выносимые на защиту: </a:t>
            </a:r>
            <a:endParaRPr lang="ru-RU" sz="2000" b="1" dirty="0" smtClean="0">
              <a:latin typeface="Times New Roman" pitchFamily="18" charset="0"/>
              <a:cs typeface="Times New Roman" pitchFamily="18" charset="0"/>
            </a:endParaRPr>
          </a:p>
          <a:p>
            <a:pPr algn="ctr"/>
            <a:endParaRPr lang="ru-RU" sz="2000" dirty="0">
              <a:latin typeface="Times New Roman" pitchFamily="18" charset="0"/>
              <a:cs typeface="Times New Roman" pitchFamily="18" charset="0"/>
            </a:endParaRPr>
          </a:p>
          <a:p>
            <a:pPr lvl="0" algn="just"/>
            <a:r>
              <a:rPr lang="ru-RU" dirty="0" smtClean="0">
                <a:latin typeface="Times New Roman" pitchFamily="18" charset="0"/>
                <a:cs typeface="Times New Roman" pitchFamily="18" charset="0"/>
              </a:rPr>
              <a:t>1. Постнатальное </a:t>
            </a:r>
            <a:r>
              <a:rPr lang="ru-RU" dirty="0">
                <a:latin typeface="Times New Roman" pitchFamily="18" charset="0"/>
                <a:cs typeface="Times New Roman" pitchFamily="18" charset="0"/>
              </a:rPr>
              <a:t>развитие мозга крыс </a:t>
            </a:r>
            <a:r>
              <a:rPr lang="en-US" dirty="0">
                <a:latin typeface="Times New Roman" pitchFamily="18" charset="0"/>
                <a:cs typeface="Times New Roman" pitchFamily="18" charset="0"/>
              </a:rPr>
              <a:t>OXYS</a:t>
            </a:r>
            <a:r>
              <a:rPr lang="ru-RU" dirty="0">
                <a:latin typeface="Times New Roman" pitchFamily="18" charset="0"/>
                <a:cs typeface="Times New Roman" pitchFamily="18" charset="0"/>
              </a:rPr>
              <a:t> происходит на фоне характерных для адаптации </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к гипоксии изменений энергетического метаболизма, однако развитие у крыс OXYS признаков ускоренного старения мозга к возрасту 3 месяцев не связано с дефицитом высокоэнергетических фосфатов.  </a:t>
            </a:r>
            <a:endParaRPr lang="ru-RU" dirty="0" smtClean="0">
              <a:latin typeface="Times New Roman" pitchFamily="18" charset="0"/>
              <a:cs typeface="Times New Roman" pitchFamily="18" charset="0"/>
            </a:endParaRPr>
          </a:p>
          <a:p>
            <a:pPr lvl="0" algn="just"/>
            <a:endParaRPr lang="ru-RU" dirty="0">
              <a:latin typeface="Times New Roman" pitchFamily="18" charset="0"/>
              <a:cs typeface="Times New Roman" pitchFamily="18" charset="0"/>
            </a:endParaRPr>
          </a:p>
          <a:p>
            <a:pPr lvl="0" algn="just"/>
            <a:r>
              <a:rPr lang="ru-RU" dirty="0" smtClean="0">
                <a:latin typeface="Times New Roman" pitchFamily="18" charset="0"/>
                <a:cs typeface="Times New Roman" pitchFamily="18" charset="0"/>
              </a:rPr>
              <a:t>2. Локусы</a:t>
            </a:r>
            <a:r>
              <a:rPr lang="ru-RU" dirty="0">
                <a:latin typeface="Times New Roman" pitchFamily="18" charset="0"/>
                <a:cs typeface="Times New Roman" pitchFamily="18" charset="0"/>
              </a:rPr>
              <a:t>, расположенные в</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координатах 8.9×10</a:t>
            </a:r>
            <a:r>
              <a:rPr lang="ru-RU" baseline="30000" dirty="0">
                <a:latin typeface="Times New Roman" pitchFamily="18" charset="0"/>
                <a:cs typeface="Times New Roman" pitchFamily="18" charset="0"/>
              </a:rPr>
              <a:t>7</a:t>
            </a:r>
            <a:r>
              <a:rPr lang="ru-RU" dirty="0">
                <a:latin typeface="Times New Roman" pitchFamily="18" charset="0"/>
                <a:cs typeface="Times New Roman" pitchFamily="18" charset="0"/>
              </a:rPr>
              <a:t>–9.7×10</a:t>
            </a:r>
            <a:r>
              <a:rPr lang="ru-RU" baseline="30000" dirty="0">
                <a:latin typeface="Times New Roman" pitchFamily="18" charset="0"/>
                <a:cs typeface="Times New Roman" pitchFamily="18" charset="0"/>
              </a:rPr>
              <a:t>7</a:t>
            </a:r>
            <a:r>
              <a:rPr lang="en-US" baseline="30000" dirty="0">
                <a:latin typeface="Times New Roman" pitchFamily="18" charset="0"/>
                <a:cs typeface="Times New Roman" pitchFamily="18" charset="0"/>
              </a:rPr>
              <a:t> </a:t>
            </a:r>
            <a:r>
              <a:rPr lang="ru-RU" dirty="0" err="1">
                <a:latin typeface="Times New Roman" pitchFamily="18" charset="0"/>
                <a:cs typeface="Times New Roman" pitchFamily="18" charset="0"/>
              </a:rPr>
              <a:t>п.о</a:t>
            </a:r>
            <a:r>
              <a:rPr lang="ru-RU" dirty="0">
                <a:latin typeface="Times New Roman" pitchFamily="18" charset="0"/>
                <a:cs typeface="Times New Roman" pitchFamily="18" charset="0"/>
              </a:rPr>
              <a:t>.; 1.04×10</a:t>
            </a:r>
            <a:r>
              <a:rPr lang="ru-RU" baseline="30000" dirty="0">
                <a:latin typeface="Times New Roman" pitchFamily="18" charset="0"/>
                <a:cs typeface="Times New Roman" pitchFamily="18" charset="0"/>
              </a:rPr>
              <a:t>8</a:t>
            </a:r>
            <a:r>
              <a:rPr lang="ru-RU" dirty="0">
                <a:latin typeface="Times New Roman" pitchFamily="18" charset="0"/>
                <a:cs typeface="Times New Roman" pitchFamily="18" charset="0"/>
              </a:rPr>
              <a:t>–1.05×10</a:t>
            </a:r>
            <a:r>
              <a:rPr lang="ru-RU" baseline="30000" dirty="0">
                <a:latin typeface="Times New Roman" pitchFamily="18" charset="0"/>
                <a:cs typeface="Times New Roman" pitchFamily="18" charset="0"/>
              </a:rPr>
              <a:t>8</a:t>
            </a:r>
            <a:r>
              <a:rPr lang="en-US" baseline="30000" dirty="0">
                <a:latin typeface="Times New Roman" pitchFamily="18" charset="0"/>
                <a:cs typeface="Times New Roman" pitchFamily="18" charset="0"/>
              </a:rPr>
              <a:t>  </a:t>
            </a:r>
            <a:r>
              <a:rPr lang="ru-RU" dirty="0" err="1">
                <a:latin typeface="Times New Roman" pitchFamily="18" charset="0"/>
                <a:cs typeface="Times New Roman" pitchFamily="18" charset="0"/>
              </a:rPr>
              <a:t>п.о</a:t>
            </a:r>
            <a:r>
              <a:rPr lang="ru-RU" dirty="0">
                <a:latin typeface="Times New Roman" pitchFamily="18" charset="0"/>
                <a:cs typeface="Times New Roman" pitchFamily="18" charset="0"/>
              </a:rPr>
              <a:t>.; 1.78×10</a:t>
            </a:r>
            <a:r>
              <a:rPr lang="ru-RU" baseline="30000" dirty="0">
                <a:latin typeface="Times New Roman" pitchFamily="18" charset="0"/>
                <a:cs typeface="Times New Roman" pitchFamily="18" charset="0"/>
              </a:rPr>
              <a:t>8</a:t>
            </a:r>
            <a:r>
              <a:rPr lang="ru-RU" dirty="0">
                <a:latin typeface="Times New Roman" pitchFamily="18" charset="0"/>
                <a:cs typeface="Times New Roman" pitchFamily="18" charset="0"/>
              </a:rPr>
              <a:t>–2.1×10</a:t>
            </a:r>
            <a:r>
              <a:rPr lang="ru-RU" baseline="30000" dirty="0">
                <a:latin typeface="Times New Roman" pitchFamily="18" charset="0"/>
                <a:cs typeface="Times New Roman" pitchFamily="18" charset="0"/>
              </a:rPr>
              <a:t>8</a:t>
            </a:r>
            <a:r>
              <a:rPr lang="en-US" baseline="30000" dirty="0">
                <a:latin typeface="Times New Roman" pitchFamily="18" charset="0"/>
                <a:cs typeface="Times New Roman" pitchFamily="18" charset="0"/>
              </a:rPr>
              <a:t> </a:t>
            </a:r>
            <a:r>
              <a:rPr lang="ru-RU" dirty="0" err="1">
                <a:latin typeface="Times New Roman" pitchFamily="18" charset="0"/>
                <a:cs typeface="Times New Roman" pitchFamily="18" charset="0"/>
              </a:rPr>
              <a:t>п.о</a:t>
            </a:r>
            <a:r>
              <a:rPr lang="ru-RU" dirty="0">
                <a:latin typeface="Times New Roman" pitchFamily="18" charset="0"/>
                <a:cs typeface="Times New Roman" pitchFamily="18" charset="0"/>
              </a:rPr>
              <a:t>.; и 2.34×10</a:t>
            </a:r>
            <a:r>
              <a:rPr lang="ru-RU" baseline="30000" dirty="0">
                <a:latin typeface="Times New Roman" pitchFamily="18" charset="0"/>
                <a:cs typeface="Times New Roman" pitchFamily="18" charset="0"/>
              </a:rPr>
              <a:t>8</a:t>
            </a:r>
            <a:r>
              <a:rPr lang="ru-RU" dirty="0">
                <a:latin typeface="Times New Roman" pitchFamily="18" charset="0"/>
                <a:cs typeface="Times New Roman" pitchFamily="18" charset="0"/>
              </a:rPr>
              <a:t>–2.75×10</a:t>
            </a:r>
            <a:r>
              <a:rPr lang="ru-RU" baseline="30000" dirty="0">
                <a:latin typeface="Times New Roman" pitchFamily="18" charset="0"/>
                <a:cs typeface="Times New Roman" pitchFamily="18" charset="0"/>
              </a:rPr>
              <a:t>8</a:t>
            </a:r>
            <a:r>
              <a:rPr lang="en-US" baseline="30000" dirty="0">
                <a:latin typeface="Times New Roman" pitchFamily="18" charset="0"/>
                <a:cs typeface="Times New Roman" pitchFamily="18" charset="0"/>
              </a:rPr>
              <a:t> </a:t>
            </a:r>
            <a:r>
              <a:rPr lang="ru-RU" dirty="0" err="1">
                <a:latin typeface="Times New Roman" pitchFamily="18" charset="0"/>
                <a:cs typeface="Times New Roman" pitchFamily="18" charset="0"/>
              </a:rPr>
              <a:t>п.о</a:t>
            </a:r>
            <a:r>
              <a:rPr lang="ru-RU" dirty="0">
                <a:latin typeface="Times New Roman" pitchFamily="18" charset="0"/>
                <a:cs typeface="Times New Roman" pitchFamily="18" charset="0"/>
              </a:rPr>
              <a:t>. первой хромосомы, ассоциированы с развитием у крыс </a:t>
            </a:r>
            <a:r>
              <a:rPr lang="en-US" dirty="0">
                <a:latin typeface="Times New Roman" pitchFamily="18" charset="0"/>
                <a:cs typeface="Times New Roman" pitchFamily="18" charset="0"/>
              </a:rPr>
              <a:t>OXYS</a:t>
            </a:r>
            <a:r>
              <a:rPr lang="ru-RU" dirty="0">
                <a:latin typeface="Times New Roman" pitchFamily="18" charset="0"/>
                <a:cs typeface="Times New Roman" pitchFamily="18" charset="0"/>
              </a:rPr>
              <a:t> признаков преждевременного старения: ранней катаракты и </a:t>
            </a:r>
            <a:r>
              <a:rPr lang="ru-RU" dirty="0" err="1">
                <a:latin typeface="Times New Roman" pitchFamily="18" charset="0"/>
                <a:cs typeface="Times New Roman" pitchFamily="18" charset="0"/>
              </a:rPr>
              <a:t>ретинопатии</a:t>
            </a:r>
            <a:r>
              <a:rPr lang="ru-RU" dirty="0" smtClean="0">
                <a:latin typeface="Times New Roman" pitchFamily="18" charset="0"/>
                <a:cs typeface="Times New Roman" pitchFamily="18" charset="0"/>
              </a:rPr>
              <a:t>.</a:t>
            </a:r>
          </a:p>
          <a:p>
            <a:pPr lvl="0" algn="just"/>
            <a:endParaRPr lang="ru-RU" dirty="0">
              <a:latin typeface="Times New Roman" pitchFamily="18" charset="0"/>
              <a:cs typeface="Times New Roman" pitchFamily="18" charset="0"/>
            </a:endParaRPr>
          </a:p>
          <a:p>
            <a:pPr lvl="0" algn="just"/>
            <a:r>
              <a:rPr lang="ru-RU" dirty="0" smtClean="0">
                <a:latin typeface="Times New Roman" pitchFamily="18" charset="0"/>
                <a:cs typeface="Times New Roman" pitchFamily="18" charset="0"/>
              </a:rPr>
              <a:t>3. Развитию </a:t>
            </a:r>
            <a:r>
              <a:rPr lang="ru-RU" dirty="0" err="1">
                <a:latin typeface="Times New Roman" pitchFamily="18" charset="0"/>
                <a:cs typeface="Times New Roman" pitchFamily="18" charset="0"/>
              </a:rPr>
              <a:t>нейродегенеративных</a:t>
            </a:r>
            <a:r>
              <a:rPr lang="ru-RU" dirty="0">
                <a:latin typeface="Times New Roman" pitchFamily="18" charset="0"/>
                <a:cs typeface="Times New Roman" pitchFamily="18" charset="0"/>
              </a:rPr>
              <a:t> изменений в сетчатке крыс </a:t>
            </a:r>
            <a:r>
              <a:rPr lang="ru-RU" dirty="0" err="1">
                <a:latin typeface="Times New Roman" pitchFamily="18" charset="0"/>
                <a:cs typeface="Times New Roman" pitchFamily="18" charset="0"/>
              </a:rPr>
              <a:t>конгенных</a:t>
            </a:r>
            <a:r>
              <a:rPr lang="ru-RU" dirty="0">
                <a:latin typeface="Times New Roman" pitchFamily="18" charset="0"/>
                <a:cs typeface="Times New Roman" pitchFamily="18" charset="0"/>
              </a:rPr>
              <a:t> линий предшествуют изменения активности метаболического пути болезни Альцгеймера и </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уровня </a:t>
            </a:r>
            <a:r>
              <a:rPr lang="ru-RU" dirty="0" err="1">
                <a:latin typeface="Times New Roman" pitchFamily="18" charset="0"/>
                <a:cs typeface="Times New Roman" pitchFamily="18" charset="0"/>
              </a:rPr>
              <a:t>мРНК</a:t>
            </a:r>
            <a:r>
              <a:rPr lang="ru-RU" dirty="0">
                <a:latin typeface="Times New Roman" pitchFamily="18" charset="0"/>
                <a:cs typeface="Times New Roman" pitchFamily="18" charset="0"/>
              </a:rPr>
              <a:t> генов, ассоциированных с метаболизмом жирных кислот и липидов, метаболизмом ДНК, воспалительным ответом, активностью транскрипционных факторов, морфогенезом кровеносных сосудов, а также задействованных в</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Wnt</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 и</a:t>
            </a:r>
            <a:r>
              <a:rPr lang="en-US" dirty="0">
                <a:latin typeface="Times New Roman" pitchFamily="18" charset="0"/>
                <a:cs typeface="Times New Roman" pitchFamily="18" charset="0"/>
              </a:rPr>
              <a:t> TGF</a:t>
            </a:r>
            <a:r>
              <a:rPr lang="ru-RU" dirty="0">
                <a:latin typeface="Times New Roman" pitchFamily="18" charset="0"/>
                <a:cs typeface="Times New Roman" pitchFamily="18" charset="0"/>
              </a:rPr>
              <a:t>-</a:t>
            </a:r>
            <a:r>
              <a:rPr lang="en-US" dirty="0">
                <a:latin typeface="Times New Roman" pitchFamily="18" charset="0"/>
                <a:cs typeface="Times New Roman" pitchFamily="18" charset="0"/>
              </a:rPr>
              <a:t>β </a:t>
            </a:r>
            <a:r>
              <a:rPr lang="ru-RU" dirty="0">
                <a:latin typeface="Times New Roman" pitchFamily="18" charset="0"/>
                <a:cs typeface="Times New Roman" pitchFamily="18" charset="0"/>
              </a:rPr>
              <a:t>- сигнальных путях</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920521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0"/>
            <a:ext cx="8640960" cy="6858000"/>
          </a:xfrm>
        </p:spPr>
        <p:txBody>
          <a:bodyPr>
            <a:normAutofit/>
          </a:bodyPr>
          <a:lstStyle/>
          <a:p>
            <a:pPr marL="0" indent="0" algn="ctr">
              <a:buNone/>
            </a:pPr>
            <a:endParaRPr lang="en-US" sz="2200" dirty="0" smtClean="0">
              <a:latin typeface="Times New Roman" pitchFamily="18" charset="0"/>
              <a:cs typeface="Times New Roman" pitchFamily="18" charset="0"/>
            </a:endParaRPr>
          </a:p>
          <a:p>
            <a:pPr marL="0" indent="0" algn="ctr">
              <a:buNone/>
            </a:pPr>
            <a:endParaRPr lang="ru-RU" sz="2800" b="1" i="1" dirty="0" smtClean="0">
              <a:latin typeface="Times New Roman" pitchFamily="18" charset="0"/>
              <a:cs typeface="Times New Roman" pitchFamily="18" charset="0"/>
            </a:endParaRPr>
          </a:p>
          <a:p>
            <a:pPr marL="0" indent="0" algn="ctr">
              <a:buNone/>
            </a:pPr>
            <a:r>
              <a:rPr lang="ru-RU" b="1" dirty="0" smtClean="0">
                <a:solidFill>
                  <a:srgbClr val="C00000"/>
                </a:solidFill>
                <a:latin typeface="Times New Roman" pitchFamily="18" charset="0"/>
                <a:cs typeface="Times New Roman" pitchFamily="18" charset="0"/>
              </a:rPr>
              <a:t>Выявление </a:t>
            </a:r>
            <a:r>
              <a:rPr lang="ru-RU" b="1" dirty="0">
                <a:solidFill>
                  <a:srgbClr val="C00000"/>
                </a:solidFill>
                <a:latin typeface="Times New Roman" pitchFamily="18" charset="0"/>
                <a:cs typeface="Times New Roman" pitchFamily="18" charset="0"/>
              </a:rPr>
              <a:t>молекулярных механизмов развития ранних </a:t>
            </a:r>
            <a:r>
              <a:rPr lang="ru-RU" b="1" dirty="0" err="1">
                <a:solidFill>
                  <a:srgbClr val="C00000"/>
                </a:solidFill>
                <a:latin typeface="Times New Roman" pitchFamily="18" charset="0"/>
                <a:cs typeface="Times New Roman" pitchFamily="18" charset="0"/>
              </a:rPr>
              <a:t>нейродегенеративных</a:t>
            </a:r>
            <a:r>
              <a:rPr lang="ru-RU" b="1" dirty="0">
                <a:solidFill>
                  <a:srgbClr val="C00000"/>
                </a:solidFill>
                <a:latin typeface="Times New Roman" pitchFamily="18" charset="0"/>
                <a:cs typeface="Times New Roman" pitchFamily="18" charset="0"/>
              </a:rPr>
              <a:t> изменений </a:t>
            </a:r>
            <a:r>
              <a:rPr lang="ru-RU" b="1" dirty="0" smtClean="0">
                <a:solidFill>
                  <a:srgbClr val="C00000"/>
                </a:solidFill>
                <a:latin typeface="Times New Roman" pitchFamily="18" charset="0"/>
                <a:cs typeface="Times New Roman" pitchFamily="18" charset="0"/>
              </a:rPr>
              <a:t>у </a:t>
            </a:r>
            <a:r>
              <a:rPr lang="ru-RU" b="1" dirty="0">
                <a:solidFill>
                  <a:srgbClr val="C00000"/>
                </a:solidFill>
                <a:latin typeface="Times New Roman" pitchFamily="18" charset="0"/>
                <a:cs typeface="Times New Roman" pitchFamily="18" charset="0"/>
              </a:rPr>
              <a:t>крыс </a:t>
            </a:r>
            <a:r>
              <a:rPr lang="en-US" b="1" dirty="0">
                <a:solidFill>
                  <a:srgbClr val="C00000"/>
                </a:solidFill>
                <a:latin typeface="Times New Roman" pitchFamily="18" charset="0"/>
                <a:cs typeface="Times New Roman" pitchFamily="18" charset="0"/>
              </a:rPr>
              <a:t>OXYS c </a:t>
            </a:r>
            <a:r>
              <a:rPr lang="ru-RU" b="1" dirty="0">
                <a:solidFill>
                  <a:srgbClr val="C00000"/>
                </a:solidFill>
                <a:latin typeface="Times New Roman" pitchFamily="18" charset="0"/>
                <a:cs typeface="Times New Roman" pitchFamily="18" charset="0"/>
              </a:rPr>
              <a:t>использованием </a:t>
            </a:r>
            <a:r>
              <a:rPr lang="ru-RU" b="1" dirty="0" err="1">
                <a:solidFill>
                  <a:srgbClr val="C00000"/>
                </a:solidFill>
                <a:latin typeface="Times New Roman" pitchFamily="18" charset="0"/>
                <a:cs typeface="Times New Roman" pitchFamily="18" charset="0"/>
              </a:rPr>
              <a:t>конгенных</a:t>
            </a:r>
            <a:r>
              <a:rPr lang="ru-RU" b="1" dirty="0">
                <a:solidFill>
                  <a:srgbClr val="C00000"/>
                </a:solidFill>
                <a:latin typeface="Times New Roman" pitchFamily="18" charset="0"/>
                <a:cs typeface="Times New Roman" pitchFamily="18" charset="0"/>
              </a:rPr>
              <a:t> </a:t>
            </a:r>
            <a:r>
              <a:rPr lang="ru-RU" b="1" dirty="0" smtClean="0">
                <a:solidFill>
                  <a:srgbClr val="C00000"/>
                </a:solidFill>
                <a:latin typeface="Times New Roman" pitchFamily="18" charset="0"/>
                <a:cs typeface="Times New Roman" pitchFamily="18" charset="0"/>
              </a:rPr>
              <a:t>линий</a:t>
            </a:r>
            <a:endParaRPr lang="ru-RU" dirty="0">
              <a:solidFill>
                <a:srgbClr val="C00000"/>
              </a:solidFill>
              <a:latin typeface="Times New Roman" pitchFamily="18" charset="0"/>
              <a:cs typeface="Times New Roman" pitchFamily="18" charset="0"/>
            </a:endParaRPr>
          </a:p>
          <a:p>
            <a:pPr marL="0" indent="0" algn="ctr">
              <a:buNone/>
            </a:pPr>
            <a:endParaRPr lang="ru-RU" dirty="0" smtClean="0">
              <a:latin typeface="Times New Roman" pitchFamily="18" charset="0"/>
              <a:cs typeface="Times New Roman" pitchFamily="18" charset="0"/>
            </a:endParaRPr>
          </a:p>
          <a:p>
            <a:pPr marL="0" indent="0" algn="ctr">
              <a:buNone/>
            </a:pPr>
            <a:r>
              <a:rPr lang="ru-RU" b="1" dirty="0">
                <a:latin typeface="Times New Roman" pitchFamily="18" charset="0"/>
                <a:cs typeface="Times New Roman" pitchFamily="18" charset="0"/>
              </a:rPr>
              <a:t>Выявление молекулярных механизмов развития ранних </a:t>
            </a:r>
            <a:r>
              <a:rPr lang="ru-RU" b="1" dirty="0" err="1">
                <a:latin typeface="Times New Roman" pitchFamily="18" charset="0"/>
                <a:cs typeface="Times New Roman" pitchFamily="18" charset="0"/>
              </a:rPr>
              <a:t>нейродегенеративных</a:t>
            </a:r>
            <a:r>
              <a:rPr lang="ru-RU" b="1" dirty="0">
                <a:latin typeface="Times New Roman" pitchFamily="18" charset="0"/>
                <a:cs typeface="Times New Roman" pitchFamily="18" charset="0"/>
              </a:rPr>
              <a:t> изменений </a:t>
            </a:r>
            <a:r>
              <a:rPr lang="ru-RU" b="1" dirty="0" smtClean="0">
                <a:solidFill>
                  <a:schemeClr val="accent1"/>
                </a:solidFill>
                <a:latin typeface="Times New Roman" pitchFamily="18" charset="0"/>
                <a:cs typeface="Times New Roman" pitchFamily="18" charset="0"/>
              </a:rPr>
              <a:t>и катаракты </a:t>
            </a:r>
            <a:r>
              <a:rPr lang="ru-RU" b="1" dirty="0" smtClean="0">
                <a:latin typeface="Times New Roman" pitchFamily="18" charset="0"/>
                <a:cs typeface="Times New Roman" pitchFamily="18" charset="0"/>
              </a:rPr>
              <a:t>у </a:t>
            </a:r>
            <a:r>
              <a:rPr lang="ru-RU" b="1" dirty="0">
                <a:latin typeface="Times New Roman" pitchFamily="18" charset="0"/>
                <a:cs typeface="Times New Roman" pitchFamily="18" charset="0"/>
              </a:rPr>
              <a:t>крыс </a:t>
            </a:r>
            <a:r>
              <a:rPr lang="en-US" b="1" dirty="0">
                <a:latin typeface="Times New Roman" pitchFamily="18" charset="0"/>
                <a:cs typeface="Times New Roman" pitchFamily="18" charset="0"/>
              </a:rPr>
              <a:t>OXYS c </a:t>
            </a:r>
            <a:r>
              <a:rPr lang="ru-RU" b="1" dirty="0">
                <a:latin typeface="Times New Roman" pitchFamily="18" charset="0"/>
                <a:cs typeface="Times New Roman" pitchFamily="18" charset="0"/>
              </a:rPr>
              <a:t>использованием </a:t>
            </a:r>
            <a:r>
              <a:rPr lang="ru-RU" b="1" dirty="0" err="1">
                <a:latin typeface="Times New Roman" pitchFamily="18" charset="0"/>
                <a:cs typeface="Times New Roman" pitchFamily="18" charset="0"/>
              </a:rPr>
              <a:t>конгенных</a:t>
            </a:r>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линий </a:t>
            </a:r>
            <a:r>
              <a:rPr lang="ru-RU" b="1" dirty="0" smtClean="0">
                <a:solidFill>
                  <a:schemeClr val="accent1"/>
                </a:solidFill>
                <a:latin typeface="Times New Roman" pitchFamily="18" charset="0"/>
                <a:cs typeface="Times New Roman" pitchFamily="18" charset="0"/>
              </a:rPr>
              <a:t>крыс</a:t>
            </a:r>
            <a:endParaRPr lang="ru-RU" dirty="0">
              <a:solidFill>
                <a:schemeClr val="accent1"/>
              </a:solidFill>
              <a:latin typeface="Times New Roman" pitchFamily="18" charset="0"/>
              <a:cs typeface="Times New Roman" pitchFamily="18" charset="0"/>
            </a:endParaRPr>
          </a:p>
          <a:p>
            <a:pPr marL="0" indent="0" algn="ctr">
              <a:buNone/>
            </a:pPr>
            <a:endParaRPr lang="ru-RU" sz="2800" dirty="0" smtClean="0">
              <a:latin typeface="Times New Roman" pitchFamily="18" charset="0"/>
              <a:cs typeface="Times New Roman" pitchFamily="18" charset="0"/>
            </a:endParaRPr>
          </a:p>
          <a:p>
            <a:pPr marL="0" indent="0" algn="ctr">
              <a:buNone/>
            </a:pPr>
            <a:endParaRPr lang="en-US" sz="2800" dirty="0">
              <a:latin typeface="Times New Roman" pitchFamily="18" charset="0"/>
              <a:cs typeface="Times New Roman" pitchFamily="18" charset="0"/>
            </a:endParaRPr>
          </a:p>
          <a:p>
            <a:pPr marL="0" indent="0">
              <a:buNone/>
            </a:pPr>
            <a:endParaRPr lang="ru-RU" sz="2400" dirty="0" smtClean="0"/>
          </a:p>
          <a:p>
            <a:pPr marL="0" indent="0">
              <a:buNone/>
            </a:pPr>
            <a:endParaRPr lang="ru-RU" sz="2400" dirty="0"/>
          </a:p>
          <a:p>
            <a:pPr marL="0" indent="0">
              <a:buNone/>
            </a:pPr>
            <a:endParaRPr lang="ru-RU" sz="2400" dirty="0" smtClean="0"/>
          </a:p>
          <a:p>
            <a:pPr marL="0" indent="0">
              <a:buNone/>
            </a:pPr>
            <a:endParaRPr lang="ru-RU" sz="2400" dirty="0"/>
          </a:p>
          <a:p>
            <a:pPr marL="0" indent="0">
              <a:buNone/>
            </a:pPr>
            <a:endParaRPr lang="ru-RU" sz="2400" dirty="0" smtClean="0"/>
          </a:p>
          <a:p>
            <a:pPr marL="0" indent="0">
              <a:buNone/>
            </a:pPr>
            <a:endParaRPr lang="ru-RU" sz="2400" dirty="0"/>
          </a:p>
          <a:p>
            <a:pPr marL="0" indent="0">
              <a:buNone/>
            </a:pPr>
            <a:endParaRPr lang="ru-RU" sz="2400" dirty="0" smtClean="0"/>
          </a:p>
          <a:p>
            <a:pPr marL="0" indent="0">
              <a:buNone/>
            </a:pPr>
            <a:endParaRPr lang="en-US" sz="2400" dirty="0"/>
          </a:p>
        </p:txBody>
      </p:sp>
    </p:spTree>
    <p:extLst>
      <p:ext uri="{BB962C8B-B14F-4D97-AF65-F5344CB8AC3E}">
        <p14:creationId xmlns:p14="http://schemas.microsoft.com/office/powerpoint/2010/main" val="815394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216" y="724138"/>
            <a:ext cx="8856984" cy="2185214"/>
          </a:xfrm>
          <a:prstGeom prst="rect">
            <a:avLst/>
          </a:prstGeom>
          <a:noFill/>
          <a:ln w="22225">
            <a:solidFill>
              <a:srgbClr val="00B050"/>
            </a:solidFill>
          </a:ln>
        </p:spPr>
        <p:txBody>
          <a:bodyPr wrap="square" rtlCol="0">
            <a:spAutoFit/>
          </a:bodyPr>
          <a:lstStyle/>
          <a:p>
            <a:pPr algn="ctr"/>
            <a:r>
              <a:rPr lang="ru-RU" sz="1600" b="1" dirty="0" smtClean="0">
                <a:latin typeface="Times New Roman" pitchFamily="18" charset="0"/>
                <a:cs typeface="Times New Roman" pitchFamily="18" charset="0"/>
              </a:rPr>
              <a:t>у крыс </a:t>
            </a:r>
            <a:r>
              <a:rPr lang="en-US" sz="1600" b="1" dirty="0" smtClean="0">
                <a:latin typeface="Times New Roman" pitchFamily="18" charset="0"/>
                <a:cs typeface="Times New Roman" pitchFamily="18" charset="0"/>
              </a:rPr>
              <a:t>WAG/OXYS-1.1</a:t>
            </a:r>
          </a:p>
          <a:p>
            <a:pPr algn="ctr"/>
            <a:endParaRPr lang="ru-RU" sz="1600" b="1" dirty="0">
              <a:solidFill>
                <a:srgbClr val="C00000"/>
              </a:solidFill>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Oxidative </a:t>
            </a:r>
            <a:r>
              <a:rPr lang="en-US" sz="1600" dirty="0">
                <a:latin typeface="Times New Roman" pitchFamily="18" charset="0"/>
                <a:cs typeface="Times New Roman" pitchFamily="18" charset="0"/>
              </a:rPr>
              <a:t>phosphorylation      </a:t>
            </a:r>
            <a:r>
              <a:rPr lang="en-US" sz="1600" dirty="0" smtClean="0">
                <a:latin typeface="Times New Roman" pitchFamily="18" charset="0"/>
                <a:cs typeface="Times New Roman" pitchFamily="18" charset="0"/>
              </a:rPr>
              <a:t>0.020003945169664722    </a:t>
            </a:r>
            <a:r>
              <a:rPr lang="en-US" sz="1600" i="1" dirty="0">
                <a:latin typeface="Times New Roman" pitchFamily="18" charset="0"/>
                <a:cs typeface="Times New Roman" pitchFamily="18" charset="0"/>
              </a:rPr>
              <a:t>RGD1560088, ATP4A, COX6B1, UQCRB </a:t>
            </a:r>
            <a:endParaRPr lang="ru-RU" sz="1600" i="1" dirty="0" smtClean="0">
              <a:latin typeface="Times New Roman" pitchFamily="18" charset="0"/>
              <a:cs typeface="Times New Roman" pitchFamily="18" charset="0"/>
            </a:endParaRPr>
          </a:p>
          <a:p>
            <a:pPr algn="ctr"/>
            <a:r>
              <a:rPr lang="en-US" sz="1600" dirty="0" smtClean="0">
                <a:latin typeface="Times New Roman" pitchFamily="18" charset="0"/>
                <a:cs typeface="Times New Roman" pitchFamily="18" charset="0"/>
              </a:rPr>
              <a:t>Huntington's </a:t>
            </a:r>
            <a:r>
              <a:rPr lang="en-US" sz="1600" dirty="0">
                <a:latin typeface="Times New Roman" pitchFamily="18" charset="0"/>
                <a:cs typeface="Times New Roman" pitchFamily="18" charset="0"/>
              </a:rPr>
              <a:t>disease </a:t>
            </a:r>
            <a:r>
              <a:rPr lang="en-US" sz="1600" dirty="0" smtClean="0">
                <a:latin typeface="Times New Roman" pitchFamily="18" charset="0"/>
                <a:cs typeface="Times New Roman" pitchFamily="18" charset="0"/>
              </a:rPr>
              <a:t>0.046299333112338616    </a:t>
            </a:r>
            <a:r>
              <a:rPr lang="en-US" sz="1600" i="1" dirty="0">
                <a:latin typeface="Times New Roman" pitchFamily="18" charset="0"/>
                <a:cs typeface="Times New Roman" pitchFamily="18" charset="0"/>
              </a:rPr>
              <a:t>RGD1560088, POLR2I, COX6B1, </a:t>
            </a:r>
            <a:r>
              <a:rPr lang="en-US" sz="1600" i="1" dirty="0" smtClean="0">
                <a:latin typeface="Times New Roman" pitchFamily="18" charset="0"/>
                <a:cs typeface="Times New Roman" pitchFamily="18" charset="0"/>
              </a:rPr>
              <a:t>UQCRB</a:t>
            </a:r>
            <a:endParaRPr lang="ru-RU" sz="1600" i="1" dirty="0" smtClean="0">
              <a:latin typeface="Times New Roman" pitchFamily="18" charset="0"/>
              <a:cs typeface="Times New Roman" pitchFamily="18" charset="0"/>
            </a:endParaRPr>
          </a:p>
          <a:p>
            <a:pPr algn="ctr"/>
            <a:r>
              <a:rPr lang="en-US" sz="1600" dirty="0" smtClean="0">
                <a:solidFill>
                  <a:srgbClr val="C00000"/>
                </a:solidFill>
                <a:latin typeface="Times New Roman" pitchFamily="18" charset="0"/>
                <a:cs typeface="Times New Roman" pitchFamily="18" charset="0"/>
              </a:rPr>
              <a:t>Alzheimer's </a:t>
            </a:r>
            <a:r>
              <a:rPr lang="en-US" sz="1600" dirty="0">
                <a:solidFill>
                  <a:srgbClr val="C00000"/>
                </a:solidFill>
                <a:latin typeface="Times New Roman" pitchFamily="18" charset="0"/>
                <a:cs typeface="Times New Roman" pitchFamily="18" charset="0"/>
              </a:rPr>
              <a:t>disease    </a:t>
            </a:r>
            <a:r>
              <a:rPr lang="en-US" sz="1600" dirty="0" smtClean="0">
                <a:latin typeface="Times New Roman" pitchFamily="18" charset="0"/>
                <a:cs typeface="Times New Roman" pitchFamily="18" charset="0"/>
              </a:rPr>
              <a:t>0.050638981256117224    </a:t>
            </a:r>
            <a:r>
              <a:rPr lang="en-US" sz="1600" i="1" dirty="0">
                <a:latin typeface="Times New Roman" pitchFamily="18" charset="0"/>
                <a:cs typeface="Times New Roman" pitchFamily="18" charset="0"/>
              </a:rPr>
              <a:t>RGD1560088, COX6B1, PSENEN, </a:t>
            </a:r>
            <a:r>
              <a:rPr lang="en-US" sz="1600" i="1" dirty="0" smtClean="0">
                <a:latin typeface="Times New Roman" pitchFamily="18" charset="0"/>
                <a:cs typeface="Times New Roman" pitchFamily="18" charset="0"/>
              </a:rPr>
              <a:t>UQCRB</a:t>
            </a:r>
          </a:p>
          <a:p>
            <a:endParaRPr lang="en-US" sz="1400" dirty="0" smtClean="0">
              <a:latin typeface="Times New Roman" pitchFamily="18" charset="0"/>
              <a:cs typeface="Times New Roman" pitchFamily="18" charset="0"/>
            </a:endParaRPr>
          </a:p>
          <a:p>
            <a:r>
              <a:rPr lang="en-US" sz="1400" dirty="0">
                <a:latin typeface="Times New Roman" pitchFamily="18" charset="0"/>
                <a:cs typeface="Times New Roman" pitchFamily="18" charset="0"/>
              </a:rPr>
              <a:t>~</a:t>
            </a:r>
            <a:r>
              <a:rPr lang="en-US" sz="1400" dirty="0" smtClean="0">
                <a:latin typeface="Times New Roman" pitchFamily="18" charset="0"/>
                <a:cs typeface="Times New Roman" pitchFamily="18" charset="0"/>
              </a:rPr>
              <a:t>generation </a:t>
            </a:r>
            <a:r>
              <a:rPr lang="en-US" sz="1400" dirty="0">
                <a:latin typeface="Times New Roman" pitchFamily="18" charset="0"/>
                <a:cs typeface="Times New Roman" pitchFamily="18" charset="0"/>
              </a:rPr>
              <a:t>of precursor metabolites and energy </a:t>
            </a:r>
            <a:r>
              <a:rPr lang="en-US" sz="1400" dirty="0" smtClean="0">
                <a:latin typeface="Times New Roman" pitchFamily="18" charset="0"/>
                <a:cs typeface="Times New Roman" pitchFamily="18" charset="0"/>
              </a:rPr>
              <a:t>5</a:t>
            </a:r>
          </a:p>
          <a:p>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alcohol </a:t>
            </a:r>
            <a:r>
              <a:rPr lang="en-US" sz="1400" dirty="0">
                <a:latin typeface="Times New Roman" pitchFamily="18" charset="0"/>
                <a:cs typeface="Times New Roman" pitchFamily="18" charset="0"/>
              </a:rPr>
              <a:t>catabolic process </a:t>
            </a:r>
            <a:r>
              <a:rPr lang="en-US" sz="1400" dirty="0" smtClean="0">
                <a:latin typeface="Times New Roman" pitchFamily="18" charset="0"/>
                <a:cs typeface="Times New Roman" pitchFamily="18" charset="0"/>
              </a:rPr>
              <a:t>4</a:t>
            </a:r>
          </a:p>
          <a:p>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ion </a:t>
            </a:r>
            <a:r>
              <a:rPr lang="en-US" sz="1400" dirty="0">
                <a:latin typeface="Times New Roman" pitchFamily="18" charset="0"/>
                <a:cs typeface="Times New Roman" pitchFamily="18" charset="0"/>
              </a:rPr>
              <a:t>transport 9</a:t>
            </a:r>
            <a:endParaRPr lang="en-US" sz="1400" i="1" dirty="0">
              <a:latin typeface="Times New Roman" pitchFamily="18" charset="0"/>
              <a:cs typeface="Times New Roman" pitchFamily="18" charset="0"/>
            </a:endParaRPr>
          </a:p>
        </p:txBody>
      </p:sp>
      <p:sp>
        <p:nvSpPr>
          <p:cNvPr id="4" name="TextBox 3"/>
          <p:cNvSpPr txBox="1"/>
          <p:nvPr/>
        </p:nvSpPr>
        <p:spPr>
          <a:xfrm>
            <a:off x="107504" y="2996952"/>
            <a:ext cx="8856984" cy="3754874"/>
          </a:xfrm>
          <a:prstGeom prst="rect">
            <a:avLst/>
          </a:prstGeom>
          <a:noFill/>
          <a:ln w="22225">
            <a:solidFill>
              <a:srgbClr val="0070C0"/>
            </a:solidFill>
          </a:ln>
        </p:spPr>
        <p:txBody>
          <a:bodyPr wrap="square" rtlCol="0">
            <a:spAutoFit/>
          </a:bodyPr>
          <a:lstStyle/>
          <a:p>
            <a:pPr algn="ctr"/>
            <a:r>
              <a:rPr lang="ru-RU" sz="1600" b="1" dirty="0" smtClean="0">
                <a:latin typeface="Times New Roman" pitchFamily="18" charset="0"/>
                <a:cs typeface="Times New Roman" pitchFamily="18" charset="0"/>
              </a:rPr>
              <a:t>у </a:t>
            </a:r>
            <a:r>
              <a:rPr lang="ru-RU" sz="1600" b="1" dirty="0">
                <a:latin typeface="Times New Roman" pitchFamily="18" charset="0"/>
                <a:cs typeface="Times New Roman" pitchFamily="18" charset="0"/>
              </a:rPr>
              <a:t>крыс </a:t>
            </a:r>
            <a:r>
              <a:rPr lang="en-US" sz="1600" b="1" dirty="0" smtClean="0">
                <a:latin typeface="Times New Roman" pitchFamily="18" charset="0"/>
                <a:cs typeface="Times New Roman" pitchFamily="18" charset="0"/>
              </a:rPr>
              <a:t>WAG/OXYS-1.2</a:t>
            </a:r>
            <a:endParaRPr lang="ru-RU" sz="1600" b="1" dirty="0">
              <a:latin typeface="Times New Roman" pitchFamily="18" charset="0"/>
              <a:cs typeface="Times New Roman" pitchFamily="18" charset="0"/>
            </a:endParaRPr>
          </a:p>
          <a:p>
            <a:pPr algn="ctr"/>
            <a:endParaRPr lang="ru-RU" sz="1600" dirty="0">
              <a:solidFill>
                <a:srgbClr val="C00000"/>
              </a:solidFill>
              <a:latin typeface="Times New Roman" pitchFamily="18" charset="0"/>
              <a:cs typeface="Times New Roman" pitchFamily="18" charset="0"/>
            </a:endParaRPr>
          </a:p>
          <a:p>
            <a:pPr algn="ctr"/>
            <a:r>
              <a:rPr lang="en-US" sz="1600" dirty="0">
                <a:solidFill>
                  <a:schemeClr val="tx2"/>
                </a:solidFill>
                <a:latin typeface="Times New Roman" pitchFamily="18" charset="0"/>
                <a:cs typeface="Times New Roman" pitchFamily="18" charset="0"/>
              </a:rPr>
              <a:t>Olfactory transduction </a:t>
            </a:r>
            <a:r>
              <a:rPr lang="en-US" sz="1600" b="1" dirty="0">
                <a:latin typeface="Times New Roman" pitchFamily="18" charset="0"/>
                <a:cs typeface="Times New Roman" pitchFamily="18" charset="0"/>
              </a:rPr>
              <a:t>71</a:t>
            </a:r>
            <a:r>
              <a:rPr lang="en-US"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a:t>
            </a:r>
            <a:r>
              <a:rPr lang="en-US" sz="1600" i="1" dirty="0" smtClean="0">
                <a:latin typeface="Times New Roman" pitchFamily="18" charset="0"/>
                <a:cs typeface="Times New Roman" pitchFamily="18" charset="0"/>
              </a:rPr>
              <a:t>p value </a:t>
            </a:r>
            <a:r>
              <a:rPr lang="en-US" sz="1600" dirty="0" smtClean="0">
                <a:latin typeface="Times New Roman" pitchFamily="18" charset="0"/>
                <a:cs typeface="Times New Roman" pitchFamily="18" charset="0"/>
              </a:rPr>
              <a:t>3.570930228620208E-7</a:t>
            </a:r>
            <a:r>
              <a:rPr lang="en-US" sz="1600" dirty="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p>
          <a:p>
            <a:pPr algn="ctr"/>
            <a:r>
              <a:rPr lang="en-US" sz="1600" dirty="0" smtClean="0">
                <a:latin typeface="Times New Roman" pitchFamily="18" charset="0"/>
                <a:cs typeface="Times New Roman" pitchFamily="18" charset="0"/>
              </a:rPr>
              <a:t>Retinol </a:t>
            </a:r>
            <a:r>
              <a:rPr lang="en-US" sz="1600" dirty="0">
                <a:latin typeface="Times New Roman" pitchFamily="18" charset="0"/>
                <a:cs typeface="Times New Roman" pitchFamily="18" charset="0"/>
              </a:rPr>
              <a:t>metabolism     7       </a:t>
            </a:r>
            <a:r>
              <a:rPr lang="en-US" sz="1600" i="1" dirty="0" smtClean="0">
                <a:latin typeface="Times New Roman" pitchFamily="18" charset="0"/>
                <a:cs typeface="Times New Roman" pitchFamily="18" charset="0"/>
              </a:rPr>
              <a:t>ALDH1A1</a:t>
            </a:r>
            <a:r>
              <a:rPr lang="en-US" sz="1600" i="1" dirty="0">
                <a:latin typeface="Times New Roman" pitchFamily="18" charset="0"/>
                <a:cs typeface="Times New Roman" pitchFamily="18" charset="0"/>
              </a:rPr>
              <a:t>, CYP26C1, CYP2C23, CYP26A1, CYP2C12, CYP2C13, CYP2C22 </a:t>
            </a:r>
            <a:endParaRPr lang="en-US" sz="1600" dirty="0">
              <a:latin typeface="Times New Roman" pitchFamily="18" charset="0"/>
              <a:cs typeface="Times New Roman" pitchFamily="18" charset="0"/>
            </a:endParaRPr>
          </a:p>
          <a:p>
            <a:pPr algn="ctr"/>
            <a:r>
              <a:rPr lang="en-US" sz="1600" dirty="0">
                <a:latin typeface="Times New Roman" pitchFamily="18" charset="0"/>
                <a:cs typeface="Times New Roman" pitchFamily="18" charset="0"/>
              </a:rPr>
              <a:t>B cell receptor signaling pathway      7       </a:t>
            </a:r>
            <a:r>
              <a:rPr lang="en-US" sz="1600" i="1" dirty="0" smtClean="0">
                <a:latin typeface="Times New Roman" pitchFamily="18" charset="0"/>
                <a:cs typeface="Times New Roman" pitchFamily="18" charset="0"/>
              </a:rPr>
              <a:t>CD19</a:t>
            </a:r>
            <a:r>
              <a:rPr lang="en-US" sz="1600" i="1" dirty="0">
                <a:latin typeface="Times New Roman" pitchFamily="18" charset="0"/>
                <a:cs typeface="Times New Roman" pitchFamily="18" charset="0"/>
              </a:rPr>
              <a:t>, MAPK3, CHP2, PIK3AP1, CHUK, PRKCB, BLNK </a:t>
            </a:r>
            <a:endParaRPr lang="en-US" sz="1600" dirty="0">
              <a:latin typeface="Times New Roman" pitchFamily="18" charset="0"/>
              <a:cs typeface="Times New Roman" pitchFamily="18" charset="0"/>
            </a:endParaRPr>
          </a:p>
          <a:p>
            <a:pPr algn="ctr"/>
            <a:r>
              <a:rPr lang="en-US" sz="1600" dirty="0" err="1">
                <a:latin typeface="Times New Roman" pitchFamily="18" charset="0"/>
                <a:cs typeface="Times New Roman" pitchFamily="18" charset="0"/>
              </a:rPr>
              <a:t>Glycerolipid</a:t>
            </a:r>
            <a:r>
              <a:rPr lang="en-US" sz="1600" dirty="0">
                <a:latin typeface="Times New Roman" pitchFamily="18" charset="0"/>
                <a:cs typeface="Times New Roman" pitchFamily="18" charset="0"/>
              </a:rPr>
              <a:t> metabolism        6       </a:t>
            </a:r>
            <a:r>
              <a:rPr lang="en-US" sz="1600" i="1" dirty="0" smtClean="0">
                <a:latin typeface="Times New Roman" pitchFamily="18" charset="0"/>
                <a:cs typeface="Times New Roman" pitchFamily="18" charset="0"/>
              </a:rPr>
              <a:t>PNLIP</a:t>
            </a:r>
            <a:r>
              <a:rPr lang="en-US" sz="1600" i="1" dirty="0">
                <a:latin typeface="Times New Roman" pitchFamily="18" charset="0"/>
                <a:cs typeface="Times New Roman" pitchFamily="18" charset="0"/>
              </a:rPr>
              <a:t>, PNLIPRP1, PNLIPRP2, ALDH1A7, GPAM, </a:t>
            </a:r>
            <a:r>
              <a:rPr lang="en-US" sz="1600" i="1" dirty="0" smtClean="0">
                <a:latin typeface="Times New Roman" pitchFamily="18" charset="0"/>
                <a:cs typeface="Times New Roman" pitchFamily="18" charset="0"/>
              </a:rPr>
              <a:t>LIPF</a:t>
            </a:r>
          </a:p>
          <a:p>
            <a:pPr algn="ctr"/>
            <a:endParaRPr lang="en-US" sz="1600" i="1" dirty="0" smtClean="0">
              <a:latin typeface="Times New Roman" pitchFamily="18" charset="0"/>
              <a:cs typeface="Times New Roman" pitchFamily="18" charset="0"/>
            </a:endParaRPr>
          </a:p>
          <a:p>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neurological </a:t>
            </a:r>
            <a:r>
              <a:rPr lang="en-US" sz="1400" dirty="0">
                <a:latin typeface="Times New Roman" pitchFamily="18" charset="0"/>
                <a:cs typeface="Times New Roman" pitchFamily="18" charset="0"/>
              </a:rPr>
              <a:t>system process </a:t>
            </a:r>
            <a:r>
              <a:rPr lang="en-US" sz="1400" dirty="0" smtClean="0">
                <a:latin typeface="Times New Roman" pitchFamily="18" charset="0"/>
                <a:cs typeface="Times New Roman" pitchFamily="18" charset="0"/>
              </a:rPr>
              <a:t>97</a:t>
            </a:r>
          </a:p>
          <a:p>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G-protein </a:t>
            </a:r>
            <a:r>
              <a:rPr lang="en-US" sz="1400" dirty="0">
                <a:latin typeface="Times New Roman" pitchFamily="18" charset="0"/>
                <a:cs typeface="Times New Roman" pitchFamily="18" charset="0"/>
              </a:rPr>
              <a:t>coupled receptor protein signaling pathway </a:t>
            </a:r>
            <a:r>
              <a:rPr lang="en-US" sz="1400" dirty="0" smtClean="0">
                <a:latin typeface="Times New Roman" pitchFamily="18" charset="0"/>
                <a:cs typeface="Times New Roman" pitchFamily="18" charset="0"/>
              </a:rPr>
              <a:t>97</a:t>
            </a:r>
          </a:p>
          <a:p>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fatty </a:t>
            </a:r>
            <a:r>
              <a:rPr lang="en-US" sz="1400" dirty="0">
                <a:latin typeface="Times New Roman" pitchFamily="18" charset="0"/>
                <a:cs typeface="Times New Roman" pitchFamily="18" charset="0"/>
              </a:rPr>
              <a:t>acid metabolic process </a:t>
            </a:r>
            <a:r>
              <a:rPr lang="en-US" sz="1400" dirty="0" smtClean="0">
                <a:latin typeface="Times New Roman" pitchFamily="18" charset="0"/>
                <a:cs typeface="Times New Roman" pitchFamily="18" charset="0"/>
              </a:rPr>
              <a:t>15</a:t>
            </a:r>
          </a:p>
          <a:p>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cell </a:t>
            </a:r>
            <a:r>
              <a:rPr lang="en-US" sz="1400" dirty="0">
                <a:latin typeface="Times New Roman" pitchFamily="18" charset="0"/>
                <a:cs typeface="Times New Roman" pitchFamily="18" charset="0"/>
              </a:rPr>
              <a:t>proliferation in forebrain </a:t>
            </a:r>
            <a:r>
              <a:rPr lang="en-US" sz="1400" dirty="0" smtClean="0">
                <a:latin typeface="Times New Roman" pitchFamily="18" charset="0"/>
                <a:cs typeface="Times New Roman" pitchFamily="18" charset="0"/>
              </a:rPr>
              <a:t>4</a:t>
            </a:r>
          </a:p>
          <a:p>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synaptic </a:t>
            </a:r>
            <a:r>
              <a:rPr lang="en-US" sz="1400" dirty="0">
                <a:latin typeface="Times New Roman" pitchFamily="18" charset="0"/>
                <a:cs typeface="Times New Roman" pitchFamily="18" charset="0"/>
              </a:rPr>
              <a:t>vesicle transport </a:t>
            </a:r>
            <a:r>
              <a:rPr lang="en-US" sz="1400" dirty="0" smtClean="0">
                <a:latin typeface="Times New Roman" pitchFamily="18" charset="0"/>
                <a:cs typeface="Times New Roman" pitchFamily="18" charset="0"/>
              </a:rPr>
              <a:t>5</a:t>
            </a:r>
          </a:p>
          <a:p>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regulation </a:t>
            </a:r>
            <a:r>
              <a:rPr lang="en-US" sz="1400" dirty="0">
                <a:latin typeface="Times New Roman" pitchFamily="18" charset="0"/>
                <a:cs typeface="Times New Roman" pitchFamily="18" charset="0"/>
              </a:rPr>
              <a:t>of lymphocyte activation </a:t>
            </a:r>
            <a:r>
              <a:rPr lang="en-US" sz="1400" dirty="0" smtClean="0">
                <a:latin typeface="Times New Roman" pitchFamily="18" charset="0"/>
                <a:cs typeface="Times New Roman" pitchFamily="18" charset="0"/>
              </a:rPr>
              <a:t>9</a:t>
            </a:r>
          </a:p>
          <a:p>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regulation </a:t>
            </a:r>
            <a:r>
              <a:rPr lang="en-US" sz="1400" dirty="0">
                <a:latin typeface="Times New Roman" pitchFamily="18" charset="0"/>
                <a:cs typeface="Times New Roman" pitchFamily="18" charset="0"/>
              </a:rPr>
              <a:t>of T cell proliferation 6</a:t>
            </a:r>
            <a:endParaRPr lang="en-US" sz="1400" dirty="0" smtClean="0">
              <a:latin typeface="Times New Roman" pitchFamily="18" charset="0"/>
              <a:cs typeface="Times New Roman" pitchFamily="18" charset="0"/>
            </a:endParaRPr>
          </a:p>
          <a:p>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translational </a:t>
            </a:r>
            <a:r>
              <a:rPr lang="en-US" sz="1400" dirty="0">
                <a:latin typeface="Times New Roman" pitchFamily="18" charset="0"/>
                <a:cs typeface="Times New Roman" pitchFamily="18" charset="0"/>
              </a:rPr>
              <a:t>elongation </a:t>
            </a:r>
            <a:r>
              <a:rPr lang="en-US" sz="1400" dirty="0" smtClean="0">
                <a:latin typeface="Times New Roman" pitchFamily="18" charset="0"/>
                <a:cs typeface="Times New Roman" pitchFamily="18" charset="0"/>
              </a:rPr>
              <a:t>7</a:t>
            </a:r>
          </a:p>
          <a:p>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protein </a:t>
            </a:r>
            <a:r>
              <a:rPr lang="en-US" sz="1400" dirty="0" err="1">
                <a:latin typeface="Times New Roman" pitchFamily="18" charset="0"/>
                <a:cs typeface="Times New Roman" pitchFamily="18" charset="0"/>
              </a:rPr>
              <a:t>oligomerization</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13 </a:t>
            </a:r>
            <a:endParaRPr lang="en-US" sz="1400" i="1" dirty="0">
              <a:latin typeface="Times New Roman" pitchFamily="18" charset="0"/>
              <a:cs typeface="Times New Roman" pitchFamily="18" charset="0"/>
            </a:endParaRPr>
          </a:p>
        </p:txBody>
      </p:sp>
      <p:sp>
        <p:nvSpPr>
          <p:cNvPr id="5" name="TextBox 4"/>
          <p:cNvSpPr txBox="1"/>
          <p:nvPr/>
        </p:nvSpPr>
        <p:spPr>
          <a:xfrm>
            <a:off x="608992" y="35778"/>
            <a:ext cx="7926016" cy="646331"/>
          </a:xfrm>
          <a:prstGeom prst="rect">
            <a:avLst/>
          </a:prstGeom>
          <a:noFill/>
        </p:spPr>
        <p:txBody>
          <a:bodyPr wrap="none" rtlCol="0">
            <a:spAutoFit/>
          </a:bodyPr>
          <a:lstStyle/>
          <a:p>
            <a:pPr algn="ctr"/>
            <a:r>
              <a:rPr lang="ru-RU" b="1" dirty="0" smtClean="0">
                <a:latin typeface="Times New Roman" pitchFamily="18" charset="0"/>
                <a:cs typeface="Times New Roman" pitchFamily="18" charset="0"/>
              </a:rPr>
              <a:t>Метаболические пути</a:t>
            </a:r>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и категории </a:t>
            </a:r>
            <a:r>
              <a:rPr lang="en-US" b="1" dirty="0" smtClean="0">
                <a:latin typeface="Times New Roman" pitchFamily="18" charset="0"/>
                <a:cs typeface="Times New Roman" pitchFamily="18" charset="0"/>
              </a:rPr>
              <a:t>GO</a:t>
            </a:r>
            <a:r>
              <a:rPr lang="ru-RU" b="1" dirty="0" smtClean="0">
                <a:latin typeface="Times New Roman" pitchFamily="18" charset="0"/>
                <a:cs typeface="Times New Roman" pitchFamily="18" charset="0"/>
              </a:rPr>
              <a:t>, с которыми ассоциированы гены, </a:t>
            </a:r>
          </a:p>
          <a:p>
            <a:pPr algn="ctr"/>
            <a:r>
              <a:rPr lang="ru-RU" b="1" dirty="0" smtClean="0">
                <a:latin typeface="Times New Roman" pitchFamily="18" charset="0"/>
                <a:cs typeface="Times New Roman" pitchFamily="18" charset="0"/>
              </a:rPr>
              <a:t>расположенные в </a:t>
            </a:r>
            <a:r>
              <a:rPr lang="ru-RU" b="1" dirty="0" err="1" smtClean="0">
                <a:latin typeface="Times New Roman" pitchFamily="18" charset="0"/>
                <a:cs typeface="Times New Roman" pitchFamily="18" charset="0"/>
              </a:rPr>
              <a:t>конгенных</a:t>
            </a:r>
            <a:r>
              <a:rPr lang="ru-RU" b="1" dirty="0" smtClean="0">
                <a:latin typeface="Times New Roman" pitchFamily="18" charset="0"/>
                <a:cs typeface="Times New Roman" pitchFamily="18" charset="0"/>
              </a:rPr>
              <a:t> локусах первой хромосомы</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344180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pharmacologylib.ru/news/item/f00/s01/n0000192/pic/000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96752"/>
            <a:ext cx="9052434" cy="39604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29230" y="193775"/>
            <a:ext cx="6839116" cy="369332"/>
          </a:xfrm>
          <a:prstGeom prst="rect">
            <a:avLst/>
          </a:prstGeom>
          <a:noFill/>
        </p:spPr>
        <p:txBody>
          <a:bodyPr wrap="none" rtlCol="0">
            <a:spAutoFit/>
          </a:bodyPr>
          <a:lstStyle/>
          <a:p>
            <a:r>
              <a:rPr lang="ru-RU" b="1" dirty="0">
                <a:solidFill>
                  <a:schemeClr val="tx2"/>
                </a:solidFill>
                <a:latin typeface="Times New Roman" pitchFamily="18" charset="0"/>
                <a:cs typeface="Times New Roman" pitchFamily="18" charset="0"/>
              </a:rPr>
              <a:t>Пути преобразования белка-предшественника амилоида (</a:t>
            </a:r>
            <a:r>
              <a:rPr lang="en-US" b="1" dirty="0">
                <a:solidFill>
                  <a:schemeClr val="tx2"/>
                </a:solidFill>
                <a:latin typeface="Times New Roman" pitchFamily="18" charset="0"/>
                <a:cs typeface="Times New Roman" pitchFamily="18" charset="0"/>
              </a:rPr>
              <a:t>APP</a:t>
            </a:r>
            <a:r>
              <a:rPr lang="en-US" b="1" dirty="0" smtClean="0">
                <a:solidFill>
                  <a:schemeClr val="tx2"/>
                </a:solidFill>
                <a:latin typeface="Times New Roman" pitchFamily="18" charset="0"/>
                <a:cs typeface="Times New Roman" pitchFamily="18" charset="0"/>
              </a:rPr>
              <a:t>) </a:t>
            </a:r>
            <a:endParaRPr lang="ru-RU" b="1" dirty="0" smtClean="0">
              <a:solidFill>
                <a:schemeClr val="tx2"/>
              </a:solidFill>
              <a:latin typeface="Times New Roman" pitchFamily="18" charset="0"/>
              <a:cs typeface="Times New Roman" pitchFamily="18" charset="0"/>
            </a:endParaRPr>
          </a:p>
        </p:txBody>
      </p:sp>
      <p:sp>
        <p:nvSpPr>
          <p:cNvPr id="3" name="TextBox 2"/>
          <p:cNvSpPr txBox="1"/>
          <p:nvPr/>
        </p:nvSpPr>
        <p:spPr>
          <a:xfrm>
            <a:off x="2651809" y="6093296"/>
            <a:ext cx="6544997" cy="646331"/>
          </a:xfrm>
          <a:prstGeom prst="rect">
            <a:avLst/>
          </a:prstGeom>
          <a:noFill/>
        </p:spPr>
        <p:txBody>
          <a:bodyPr wrap="none" rtlCol="0">
            <a:spAutoFit/>
          </a:bodyPr>
          <a:lstStyle/>
          <a:p>
            <a:r>
              <a:rPr lang="ru-RU" i="1" dirty="0">
                <a:latin typeface="Times New Roman" pitchFamily="18" charset="0"/>
                <a:cs typeface="Times New Roman" pitchFamily="18" charset="0"/>
              </a:rPr>
              <a:t>Рисунок из обзора </a:t>
            </a:r>
            <a:r>
              <a:rPr lang="en-US" i="1" dirty="0" err="1">
                <a:latin typeface="Times New Roman" pitchFamily="18" charset="0"/>
                <a:cs typeface="Times New Roman" pitchFamily="18" charset="0"/>
              </a:rPr>
              <a:t>Querfurth</a:t>
            </a:r>
            <a:r>
              <a:rPr lang="en-US" i="1" dirty="0">
                <a:latin typeface="Times New Roman" pitchFamily="18" charset="0"/>
                <a:cs typeface="Times New Roman" pitchFamily="18" charset="0"/>
              </a:rPr>
              <a:t> &amp; </a:t>
            </a:r>
            <a:r>
              <a:rPr lang="en-US" i="1" dirty="0" err="1">
                <a:latin typeface="Times New Roman" pitchFamily="18" charset="0"/>
                <a:cs typeface="Times New Roman" pitchFamily="18" charset="0"/>
              </a:rPr>
              <a:t>LaFerla</a:t>
            </a:r>
            <a:r>
              <a:rPr lang="en-US" i="1" dirty="0">
                <a:latin typeface="Times New Roman" pitchFamily="18" charset="0"/>
                <a:cs typeface="Times New Roman" pitchFamily="18" charset="0"/>
              </a:rPr>
              <a:t>, 2010. </a:t>
            </a:r>
            <a:r>
              <a:rPr lang="en-US" i="1" dirty="0">
                <a:latin typeface="Times New Roman" pitchFamily="18" charset="0"/>
                <a:cs typeface="Times New Roman" pitchFamily="18" charset="0"/>
                <a:hlinkClick r:id="rId3"/>
              </a:rPr>
              <a:t>Alzheimer's Disease</a:t>
            </a:r>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56151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2015608" y="34244"/>
            <a:ext cx="7128392" cy="4499670"/>
            <a:chOff x="899592" y="571500"/>
            <a:chExt cx="7620000" cy="6403806"/>
          </a:xfrm>
        </p:grpSpPr>
        <p:pic>
          <p:nvPicPr>
            <p:cNvPr id="5122" name="Picture 2" descr="http://images.myshared.ru/175460/slide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83968" y="5661248"/>
              <a:ext cx="4235624" cy="1314058"/>
            </a:xfrm>
            <a:prstGeom prst="rect">
              <a:avLst/>
            </a:prstGeom>
            <a:solidFill>
              <a:schemeClr val="bg1"/>
            </a:solidFill>
          </p:spPr>
          <p:txBody>
            <a:bodyPr wrap="square" rtlCol="0">
              <a:spAutoFit/>
            </a:bodyPr>
            <a:lstStyle/>
            <a:p>
              <a:pPr algn="ctr"/>
              <a:r>
                <a:rPr lang="ru-RU" b="1" dirty="0" smtClean="0">
                  <a:solidFill>
                    <a:schemeClr val="tx2"/>
                  </a:solidFill>
                  <a:latin typeface="Times New Roman" pitchFamily="18" charset="0"/>
                  <a:cs typeface="Times New Roman" pitchFamily="18" charset="0"/>
                </a:rPr>
                <a:t>Слои сетчатки</a:t>
              </a:r>
            </a:p>
            <a:p>
              <a:pPr algn="ct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gr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487" t="32204" r="34035" b="30003"/>
          <a:stretch/>
        </p:blipFill>
        <p:spPr bwMode="auto">
          <a:xfrm>
            <a:off x="110426" y="4273141"/>
            <a:ext cx="3810363" cy="249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9847" y="5629976"/>
            <a:ext cx="3830942" cy="800219"/>
          </a:xfrm>
          <a:prstGeom prst="rect">
            <a:avLst/>
          </a:prstGeom>
          <a:solidFill>
            <a:schemeClr val="bg1"/>
          </a:solidFill>
        </p:spPr>
        <p:txBody>
          <a:bodyPr wrap="square" rtlCol="0">
            <a:spAutoFit/>
          </a:bodyPr>
          <a:lstStyle/>
          <a:p>
            <a:pPr algn="ctr"/>
            <a:r>
              <a:rPr lang="ru-RU" sz="1400" b="1" dirty="0" smtClean="0">
                <a:solidFill>
                  <a:schemeClr val="tx2"/>
                </a:solidFill>
                <a:latin typeface="Times New Roman" pitchFamily="18" charset="0"/>
                <a:cs typeface="Times New Roman" pitchFamily="18" charset="0"/>
              </a:rPr>
              <a:t>Соответствие слоев сетчатки человека и крысы в норме</a:t>
            </a: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385700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62614" y="2756879"/>
            <a:ext cx="8738812" cy="3614110"/>
            <a:chOff x="165245" y="18974"/>
            <a:chExt cx="8738812" cy="3614110"/>
          </a:xfrm>
        </p:grpSpPr>
        <p:pic>
          <p:nvPicPr>
            <p:cNvPr id="30" name="Рисунок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514" y="546613"/>
              <a:ext cx="1769690" cy="1769690"/>
            </a:xfrm>
            <a:prstGeom prst="rect">
              <a:avLst/>
            </a:prstGeom>
          </p:spPr>
        </p:pic>
        <p:sp>
          <p:nvSpPr>
            <p:cNvPr id="3" name="Содержимое 2"/>
            <p:cNvSpPr>
              <a:spLocks/>
            </p:cNvSpPr>
            <p:nvPr/>
          </p:nvSpPr>
          <p:spPr bwMode="auto">
            <a:xfrm>
              <a:off x="263097" y="18974"/>
              <a:ext cx="8640960" cy="800307"/>
            </a:xfrm>
            <a:prstGeom prst="rect">
              <a:avLst/>
            </a:prstGeom>
            <a:ln>
              <a:noFill/>
              <a:headEnd/>
              <a:tailEnd/>
            </a:ln>
          </p:spPr>
          <p:style>
            <a:lnRef idx="2">
              <a:schemeClr val="accent5"/>
            </a:lnRef>
            <a:fillRef idx="1">
              <a:schemeClr val="lt1"/>
            </a:fillRef>
            <a:effectRef idx="0">
              <a:schemeClr val="accent5"/>
            </a:effectRef>
            <a:fontRef idx="minor">
              <a:schemeClr val="dk1"/>
            </a:fontRef>
          </p:style>
          <p:txBody>
            <a:bodyPr/>
            <a:lstStyle/>
            <a:p>
              <a:pPr algn="ctr" fontAlgn="auto">
                <a:spcBef>
                  <a:spcPct val="20000"/>
                </a:spcBef>
                <a:spcAft>
                  <a:spcPts val="0"/>
                </a:spcAft>
                <a:defRPr/>
              </a:pPr>
              <a:r>
                <a:rPr lang="ru-RU" sz="2400" b="1" dirty="0" smtClean="0">
                  <a:solidFill>
                    <a:srgbClr val="002060"/>
                  </a:solidFill>
                  <a:latin typeface="Times New Roman" pitchFamily="18" charset="0"/>
                  <a:cs typeface="Times New Roman" pitchFamily="18" charset="0"/>
                </a:rPr>
                <a:t>Уникальная модель </a:t>
              </a:r>
              <a:r>
                <a:rPr lang="ru-RU" sz="2400" b="1" dirty="0">
                  <a:solidFill>
                    <a:srgbClr val="002060"/>
                  </a:solidFill>
                  <a:latin typeface="Times New Roman" pitchFamily="18" charset="0"/>
                  <a:cs typeface="Times New Roman" pitchFamily="18" charset="0"/>
                </a:rPr>
                <a:t>преждевременного старения и </a:t>
              </a:r>
              <a:r>
                <a:rPr lang="ru-RU" sz="2400" b="1" dirty="0" smtClean="0">
                  <a:solidFill>
                    <a:srgbClr val="002060"/>
                  </a:solidFill>
                  <a:latin typeface="Times New Roman" pitchFamily="18" charset="0"/>
                  <a:cs typeface="Times New Roman" pitchFamily="18" charset="0"/>
                </a:rPr>
                <a:t>связанных с </a:t>
              </a:r>
              <a:r>
                <a:rPr lang="ru-RU" sz="2400" b="1" dirty="0">
                  <a:solidFill>
                    <a:srgbClr val="002060"/>
                  </a:solidFill>
                  <a:latin typeface="Times New Roman" pitchFamily="18" charset="0"/>
                  <a:cs typeface="Times New Roman" pitchFamily="18" charset="0"/>
                </a:rPr>
                <a:t>ним заболеваний </a:t>
              </a:r>
              <a:r>
                <a:rPr lang="ru-RU" sz="2400" b="1" dirty="0" smtClean="0">
                  <a:solidFill>
                    <a:srgbClr val="002060"/>
                  </a:solidFill>
                  <a:latin typeface="Times New Roman" pitchFamily="18" charset="0"/>
                  <a:cs typeface="Times New Roman" pitchFamily="18" charset="0"/>
                </a:rPr>
                <a:t>- </a:t>
              </a:r>
              <a:r>
                <a:rPr lang="ru-RU" sz="2400" b="1" dirty="0" smtClean="0">
                  <a:solidFill>
                    <a:srgbClr val="C00000"/>
                  </a:solidFill>
                  <a:latin typeface="Times New Roman" pitchFamily="18" charset="0"/>
                  <a:cs typeface="Times New Roman" pitchFamily="18" charset="0"/>
                </a:rPr>
                <a:t>линия </a:t>
              </a:r>
              <a:r>
                <a:rPr lang="ru-RU" sz="2400" b="1" dirty="0">
                  <a:solidFill>
                    <a:srgbClr val="C00000"/>
                  </a:solidFill>
                  <a:latin typeface="Times New Roman" pitchFamily="18" charset="0"/>
                  <a:cs typeface="Times New Roman" pitchFamily="18" charset="0"/>
                </a:rPr>
                <a:t>крыс </a:t>
              </a:r>
              <a:r>
                <a:rPr lang="ru-RU" sz="2400" b="1" dirty="0" smtClean="0">
                  <a:solidFill>
                    <a:srgbClr val="C00000"/>
                  </a:solidFill>
                  <a:latin typeface="Times New Roman" pitchFamily="18" charset="0"/>
                  <a:cs typeface="Times New Roman" pitchFamily="18" charset="0"/>
                </a:rPr>
                <a:t>OXYS</a:t>
              </a:r>
              <a:endParaRPr lang="ru-RU" sz="2400" b="1" dirty="0">
                <a:solidFill>
                  <a:srgbClr val="C00000"/>
                </a:solidFill>
                <a:latin typeface="Times New Roman" pitchFamily="18" charset="0"/>
                <a:cs typeface="Times New Roman" pitchFamily="18" charset="0"/>
              </a:endParaRPr>
            </a:p>
          </p:txBody>
        </p:sp>
        <p:sp>
          <p:nvSpPr>
            <p:cNvPr id="9" name="Скругленный прямоугольник 12"/>
            <p:cNvSpPr/>
            <p:nvPr/>
          </p:nvSpPr>
          <p:spPr bwMode="auto">
            <a:xfrm>
              <a:off x="5618084" y="1367737"/>
              <a:ext cx="3249281" cy="668861"/>
            </a:xfrm>
            <a:prstGeom prst="roundRect">
              <a:avLst/>
            </a:prstGeom>
            <a:gradFill flip="none" rotWithShape="1">
              <a:gsLst>
                <a:gs pos="0">
                  <a:srgbClr val="5E9EFF"/>
                </a:gs>
                <a:gs pos="39999">
                  <a:srgbClr val="85C2FF"/>
                </a:gs>
                <a:gs pos="70000">
                  <a:srgbClr val="C4D6EB"/>
                </a:gs>
                <a:gs pos="100000">
                  <a:srgbClr val="FFEBFA"/>
                </a:gs>
              </a:gsLst>
              <a:path path="rect">
                <a:fillToRect l="100000" t="100000"/>
              </a:path>
              <a:tileRect r="-100000" b="-100000"/>
            </a:gradFill>
            <a:ln/>
          </p:spPr>
          <p:style>
            <a:lnRef idx="1">
              <a:schemeClr val="accent6"/>
            </a:lnRef>
            <a:fillRef idx="2">
              <a:schemeClr val="accent6"/>
            </a:fillRef>
            <a:effectRef idx="1">
              <a:schemeClr val="accent6"/>
            </a:effectRef>
            <a:fontRef idx="minor">
              <a:schemeClr val="dk1"/>
            </a:fontRef>
          </p:style>
          <p:txBody>
            <a:bodyPr anchor="ctr"/>
            <a:lstStyle/>
            <a:p>
              <a:pPr marL="342900" indent="-342900" algn="ctr" defTabSz="4319588">
                <a:lnSpc>
                  <a:spcPct val="105000"/>
                </a:lnSpc>
                <a:buClr>
                  <a:schemeClr val="folHlink"/>
                </a:buClr>
                <a:defRPr/>
              </a:pPr>
              <a:r>
                <a:rPr lang="ru-RU" b="1" dirty="0">
                  <a:solidFill>
                    <a:srgbClr val="C00000"/>
                  </a:solidFill>
                  <a:latin typeface="Times New Roman" pitchFamily="18" charset="0"/>
                  <a:cs typeface="Times New Roman" pitchFamily="18" charset="0"/>
                </a:rPr>
                <a:t>Катаракта</a:t>
              </a:r>
              <a:r>
                <a:rPr lang="ru-RU" b="1" dirty="0" smtClean="0">
                  <a:solidFill>
                    <a:srgbClr val="CC0000"/>
                  </a:solidFill>
                  <a:latin typeface="Times New Roman" pitchFamily="18" charset="0"/>
                  <a:cs typeface="Times New Roman" pitchFamily="18" charset="0"/>
                </a:rPr>
                <a:t>,</a:t>
              </a:r>
            </a:p>
            <a:p>
              <a:pPr marL="342900" indent="-342900" algn="ctr" defTabSz="4319588">
                <a:lnSpc>
                  <a:spcPct val="105000"/>
                </a:lnSpc>
                <a:buClr>
                  <a:schemeClr val="folHlink"/>
                </a:buClr>
                <a:defRPr/>
              </a:pPr>
              <a:r>
                <a:rPr lang="ru-RU" b="1" dirty="0" smtClean="0">
                  <a:solidFill>
                    <a:srgbClr val="CC0000"/>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аналогичная сенильной</a:t>
              </a:r>
              <a:endParaRPr lang="ru-RU" b="1" dirty="0">
                <a:solidFill>
                  <a:schemeClr val="tx1"/>
                </a:solidFill>
                <a:latin typeface="Times New Roman" pitchFamily="18" charset="0"/>
                <a:cs typeface="Times New Roman" pitchFamily="18" charset="0"/>
              </a:endParaRPr>
            </a:p>
          </p:txBody>
        </p:sp>
        <p:sp>
          <p:nvSpPr>
            <p:cNvPr id="10" name="Скругленный прямоугольник 12"/>
            <p:cNvSpPr/>
            <p:nvPr/>
          </p:nvSpPr>
          <p:spPr bwMode="auto">
            <a:xfrm>
              <a:off x="165245" y="2283386"/>
              <a:ext cx="3334014" cy="1242420"/>
            </a:xfrm>
            <a:prstGeom prst="roundRect">
              <a:avLst/>
            </a:prstGeom>
            <a:gradFill flip="none" rotWithShape="1">
              <a:gsLst>
                <a:gs pos="0">
                  <a:srgbClr val="5E9EFF"/>
                </a:gs>
                <a:gs pos="39999">
                  <a:srgbClr val="85C2FF"/>
                </a:gs>
                <a:gs pos="70000">
                  <a:srgbClr val="C4D6EB"/>
                </a:gs>
                <a:gs pos="100000">
                  <a:srgbClr val="FFEBFA"/>
                </a:gs>
              </a:gsLst>
              <a:path path="rect">
                <a:fillToRect t="100000" r="100000"/>
              </a:path>
              <a:tileRect l="-100000" b="-100000"/>
            </a:gradFill>
            <a:ln/>
          </p:spPr>
          <p:style>
            <a:lnRef idx="1">
              <a:schemeClr val="accent6"/>
            </a:lnRef>
            <a:fillRef idx="2">
              <a:schemeClr val="accent6"/>
            </a:fillRef>
            <a:effectRef idx="1">
              <a:schemeClr val="accent6"/>
            </a:effectRef>
            <a:fontRef idx="minor">
              <a:schemeClr val="dk1"/>
            </a:fontRef>
          </p:style>
          <p:txBody>
            <a:bodyPr anchor="ctr"/>
            <a:lstStyle/>
            <a:p>
              <a:pPr marL="342900" indent="-342900" algn="ctr" defTabSz="4319588">
                <a:lnSpc>
                  <a:spcPct val="105000"/>
                </a:lnSpc>
                <a:buClr>
                  <a:schemeClr val="folHlink"/>
                </a:buClr>
                <a:defRPr/>
              </a:pPr>
              <a:r>
                <a:rPr lang="ru-RU" b="1" dirty="0" err="1" smtClean="0">
                  <a:solidFill>
                    <a:srgbClr val="C00000"/>
                  </a:solidFill>
                  <a:latin typeface="Times New Roman" pitchFamily="18" charset="0"/>
                  <a:cs typeface="Times New Roman" pitchFamily="18" charset="0"/>
                </a:rPr>
                <a:t>Ретинопатия</a:t>
              </a:r>
              <a:r>
                <a:rPr lang="ru-RU" b="1" dirty="0">
                  <a:solidFill>
                    <a:srgbClr val="C00000"/>
                  </a:solidFill>
                  <a:latin typeface="Times New Roman" pitchFamily="18" charset="0"/>
                  <a:cs typeface="Times New Roman" pitchFamily="18" charset="0"/>
                </a:rPr>
                <a:t>, </a:t>
              </a:r>
              <a:endParaRPr lang="ru-RU" b="1" dirty="0" smtClean="0">
                <a:solidFill>
                  <a:srgbClr val="C00000"/>
                </a:solidFill>
                <a:latin typeface="Times New Roman" pitchFamily="18" charset="0"/>
                <a:cs typeface="Times New Roman" pitchFamily="18" charset="0"/>
              </a:endParaRPr>
            </a:p>
            <a:p>
              <a:pPr marL="342900" indent="-342900" algn="ctr" defTabSz="4319588">
                <a:lnSpc>
                  <a:spcPct val="105000"/>
                </a:lnSpc>
                <a:buClr>
                  <a:schemeClr val="folHlink"/>
                </a:buClr>
                <a:defRPr/>
              </a:pPr>
              <a:r>
                <a:rPr lang="ru-RU" b="1" dirty="0" smtClean="0">
                  <a:solidFill>
                    <a:schemeClr val="tx1"/>
                  </a:solidFill>
                  <a:latin typeface="Times New Roman" pitchFamily="18" charset="0"/>
                  <a:cs typeface="Times New Roman" pitchFamily="18" charset="0"/>
                </a:rPr>
                <a:t>аналогичная возрастной </a:t>
              </a:r>
              <a:r>
                <a:rPr lang="ru-RU" b="1" dirty="0" err="1" smtClean="0">
                  <a:solidFill>
                    <a:schemeClr val="tx1"/>
                  </a:solidFill>
                  <a:latin typeface="Times New Roman" pitchFamily="18" charset="0"/>
                  <a:cs typeface="Times New Roman" pitchFamily="18" charset="0"/>
                </a:rPr>
                <a:t>макулярной</a:t>
              </a:r>
              <a:r>
                <a:rPr lang="ru-RU" b="1" dirty="0" smtClean="0">
                  <a:solidFill>
                    <a:schemeClr val="tx1"/>
                  </a:solidFill>
                  <a:latin typeface="Times New Roman" pitchFamily="18" charset="0"/>
                  <a:cs typeface="Times New Roman" pitchFamily="18" charset="0"/>
                </a:rPr>
                <a:t> дегенерации</a:t>
              </a:r>
              <a:endParaRPr lang="ru-RU" sz="1400" dirty="0">
                <a:solidFill>
                  <a:schemeClr val="tx1"/>
                </a:solidFill>
                <a:latin typeface="Arial" pitchFamily="34" charset="0"/>
                <a:cs typeface="Arial" pitchFamily="34" charset="0"/>
              </a:endParaRPr>
            </a:p>
          </p:txBody>
        </p:sp>
        <p:sp>
          <p:nvSpPr>
            <p:cNvPr id="7" name="Скругленный прямоугольник 12"/>
            <p:cNvSpPr/>
            <p:nvPr/>
          </p:nvSpPr>
          <p:spPr bwMode="auto">
            <a:xfrm>
              <a:off x="3646309" y="2904596"/>
              <a:ext cx="5221056" cy="728488"/>
            </a:xfrm>
            <a:prstGeom prst="roundRect">
              <a:avLst/>
            </a:prstGeom>
            <a:gradFill flip="none" rotWithShape="1">
              <a:gsLst>
                <a:gs pos="0">
                  <a:srgbClr val="5E9EFF"/>
                </a:gs>
                <a:gs pos="39999">
                  <a:srgbClr val="85C2FF"/>
                </a:gs>
                <a:gs pos="70000">
                  <a:srgbClr val="C4D6EB"/>
                </a:gs>
                <a:gs pos="100000">
                  <a:srgbClr val="FFEBFA"/>
                </a:gs>
              </a:gsLst>
              <a:path path="rect">
                <a:fillToRect l="100000" t="100000"/>
              </a:path>
              <a:tileRect r="-100000" b="-100000"/>
            </a:gradFill>
            <a:ln/>
          </p:spPr>
          <p:style>
            <a:lnRef idx="1">
              <a:schemeClr val="accent2"/>
            </a:lnRef>
            <a:fillRef idx="2">
              <a:schemeClr val="accent2"/>
            </a:fillRef>
            <a:effectRef idx="1">
              <a:schemeClr val="accent2"/>
            </a:effectRef>
            <a:fontRef idx="minor">
              <a:schemeClr val="dk1"/>
            </a:fontRef>
          </p:style>
          <p:txBody>
            <a:bodyPr anchor="ctr"/>
            <a:lstStyle/>
            <a:p>
              <a:pPr algn="ctr" defTabSz="4319588">
                <a:lnSpc>
                  <a:spcPct val="105000"/>
                </a:lnSpc>
                <a:buClr>
                  <a:schemeClr val="folHlink"/>
                </a:buClr>
                <a:defRPr/>
              </a:pPr>
              <a:r>
                <a:rPr lang="ru-RU" b="1" dirty="0" smtClean="0">
                  <a:solidFill>
                    <a:srgbClr val="C00000"/>
                  </a:solidFill>
                  <a:latin typeface="Times New Roman" pitchFamily="18" charset="0"/>
                  <a:cs typeface="Times New Roman" pitchFamily="18" charset="0"/>
                </a:rPr>
                <a:t>Ускоренное старение мозга </a:t>
              </a:r>
              <a:r>
                <a:rPr lang="ru-RU" b="1" dirty="0" smtClean="0">
                  <a:solidFill>
                    <a:schemeClr val="tx1"/>
                  </a:solidFill>
                  <a:latin typeface="Times New Roman" pitchFamily="18" charset="0"/>
                  <a:cs typeface="Times New Roman" pitchFamily="18" charset="0"/>
                </a:rPr>
                <a:t>с признаками, </a:t>
              </a:r>
            </a:p>
            <a:p>
              <a:pPr algn="ctr" defTabSz="4319588">
                <a:lnSpc>
                  <a:spcPct val="105000"/>
                </a:lnSpc>
                <a:buClr>
                  <a:schemeClr val="folHlink"/>
                </a:buClr>
                <a:defRPr/>
              </a:pPr>
              <a:r>
                <a:rPr lang="ru-RU" b="1" dirty="0" smtClean="0">
                  <a:solidFill>
                    <a:schemeClr val="tx1"/>
                  </a:solidFill>
                  <a:latin typeface="Times New Roman" pitchFamily="18" charset="0"/>
                  <a:cs typeface="Times New Roman" pitchFamily="18" charset="0"/>
                </a:rPr>
                <a:t>характерными для болезни Альцгеймера</a:t>
              </a:r>
              <a:endParaRPr lang="ru-RU" b="1" dirty="0">
                <a:solidFill>
                  <a:schemeClr val="tx1"/>
                </a:solidFill>
                <a:latin typeface="Times New Roman" pitchFamily="18" charset="0"/>
                <a:cs typeface="Times New Roman" pitchFamily="18" charset="0"/>
              </a:endParaRPr>
            </a:p>
          </p:txBody>
        </p:sp>
        <p:sp>
          <p:nvSpPr>
            <p:cNvPr id="24" name="AutoShape 11"/>
            <p:cNvSpPr>
              <a:spLocks noChangeArrowheads="1"/>
            </p:cNvSpPr>
            <p:nvPr/>
          </p:nvSpPr>
          <p:spPr bwMode="auto">
            <a:xfrm rot="3102104">
              <a:off x="5046374" y="2581780"/>
              <a:ext cx="660027" cy="251225"/>
            </a:xfrm>
            <a:prstGeom prst="notchedRightArrow">
              <a:avLst>
                <a:gd name="adj1" fmla="val 24407"/>
                <a:gd name="adj2" fmla="val 116377"/>
              </a:avLst>
            </a:prstGeom>
            <a:noFill/>
            <a:ln w="22225">
              <a:solidFill>
                <a:srgbClr val="C00000"/>
              </a:solidFill>
              <a:miter lim="800000"/>
              <a:headEnd/>
              <a:tailEnd/>
            </a:ln>
          </p:spPr>
          <p:txBody>
            <a:bodyPr vert="eaVert" wrap="none" anchor="ctr"/>
            <a:lstStyle>
              <a:lvl1pPr eaLnBrk="0" hangingPunct="0">
                <a:defRPr sz="2000" b="1">
                  <a:solidFill>
                    <a:srgbClr val="800000"/>
                  </a:solidFill>
                  <a:latin typeface="Arial" panose="020B0604020202020204" pitchFamily="34" charset="0"/>
                </a:defRPr>
              </a:lvl1pPr>
              <a:lvl2pPr marL="742950" indent="-285750" eaLnBrk="0" hangingPunct="0">
                <a:defRPr sz="2000" b="1">
                  <a:solidFill>
                    <a:srgbClr val="800000"/>
                  </a:solidFill>
                  <a:latin typeface="Arial" panose="020B0604020202020204" pitchFamily="34" charset="0"/>
                </a:defRPr>
              </a:lvl2pPr>
              <a:lvl3pPr marL="1143000" indent="-228600" eaLnBrk="0" hangingPunct="0">
                <a:defRPr sz="2000" b="1">
                  <a:solidFill>
                    <a:srgbClr val="800000"/>
                  </a:solidFill>
                  <a:latin typeface="Arial" panose="020B0604020202020204" pitchFamily="34" charset="0"/>
                </a:defRPr>
              </a:lvl3pPr>
              <a:lvl4pPr marL="1600200" indent="-228600" eaLnBrk="0" hangingPunct="0">
                <a:defRPr sz="2000" b="1">
                  <a:solidFill>
                    <a:srgbClr val="800000"/>
                  </a:solidFill>
                  <a:latin typeface="Arial" panose="020B0604020202020204" pitchFamily="34" charset="0"/>
                </a:defRPr>
              </a:lvl4pPr>
              <a:lvl5pPr marL="2057400" indent="-228600" eaLnBrk="0" hangingPunct="0">
                <a:defRPr sz="2000" b="1">
                  <a:solidFill>
                    <a:srgbClr val="800000"/>
                  </a:solidFill>
                  <a:latin typeface="Arial" panose="020B0604020202020204" pitchFamily="34" charset="0"/>
                </a:defRPr>
              </a:lvl5pPr>
              <a:lvl6pPr marL="2514600" indent="-228600" algn="just" eaLnBrk="0" fontAlgn="base" hangingPunct="0">
                <a:lnSpc>
                  <a:spcPct val="110000"/>
                </a:lnSpc>
                <a:spcBef>
                  <a:spcPct val="0"/>
                </a:spcBef>
                <a:spcAft>
                  <a:spcPct val="0"/>
                </a:spcAft>
                <a:defRPr sz="2000" b="1">
                  <a:solidFill>
                    <a:srgbClr val="800000"/>
                  </a:solidFill>
                  <a:latin typeface="Arial" panose="020B0604020202020204" pitchFamily="34" charset="0"/>
                </a:defRPr>
              </a:lvl6pPr>
              <a:lvl7pPr marL="2971800" indent="-228600" algn="just" eaLnBrk="0" fontAlgn="base" hangingPunct="0">
                <a:lnSpc>
                  <a:spcPct val="110000"/>
                </a:lnSpc>
                <a:spcBef>
                  <a:spcPct val="0"/>
                </a:spcBef>
                <a:spcAft>
                  <a:spcPct val="0"/>
                </a:spcAft>
                <a:defRPr sz="2000" b="1">
                  <a:solidFill>
                    <a:srgbClr val="800000"/>
                  </a:solidFill>
                  <a:latin typeface="Arial" panose="020B0604020202020204" pitchFamily="34" charset="0"/>
                </a:defRPr>
              </a:lvl7pPr>
              <a:lvl8pPr marL="3429000" indent="-228600" algn="just" eaLnBrk="0" fontAlgn="base" hangingPunct="0">
                <a:lnSpc>
                  <a:spcPct val="110000"/>
                </a:lnSpc>
                <a:spcBef>
                  <a:spcPct val="0"/>
                </a:spcBef>
                <a:spcAft>
                  <a:spcPct val="0"/>
                </a:spcAft>
                <a:defRPr sz="2000" b="1">
                  <a:solidFill>
                    <a:srgbClr val="800000"/>
                  </a:solidFill>
                  <a:latin typeface="Arial" panose="020B0604020202020204" pitchFamily="34" charset="0"/>
                </a:defRPr>
              </a:lvl8pPr>
              <a:lvl9pPr marL="3886200" indent="-228600" algn="just" eaLnBrk="0" fontAlgn="base" hangingPunct="0">
                <a:lnSpc>
                  <a:spcPct val="110000"/>
                </a:lnSpc>
                <a:spcBef>
                  <a:spcPct val="0"/>
                </a:spcBef>
                <a:spcAft>
                  <a:spcPct val="0"/>
                </a:spcAft>
                <a:defRPr sz="2000" b="1">
                  <a:solidFill>
                    <a:srgbClr val="800000"/>
                  </a:solidFill>
                  <a:latin typeface="Arial" panose="020B0604020202020204" pitchFamily="34" charset="0"/>
                </a:defRPr>
              </a:lvl9pPr>
            </a:lstStyle>
            <a:p>
              <a:pPr algn="l" eaLnBrk="1" hangingPunct="1">
                <a:lnSpc>
                  <a:spcPct val="100000"/>
                </a:lnSpc>
              </a:pPr>
              <a:endParaRPr lang="ru-RU" altLang="ru-RU" sz="1400" b="0">
                <a:solidFill>
                  <a:schemeClr val="tx1"/>
                </a:solidFill>
                <a:latin typeface="Calibri" panose="020F0502020204030204" pitchFamily="34" charset="0"/>
                <a:cs typeface="Arial" panose="020B0604020202020204" pitchFamily="34" charset="0"/>
              </a:endParaRPr>
            </a:p>
          </p:txBody>
        </p:sp>
        <p:pic>
          <p:nvPicPr>
            <p:cNvPr id="25" name="Рисунок 2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2000"/>
                      </a14:imgEffect>
                    </a14:imgLayer>
                  </a14:imgProps>
                </a:ext>
                <a:ext uri="{28A0092B-C50C-407E-A947-70E740481C1C}">
                  <a14:useLocalDpi xmlns:a14="http://schemas.microsoft.com/office/drawing/2010/main" val="0"/>
                </a:ext>
              </a:extLst>
            </a:blip>
            <a:stretch>
              <a:fillRect/>
            </a:stretch>
          </p:blipFill>
          <p:spPr>
            <a:xfrm>
              <a:off x="3467014" y="1197764"/>
              <a:ext cx="1540433" cy="1408748"/>
            </a:xfrm>
            <a:prstGeom prst="rect">
              <a:avLst/>
            </a:prstGeom>
          </p:spPr>
        </p:pic>
        <p:sp>
          <p:nvSpPr>
            <p:cNvPr id="26" name="AutoShape 11"/>
            <p:cNvSpPr>
              <a:spLocks noChangeArrowheads="1"/>
            </p:cNvSpPr>
            <p:nvPr/>
          </p:nvSpPr>
          <p:spPr bwMode="auto">
            <a:xfrm rot="20780689">
              <a:off x="5217433" y="1576554"/>
              <a:ext cx="660027" cy="251225"/>
            </a:xfrm>
            <a:prstGeom prst="notchedRightArrow">
              <a:avLst>
                <a:gd name="adj1" fmla="val 24407"/>
                <a:gd name="adj2" fmla="val 116377"/>
              </a:avLst>
            </a:prstGeom>
            <a:noFill/>
            <a:ln w="22225">
              <a:solidFill>
                <a:srgbClr val="C00000"/>
              </a:solidFill>
              <a:miter lim="800000"/>
              <a:headEnd/>
              <a:tailEnd/>
            </a:ln>
          </p:spPr>
          <p:txBody>
            <a:bodyPr vert="eaVert" wrap="none" anchor="ctr"/>
            <a:lstStyle>
              <a:lvl1pPr eaLnBrk="0" hangingPunct="0">
                <a:defRPr sz="2000" b="1">
                  <a:solidFill>
                    <a:srgbClr val="800000"/>
                  </a:solidFill>
                  <a:latin typeface="Arial" panose="020B0604020202020204" pitchFamily="34" charset="0"/>
                </a:defRPr>
              </a:lvl1pPr>
              <a:lvl2pPr marL="742950" indent="-285750" eaLnBrk="0" hangingPunct="0">
                <a:defRPr sz="2000" b="1">
                  <a:solidFill>
                    <a:srgbClr val="800000"/>
                  </a:solidFill>
                  <a:latin typeface="Arial" panose="020B0604020202020204" pitchFamily="34" charset="0"/>
                </a:defRPr>
              </a:lvl2pPr>
              <a:lvl3pPr marL="1143000" indent="-228600" eaLnBrk="0" hangingPunct="0">
                <a:defRPr sz="2000" b="1">
                  <a:solidFill>
                    <a:srgbClr val="800000"/>
                  </a:solidFill>
                  <a:latin typeface="Arial" panose="020B0604020202020204" pitchFamily="34" charset="0"/>
                </a:defRPr>
              </a:lvl3pPr>
              <a:lvl4pPr marL="1600200" indent="-228600" eaLnBrk="0" hangingPunct="0">
                <a:defRPr sz="2000" b="1">
                  <a:solidFill>
                    <a:srgbClr val="800000"/>
                  </a:solidFill>
                  <a:latin typeface="Arial" panose="020B0604020202020204" pitchFamily="34" charset="0"/>
                </a:defRPr>
              </a:lvl4pPr>
              <a:lvl5pPr marL="2057400" indent="-228600" eaLnBrk="0" hangingPunct="0">
                <a:defRPr sz="2000" b="1">
                  <a:solidFill>
                    <a:srgbClr val="800000"/>
                  </a:solidFill>
                  <a:latin typeface="Arial" panose="020B0604020202020204" pitchFamily="34" charset="0"/>
                </a:defRPr>
              </a:lvl5pPr>
              <a:lvl6pPr marL="2514600" indent="-228600" algn="just" eaLnBrk="0" fontAlgn="base" hangingPunct="0">
                <a:lnSpc>
                  <a:spcPct val="110000"/>
                </a:lnSpc>
                <a:spcBef>
                  <a:spcPct val="0"/>
                </a:spcBef>
                <a:spcAft>
                  <a:spcPct val="0"/>
                </a:spcAft>
                <a:defRPr sz="2000" b="1">
                  <a:solidFill>
                    <a:srgbClr val="800000"/>
                  </a:solidFill>
                  <a:latin typeface="Arial" panose="020B0604020202020204" pitchFamily="34" charset="0"/>
                </a:defRPr>
              </a:lvl6pPr>
              <a:lvl7pPr marL="2971800" indent="-228600" algn="just" eaLnBrk="0" fontAlgn="base" hangingPunct="0">
                <a:lnSpc>
                  <a:spcPct val="110000"/>
                </a:lnSpc>
                <a:spcBef>
                  <a:spcPct val="0"/>
                </a:spcBef>
                <a:spcAft>
                  <a:spcPct val="0"/>
                </a:spcAft>
                <a:defRPr sz="2000" b="1">
                  <a:solidFill>
                    <a:srgbClr val="800000"/>
                  </a:solidFill>
                  <a:latin typeface="Arial" panose="020B0604020202020204" pitchFamily="34" charset="0"/>
                </a:defRPr>
              </a:lvl7pPr>
              <a:lvl8pPr marL="3429000" indent="-228600" algn="just" eaLnBrk="0" fontAlgn="base" hangingPunct="0">
                <a:lnSpc>
                  <a:spcPct val="110000"/>
                </a:lnSpc>
                <a:spcBef>
                  <a:spcPct val="0"/>
                </a:spcBef>
                <a:spcAft>
                  <a:spcPct val="0"/>
                </a:spcAft>
                <a:defRPr sz="2000" b="1">
                  <a:solidFill>
                    <a:srgbClr val="800000"/>
                  </a:solidFill>
                  <a:latin typeface="Arial" panose="020B0604020202020204" pitchFamily="34" charset="0"/>
                </a:defRPr>
              </a:lvl8pPr>
              <a:lvl9pPr marL="3886200" indent="-228600" algn="just" eaLnBrk="0" fontAlgn="base" hangingPunct="0">
                <a:lnSpc>
                  <a:spcPct val="110000"/>
                </a:lnSpc>
                <a:spcBef>
                  <a:spcPct val="0"/>
                </a:spcBef>
                <a:spcAft>
                  <a:spcPct val="0"/>
                </a:spcAft>
                <a:defRPr sz="2000" b="1">
                  <a:solidFill>
                    <a:srgbClr val="800000"/>
                  </a:solidFill>
                  <a:latin typeface="Arial" panose="020B0604020202020204" pitchFamily="34" charset="0"/>
                </a:defRPr>
              </a:lvl9pPr>
            </a:lstStyle>
            <a:p>
              <a:pPr algn="l" eaLnBrk="1" hangingPunct="1">
                <a:lnSpc>
                  <a:spcPct val="100000"/>
                </a:lnSpc>
              </a:pPr>
              <a:endParaRPr lang="ru-RU" altLang="ru-RU" sz="1400" b="0">
                <a:solidFill>
                  <a:schemeClr val="tx1"/>
                </a:solidFill>
                <a:latin typeface="Calibri" panose="020F0502020204030204" pitchFamily="34" charset="0"/>
                <a:cs typeface="Arial" panose="020B0604020202020204" pitchFamily="34" charset="0"/>
              </a:endParaRPr>
            </a:p>
          </p:txBody>
        </p:sp>
        <p:sp>
          <p:nvSpPr>
            <p:cNvPr id="27" name="AutoShape 11"/>
            <p:cNvSpPr>
              <a:spLocks noChangeArrowheads="1"/>
            </p:cNvSpPr>
            <p:nvPr/>
          </p:nvSpPr>
          <p:spPr bwMode="auto">
            <a:xfrm rot="8139802">
              <a:off x="3230407" y="2480899"/>
              <a:ext cx="660027" cy="251225"/>
            </a:xfrm>
            <a:prstGeom prst="notchedRightArrow">
              <a:avLst>
                <a:gd name="adj1" fmla="val 24407"/>
                <a:gd name="adj2" fmla="val 116377"/>
              </a:avLst>
            </a:prstGeom>
            <a:noFill/>
            <a:ln w="22225">
              <a:solidFill>
                <a:srgbClr val="C00000"/>
              </a:solidFill>
              <a:miter lim="800000"/>
              <a:headEnd/>
              <a:tailEnd/>
            </a:ln>
          </p:spPr>
          <p:txBody>
            <a:bodyPr vert="eaVert" wrap="none" anchor="ctr"/>
            <a:lstStyle>
              <a:lvl1pPr eaLnBrk="0" hangingPunct="0">
                <a:defRPr sz="2000" b="1">
                  <a:solidFill>
                    <a:srgbClr val="800000"/>
                  </a:solidFill>
                  <a:latin typeface="Arial" panose="020B0604020202020204" pitchFamily="34" charset="0"/>
                </a:defRPr>
              </a:lvl1pPr>
              <a:lvl2pPr marL="742950" indent="-285750" eaLnBrk="0" hangingPunct="0">
                <a:defRPr sz="2000" b="1">
                  <a:solidFill>
                    <a:srgbClr val="800000"/>
                  </a:solidFill>
                  <a:latin typeface="Arial" panose="020B0604020202020204" pitchFamily="34" charset="0"/>
                </a:defRPr>
              </a:lvl2pPr>
              <a:lvl3pPr marL="1143000" indent="-228600" eaLnBrk="0" hangingPunct="0">
                <a:defRPr sz="2000" b="1">
                  <a:solidFill>
                    <a:srgbClr val="800000"/>
                  </a:solidFill>
                  <a:latin typeface="Arial" panose="020B0604020202020204" pitchFamily="34" charset="0"/>
                </a:defRPr>
              </a:lvl3pPr>
              <a:lvl4pPr marL="1600200" indent="-228600" eaLnBrk="0" hangingPunct="0">
                <a:defRPr sz="2000" b="1">
                  <a:solidFill>
                    <a:srgbClr val="800000"/>
                  </a:solidFill>
                  <a:latin typeface="Arial" panose="020B0604020202020204" pitchFamily="34" charset="0"/>
                </a:defRPr>
              </a:lvl4pPr>
              <a:lvl5pPr marL="2057400" indent="-228600" eaLnBrk="0" hangingPunct="0">
                <a:defRPr sz="2000" b="1">
                  <a:solidFill>
                    <a:srgbClr val="800000"/>
                  </a:solidFill>
                  <a:latin typeface="Arial" panose="020B0604020202020204" pitchFamily="34" charset="0"/>
                </a:defRPr>
              </a:lvl5pPr>
              <a:lvl6pPr marL="2514600" indent="-228600" algn="just" eaLnBrk="0" fontAlgn="base" hangingPunct="0">
                <a:lnSpc>
                  <a:spcPct val="110000"/>
                </a:lnSpc>
                <a:spcBef>
                  <a:spcPct val="0"/>
                </a:spcBef>
                <a:spcAft>
                  <a:spcPct val="0"/>
                </a:spcAft>
                <a:defRPr sz="2000" b="1">
                  <a:solidFill>
                    <a:srgbClr val="800000"/>
                  </a:solidFill>
                  <a:latin typeface="Arial" panose="020B0604020202020204" pitchFamily="34" charset="0"/>
                </a:defRPr>
              </a:lvl6pPr>
              <a:lvl7pPr marL="2971800" indent="-228600" algn="just" eaLnBrk="0" fontAlgn="base" hangingPunct="0">
                <a:lnSpc>
                  <a:spcPct val="110000"/>
                </a:lnSpc>
                <a:spcBef>
                  <a:spcPct val="0"/>
                </a:spcBef>
                <a:spcAft>
                  <a:spcPct val="0"/>
                </a:spcAft>
                <a:defRPr sz="2000" b="1">
                  <a:solidFill>
                    <a:srgbClr val="800000"/>
                  </a:solidFill>
                  <a:latin typeface="Arial" panose="020B0604020202020204" pitchFamily="34" charset="0"/>
                </a:defRPr>
              </a:lvl7pPr>
              <a:lvl8pPr marL="3429000" indent="-228600" algn="just" eaLnBrk="0" fontAlgn="base" hangingPunct="0">
                <a:lnSpc>
                  <a:spcPct val="110000"/>
                </a:lnSpc>
                <a:spcBef>
                  <a:spcPct val="0"/>
                </a:spcBef>
                <a:spcAft>
                  <a:spcPct val="0"/>
                </a:spcAft>
                <a:defRPr sz="2000" b="1">
                  <a:solidFill>
                    <a:srgbClr val="800000"/>
                  </a:solidFill>
                  <a:latin typeface="Arial" panose="020B0604020202020204" pitchFamily="34" charset="0"/>
                </a:defRPr>
              </a:lvl8pPr>
              <a:lvl9pPr marL="3886200" indent="-228600" algn="just" eaLnBrk="0" fontAlgn="base" hangingPunct="0">
                <a:lnSpc>
                  <a:spcPct val="110000"/>
                </a:lnSpc>
                <a:spcBef>
                  <a:spcPct val="0"/>
                </a:spcBef>
                <a:spcAft>
                  <a:spcPct val="0"/>
                </a:spcAft>
                <a:defRPr sz="2000" b="1">
                  <a:solidFill>
                    <a:srgbClr val="800000"/>
                  </a:solidFill>
                  <a:latin typeface="Arial" panose="020B0604020202020204" pitchFamily="34" charset="0"/>
                </a:defRPr>
              </a:lvl9pPr>
            </a:lstStyle>
            <a:p>
              <a:pPr algn="l" eaLnBrk="1" hangingPunct="1">
                <a:lnSpc>
                  <a:spcPct val="100000"/>
                </a:lnSpc>
              </a:pPr>
              <a:endParaRPr lang="ru-RU" altLang="ru-RU" sz="1400" b="0">
                <a:solidFill>
                  <a:schemeClr val="tx1"/>
                </a:solidFill>
                <a:latin typeface="Calibri" panose="020F0502020204030204" pitchFamily="34" charset="0"/>
                <a:cs typeface="Arial" panose="020B0604020202020204" pitchFamily="34" charset="0"/>
              </a:endParaRPr>
            </a:p>
          </p:txBody>
        </p:sp>
      </p:grpSp>
      <p:sp>
        <p:nvSpPr>
          <p:cNvPr id="16" name="Rectangle 6"/>
          <p:cNvSpPr>
            <a:spLocks noChangeArrowheads="1"/>
          </p:cNvSpPr>
          <p:nvPr/>
        </p:nvSpPr>
        <p:spPr bwMode="auto">
          <a:xfrm>
            <a:off x="206589" y="260648"/>
            <a:ext cx="8748713" cy="2062103"/>
          </a:xfrm>
          <a:prstGeom prst="rect">
            <a:avLst/>
          </a:prstGeom>
          <a:solidFill>
            <a:sysClr val="window" lastClr="FFFFFF"/>
          </a:solidFill>
          <a:ln w="25400" cap="flat" cmpd="sng" algn="ctr">
            <a:solidFill>
              <a:srgbClr val="C0504D"/>
            </a:solidFill>
            <a:prstDash val="solid"/>
          </a:ln>
          <a:effectLst/>
          <a:extLst/>
        </p:spPr>
        <p:txBody>
          <a:bodyPr anchor="ctr">
            <a:spAutoFit/>
          </a:bodyPr>
          <a:lstStyle/>
          <a:p>
            <a:pPr algn="just" defTabSz="912813"/>
            <a:r>
              <a:rPr lang="ru-RU" sz="2400" dirty="0">
                <a:solidFill>
                  <a:srgbClr val="000066"/>
                </a:solidFill>
                <a:latin typeface="Times New Roman" pitchFamily="18" charset="0"/>
              </a:rPr>
              <a:t>Управление процессами старения станет возможным при условии раскрытия молекулярно-генетических основ преждевременного старения и разработки способов выявления его предпосылок в молодом возрасте</a:t>
            </a:r>
            <a:r>
              <a:rPr lang="ru-RU" sz="2400" dirty="0" smtClean="0">
                <a:solidFill>
                  <a:srgbClr val="000066"/>
                </a:solidFill>
                <a:latin typeface="Times New Roman" pitchFamily="18" charset="0"/>
              </a:rPr>
              <a:t>.</a:t>
            </a:r>
          </a:p>
          <a:p>
            <a:pPr algn="just" defTabSz="912813"/>
            <a:endParaRPr lang="ru-RU" altLang="ru-RU" sz="1600" kern="0" dirty="0" smtClean="0">
              <a:solidFill>
                <a:prstClr val="black"/>
              </a:solidFill>
              <a:latin typeface="Times New Roman" pitchFamily="18" charset="0"/>
              <a:cs typeface="Times New Roman" pitchFamily="18" charset="0"/>
            </a:endParaRPr>
          </a:p>
          <a:p>
            <a:pPr algn="r" defTabSz="912813"/>
            <a:r>
              <a:rPr lang="en-US" altLang="ru-RU" sz="1600" kern="0" dirty="0" err="1" smtClean="0">
                <a:solidFill>
                  <a:prstClr val="black"/>
                </a:solidFill>
                <a:latin typeface="Times New Roman" pitchFamily="18" charset="0"/>
                <a:cs typeface="Times New Roman" pitchFamily="18" charset="0"/>
              </a:rPr>
              <a:t>Blagosklonny</a:t>
            </a:r>
            <a:r>
              <a:rPr lang="en-US" altLang="ru-RU" sz="1600" kern="0" dirty="0" smtClean="0">
                <a:solidFill>
                  <a:prstClr val="black"/>
                </a:solidFill>
                <a:latin typeface="Times New Roman" pitchFamily="18" charset="0"/>
                <a:cs typeface="Times New Roman" pitchFamily="18" charset="0"/>
              </a:rPr>
              <a:t> MV. How to save Medicare: the anti-aging remedy.</a:t>
            </a:r>
            <a:r>
              <a:rPr lang="ru-RU" altLang="ru-RU" sz="1600" kern="0" dirty="0" smtClean="0">
                <a:solidFill>
                  <a:prstClr val="black"/>
                </a:solidFill>
                <a:latin typeface="Times New Roman" pitchFamily="18" charset="0"/>
                <a:cs typeface="Times New Roman" pitchFamily="18" charset="0"/>
              </a:rPr>
              <a:t> </a:t>
            </a:r>
            <a:r>
              <a:rPr lang="en-US" altLang="ru-RU" sz="1600" kern="0" dirty="0" smtClean="0">
                <a:solidFill>
                  <a:prstClr val="black"/>
                </a:solidFill>
                <a:latin typeface="Times New Roman" pitchFamily="18" charset="0"/>
                <a:cs typeface="Times New Roman" pitchFamily="18" charset="0"/>
              </a:rPr>
              <a:t>Aging (Albany NY).</a:t>
            </a:r>
            <a:r>
              <a:rPr lang="ru-RU" altLang="ru-RU" sz="1600" kern="0" dirty="0" smtClean="0">
                <a:solidFill>
                  <a:prstClr val="black"/>
                </a:solidFill>
                <a:latin typeface="Times New Roman" pitchFamily="18" charset="0"/>
                <a:cs typeface="Times New Roman" pitchFamily="18" charset="0"/>
              </a:rPr>
              <a:t> </a:t>
            </a:r>
            <a:r>
              <a:rPr lang="en-US" altLang="ru-RU" sz="1600" kern="0" dirty="0" smtClean="0">
                <a:solidFill>
                  <a:prstClr val="black"/>
                </a:solidFill>
                <a:latin typeface="Times New Roman" pitchFamily="18" charset="0"/>
                <a:cs typeface="Times New Roman" pitchFamily="18" charset="0"/>
              </a:rPr>
              <a:t>2012</a:t>
            </a:r>
            <a:endParaRPr lang="en-US" altLang="ru-RU" sz="2400" b="1" dirty="0">
              <a:solidFill>
                <a:srgbClr val="000066"/>
              </a:solidFill>
              <a:latin typeface="Times New Roman" pitchFamily="18" charset="0"/>
            </a:endParaRPr>
          </a:p>
        </p:txBody>
      </p:sp>
    </p:spTree>
    <p:extLst>
      <p:ext uri="{BB962C8B-B14F-4D97-AF65-F5344CB8AC3E}">
        <p14:creationId xmlns:p14="http://schemas.microsoft.com/office/powerpoint/2010/main" val="936344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3458" y="116632"/>
            <a:ext cx="8784976" cy="707886"/>
          </a:xfrm>
          <a:prstGeom prst="rect">
            <a:avLst/>
          </a:prstGeom>
        </p:spPr>
        <p:txBody>
          <a:bodyPr wrap="square">
            <a:spAutoFit/>
          </a:bodyPr>
          <a:lstStyle/>
          <a:p>
            <a:pPr algn="just"/>
            <a:r>
              <a:rPr lang="x-none" sz="2000" b="1" smtClean="0">
                <a:solidFill>
                  <a:schemeClr val="tx2"/>
                </a:solidFill>
                <a:latin typeface="Times New Roman" pitchFamily="18" charset="0"/>
                <a:cs typeface="Times New Roman" pitchFamily="18" charset="0"/>
              </a:rPr>
              <a:t>Цель работы</a:t>
            </a:r>
            <a:r>
              <a:rPr lang="ru-RU" sz="2000" b="1" dirty="0" smtClean="0">
                <a:solidFill>
                  <a:schemeClr val="tx2"/>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Выявление  генов, с которыми </a:t>
            </a:r>
            <a:r>
              <a:rPr lang="ru-RU" sz="2000" dirty="0">
                <a:latin typeface="Times New Roman" pitchFamily="18" charset="0"/>
                <a:cs typeface="Times New Roman" pitchFamily="18" charset="0"/>
              </a:rPr>
              <a:t>ассоциировано развитие  </a:t>
            </a:r>
            <a:r>
              <a:rPr lang="ru-RU" sz="2000" dirty="0" smtClean="0">
                <a:latin typeface="Times New Roman" pitchFamily="18" charset="0"/>
                <a:cs typeface="Times New Roman" pitchFamily="18" charset="0"/>
              </a:rPr>
              <a:t>ранних </a:t>
            </a:r>
            <a:r>
              <a:rPr lang="ru-RU" sz="2000" dirty="0" err="1" smtClean="0">
                <a:latin typeface="Times New Roman" pitchFamily="18" charset="0"/>
                <a:cs typeface="Times New Roman" pitchFamily="18" charset="0"/>
              </a:rPr>
              <a:t>нейродегенеративных</a:t>
            </a:r>
            <a:r>
              <a:rPr lang="ru-RU" sz="2000" dirty="0" smtClean="0">
                <a:latin typeface="Times New Roman" pitchFamily="18" charset="0"/>
                <a:cs typeface="Times New Roman" pitchFamily="18" charset="0"/>
              </a:rPr>
              <a:t> изменений </a:t>
            </a:r>
            <a:r>
              <a:rPr lang="x-none" sz="2000" smtClean="0">
                <a:latin typeface="Times New Roman" pitchFamily="18" charset="0"/>
                <a:cs typeface="Times New Roman" pitchFamily="18" charset="0"/>
              </a:rPr>
              <a:t>у </a:t>
            </a:r>
            <a:r>
              <a:rPr lang="x-none" sz="2000">
                <a:latin typeface="Times New Roman" pitchFamily="18" charset="0"/>
                <a:cs typeface="Times New Roman" pitchFamily="18" charset="0"/>
              </a:rPr>
              <a:t>крыс OXYS. </a:t>
            </a:r>
            <a:endParaRPr lang="en-US" sz="2000" dirty="0">
              <a:latin typeface="Times New Roman" pitchFamily="18" charset="0"/>
              <a:cs typeface="Times New Roman" pitchFamily="18" charset="0"/>
            </a:endParaRPr>
          </a:p>
        </p:txBody>
      </p:sp>
      <p:sp>
        <p:nvSpPr>
          <p:cNvPr id="5" name="Прямоугольник 4"/>
          <p:cNvSpPr/>
          <p:nvPr/>
        </p:nvSpPr>
        <p:spPr>
          <a:xfrm>
            <a:off x="171600" y="824518"/>
            <a:ext cx="8712968" cy="6247864"/>
          </a:xfrm>
          <a:prstGeom prst="rect">
            <a:avLst/>
          </a:prstGeom>
        </p:spPr>
        <p:txBody>
          <a:bodyPr wrap="square">
            <a:spAutoFit/>
          </a:bodyPr>
          <a:lstStyle/>
          <a:p>
            <a:pPr algn="just"/>
            <a:r>
              <a:rPr lang="ru-RU" sz="2000" b="1" dirty="0" smtClean="0">
                <a:solidFill>
                  <a:schemeClr val="tx2"/>
                </a:solidFill>
                <a:latin typeface="Times New Roman" pitchFamily="18" charset="0"/>
                <a:cs typeface="Times New Roman" pitchFamily="18" charset="0"/>
              </a:rPr>
              <a:t>Задачи:</a:t>
            </a:r>
          </a:p>
          <a:p>
            <a:pPr indent="457200" algn="just">
              <a:buAutoNum type="arabicParenR"/>
            </a:pPr>
            <a:r>
              <a:rPr lang="ru-RU" sz="2000" dirty="0" smtClean="0">
                <a:latin typeface="Times New Roman" pitchFamily="18" charset="0"/>
                <a:cs typeface="Times New Roman" pitchFamily="18" charset="0"/>
              </a:rPr>
              <a:t>Оценить </a:t>
            </a:r>
            <a:r>
              <a:rPr lang="ru-RU" sz="2000" dirty="0">
                <a:latin typeface="Times New Roman" pitchFamily="18" charset="0"/>
                <a:cs typeface="Times New Roman" pitchFamily="18" charset="0"/>
              </a:rPr>
              <a:t>возможную связь ускоренного старения крыс OXYS с нарушениями энергетического метаболизма, сравнив его состояние в мозге крыс OXYS и </a:t>
            </a:r>
            <a:r>
              <a:rPr lang="ru-RU" sz="2000" dirty="0" err="1">
                <a:latin typeface="Times New Roman" pitchFamily="18" charset="0"/>
                <a:cs typeface="Times New Roman" pitchFamily="18" charset="0"/>
              </a:rPr>
              <a:t>Wistar</a:t>
            </a:r>
            <a:r>
              <a:rPr lang="ru-RU" sz="2000" dirty="0">
                <a:latin typeface="Times New Roman" pitchFamily="18" charset="0"/>
                <a:cs typeface="Times New Roman" pitchFamily="18" charset="0"/>
              </a:rPr>
              <a:t> (контроль) методами </a:t>
            </a:r>
            <a:r>
              <a:rPr lang="ru-RU" sz="2000" dirty="0" smtClean="0">
                <a:latin typeface="Times New Roman" pitchFamily="18" charset="0"/>
                <a:cs typeface="Times New Roman" pitchFamily="18" charset="0"/>
              </a:rPr>
              <a:t>P</a:t>
            </a:r>
            <a:r>
              <a:rPr lang="ru-RU" sz="2000" baseline="30000" dirty="0" smtClean="0">
                <a:latin typeface="Times New Roman" pitchFamily="18" charset="0"/>
                <a:cs typeface="Times New Roman" pitchFamily="18" charset="0"/>
              </a:rPr>
              <a:t>31</a:t>
            </a:r>
            <a:r>
              <a:rPr lang="ru-RU" sz="2000" dirty="0" smtClean="0">
                <a:latin typeface="Times New Roman" pitchFamily="18" charset="0"/>
                <a:cs typeface="Times New Roman" pitchFamily="18" charset="0"/>
              </a:rPr>
              <a:t>ЯМР-спектроскопии.</a:t>
            </a:r>
          </a:p>
          <a:p>
            <a:pPr algn="just"/>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2) Провести </a:t>
            </a:r>
            <a:r>
              <a:rPr lang="ru-RU" sz="2000" dirty="0">
                <a:latin typeface="Times New Roman" pitchFamily="18" charset="0"/>
                <a:cs typeface="Times New Roman" pitchFamily="18" charset="0"/>
              </a:rPr>
              <a:t>на первой хромосоме поиск локусов, ассоциированных с  развитием у крыс OXYS признаков преждевременного старения: поведенческих, ранней катаракты и </a:t>
            </a:r>
            <a:r>
              <a:rPr lang="ru-RU" sz="2000" dirty="0" err="1">
                <a:latin typeface="Times New Roman" pitchFamily="18" charset="0"/>
                <a:cs typeface="Times New Roman" pitchFamily="18" charset="0"/>
              </a:rPr>
              <a:t>ретинопатии</a:t>
            </a:r>
            <a:r>
              <a:rPr lang="ru-RU" sz="2000" dirty="0">
                <a:latin typeface="Times New Roman" pitchFamily="18" charset="0"/>
                <a:cs typeface="Times New Roman" pitchFamily="18" charset="0"/>
              </a:rPr>
              <a:t>, - методом QTL-анализа. </a:t>
            </a:r>
            <a:endParaRPr lang="ru-RU" sz="2000" dirty="0" smtClean="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3) На </a:t>
            </a:r>
            <a:r>
              <a:rPr lang="ru-RU" sz="2000" dirty="0">
                <a:latin typeface="Times New Roman" pitchFamily="18" charset="0"/>
                <a:cs typeface="Times New Roman" pitchFamily="18" charset="0"/>
              </a:rPr>
              <a:t>основе генома крыс WAG (с нормальным темпом старения) сконструировать </a:t>
            </a:r>
            <a:r>
              <a:rPr lang="ru-RU" sz="2000" dirty="0" err="1">
                <a:latin typeface="Times New Roman" pitchFamily="18" charset="0"/>
                <a:cs typeface="Times New Roman" pitchFamily="18" charset="0"/>
              </a:rPr>
              <a:t>конгенные</a:t>
            </a:r>
            <a:r>
              <a:rPr lang="ru-RU" sz="2000" dirty="0">
                <a:latin typeface="Times New Roman" pitchFamily="18" charset="0"/>
                <a:cs typeface="Times New Roman" pitchFamily="18" charset="0"/>
              </a:rPr>
              <a:t> линии крыс, несущие выявленные локусы первой хромосомы крыс </a:t>
            </a:r>
            <a:r>
              <a:rPr lang="en-US" sz="2000" dirty="0">
                <a:latin typeface="Times New Roman" pitchFamily="18" charset="0"/>
                <a:cs typeface="Times New Roman" pitchFamily="18" charset="0"/>
              </a:rPr>
              <a:t>OXYS</a:t>
            </a:r>
            <a:r>
              <a:rPr lang="ru-RU" sz="2000" dirty="0">
                <a:latin typeface="Times New Roman" pitchFamily="18" charset="0"/>
                <a:cs typeface="Times New Roman" pitchFamily="18" charset="0"/>
              </a:rPr>
              <a:t>, ассоциированные с развитием у линии-донора локуса признаков преждевременного старения. </a:t>
            </a:r>
            <a:endParaRPr lang="ru-RU" sz="2000" dirty="0" smtClean="0">
              <a:latin typeface="Times New Roman" pitchFamily="18" charset="0"/>
              <a:cs typeface="Times New Roman" pitchFamily="18" charset="0"/>
            </a:endParaRPr>
          </a:p>
          <a:p>
            <a:pPr indent="457200" algn="just"/>
            <a:r>
              <a:rPr lang="ru-RU" sz="2000" dirty="0" smtClean="0">
                <a:latin typeface="Times New Roman" pitchFamily="18" charset="0"/>
                <a:cs typeface="Times New Roman" pitchFamily="18" charset="0"/>
              </a:rPr>
              <a:t>Охарактеризовать </a:t>
            </a:r>
            <a:r>
              <a:rPr lang="ru-RU" sz="2000" dirty="0" err="1">
                <a:latin typeface="Times New Roman" pitchFamily="18" charset="0"/>
                <a:cs typeface="Times New Roman" pitchFamily="18" charset="0"/>
              </a:rPr>
              <a:t>конгенных</a:t>
            </a:r>
            <a:r>
              <a:rPr lang="ru-RU" sz="2000" dirty="0">
                <a:latin typeface="Times New Roman" pitchFamily="18" charset="0"/>
                <a:cs typeface="Times New Roman" pitchFamily="18" charset="0"/>
              </a:rPr>
              <a:t> животных в сравнении с  крысами родительских линий:   </a:t>
            </a:r>
            <a:r>
              <a:rPr lang="ru-RU" sz="2000" dirty="0" smtClean="0">
                <a:latin typeface="Times New Roman" pitchFamily="18" charset="0"/>
                <a:cs typeface="Times New Roman" pitchFamily="18" charset="0"/>
              </a:rPr>
              <a:t>а</a:t>
            </a:r>
            <a:r>
              <a:rPr lang="ru-RU" sz="2000" dirty="0">
                <a:latin typeface="Times New Roman" pitchFamily="18" charset="0"/>
                <a:cs typeface="Times New Roman" pitchFamily="18" charset="0"/>
              </a:rPr>
              <a:t>) по заболеваемости катарактой и </a:t>
            </a:r>
            <a:r>
              <a:rPr lang="ru-RU" sz="2000" dirty="0" err="1">
                <a:latin typeface="Times New Roman" pitchFamily="18" charset="0"/>
                <a:cs typeface="Times New Roman" pitchFamily="18" charset="0"/>
              </a:rPr>
              <a:t>ретинопатией</a:t>
            </a:r>
            <a:r>
              <a:rPr lang="ru-RU" sz="2000" dirty="0">
                <a:latin typeface="Times New Roman" pitchFamily="18" charset="0"/>
                <a:cs typeface="Times New Roman" pitchFamily="18" charset="0"/>
              </a:rPr>
              <a:t>; б) по поведению в тестах «открытое поле» и «приподнятый крестообразный лабиринт»  и по способности обучению в тесте «радиальный </a:t>
            </a:r>
            <a:r>
              <a:rPr lang="ru-RU" sz="2000" dirty="0" err="1">
                <a:latin typeface="Times New Roman" pitchFamily="18" charset="0"/>
                <a:cs typeface="Times New Roman" pitchFamily="18" charset="0"/>
              </a:rPr>
              <a:t>восьмирукавный</a:t>
            </a:r>
            <a:r>
              <a:rPr lang="ru-RU" sz="2000" dirty="0">
                <a:latin typeface="Times New Roman" pitchFamily="18" charset="0"/>
                <a:cs typeface="Times New Roman" pitchFamily="18" charset="0"/>
              </a:rPr>
              <a:t> лабиринт»; в) по морфофункциональным параметрам мозга методами магниторезонансной томографии (МРТ).</a:t>
            </a:r>
          </a:p>
          <a:p>
            <a:endParaRPr lang="ru-RU" sz="2000" u="sng" dirty="0">
              <a:latin typeface="Times New Roman" pitchFamily="18" charset="0"/>
              <a:cs typeface="Times New Roman" pitchFamily="18" charset="0"/>
            </a:endParaRPr>
          </a:p>
        </p:txBody>
      </p:sp>
    </p:spTree>
    <p:extLst>
      <p:ext uri="{BB962C8B-B14F-4D97-AF65-F5344CB8AC3E}">
        <p14:creationId xmlns:p14="http://schemas.microsoft.com/office/powerpoint/2010/main" val="2888607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8712968" cy="5632311"/>
          </a:xfrm>
          <a:prstGeom prst="rect">
            <a:avLst/>
          </a:prstGeom>
        </p:spPr>
        <p:txBody>
          <a:bodyPr wrap="square">
            <a:spAutoFit/>
          </a:bodyPr>
          <a:lstStyle/>
          <a:p>
            <a:pPr indent="457200" algn="just"/>
            <a:r>
              <a:rPr lang="ru-RU" sz="2000" dirty="0" smtClean="0">
                <a:latin typeface="Times New Roman" pitchFamily="18" charset="0"/>
                <a:cs typeface="Times New Roman" pitchFamily="18" charset="0"/>
              </a:rPr>
              <a:t>4) </a:t>
            </a:r>
            <a:r>
              <a:rPr lang="ru-RU" sz="2000" dirty="0" err="1" smtClean="0">
                <a:latin typeface="Times New Roman" pitchFamily="18" charset="0"/>
                <a:cs typeface="Times New Roman" pitchFamily="18" charset="0"/>
              </a:rPr>
              <a:t>Картировать</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перенесенные в </a:t>
            </a:r>
            <a:r>
              <a:rPr lang="ru-RU" sz="2000" dirty="0" err="1">
                <a:latin typeface="Times New Roman" pitchFamily="18" charset="0"/>
                <a:cs typeface="Times New Roman" pitchFamily="18" charset="0"/>
              </a:rPr>
              <a:t>конгенные</a:t>
            </a:r>
            <a:r>
              <a:rPr lang="ru-RU" sz="2000" dirty="0">
                <a:latin typeface="Times New Roman" pitchFamily="18" charset="0"/>
                <a:cs typeface="Times New Roman" pitchFamily="18" charset="0"/>
              </a:rPr>
              <a:t> линии WAG/OXYS-1.1 и WAG/OXYS-1.2 локусы первой хромосомы крыс OXYS при помощи выявленных методом массового параллельного </a:t>
            </a:r>
            <a:r>
              <a:rPr lang="ru-RU" sz="2000" dirty="0" err="1">
                <a:latin typeface="Times New Roman" pitchFamily="18" charset="0"/>
                <a:cs typeface="Times New Roman" pitchFamily="18" charset="0"/>
              </a:rPr>
              <a:t>секвенирования</a:t>
            </a:r>
            <a:r>
              <a:rPr lang="ru-RU" sz="2000" dirty="0">
                <a:latin typeface="Times New Roman" pitchFamily="18" charset="0"/>
                <a:cs typeface="Times New Roman" pitchFamily="18" charset="0"/>
              </a:rPr>
              <a:t> (RNA-</a:t>
            </a:r>
            <a:r>
              <a:rPr lang="ru-RU" sz="2000" dirty="0" err="1">
                <a:latin typeface="Times New Roman" pitchFamily="18" charset="0"/>
                <a:cs typeface="Times New Roman" pitchFamily="18" charset="0"/>
              </a:rPr>
              <a:t>seq</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однонуклеотидных</a:t>
            </a:r>
            <a:r>
              <a:rPr lang="ru-RU" sz="2000" dirty="0">
                <a:latin typeface="Times New Roman" pitchFamily="18" charset="0"/>
                <a:cs typeface="Times New Roman" pitchFamily="18" charset="0"/>
              </a:rPr>
              <a:t> полиморфизмов (SNP). </a:t>
            </a:r>
            <a:endParaRPr lang="ru-RU" sz="2000" dirty="0" smtClean="0">
              <a:latin typeface="Times New Roman" pitchFamily="18" charset="0"/>
              <a:cs typeface="Times New Roman" pitchFamily="18" charset="0"/>
            </a:endParaRPr>
          </a:p>
          <a:p>
            <a:pPr indent="457200" algn="just"/>
            <a:endParaRPr lang="ru-RU" sz="2000" dirty="0">
              <a:latin typeface="Times New Roman" pitchFamily="18" charset="0"/>
              <a:cs typeface="Times New Roman" pitchFamily="18" charset="0"/>
            </a:endParaRPr>
          </a:p>
          <a:p>
            <a:pPr indent="457200" algn="just"/>
            <a:r>
              <a:rPr lang="ru-RU" sz="2000" dirty="0">
                <a:latin typeface="Times New Roman" pitchFamily="18" charset="0"/>
                <a:cs typeface="Times New Roman" pitchFamily="18" charset="0"/>
              </a:rPr>
              <a:t>5) Выявить характерные для крыс </a:t>
            </a:r>
            <a:r>
              <a:rPr lang="en-US" sz="2000" dirty="0">
                <a:latin typeface="Times New Roman" pitchFamily="18" charset="0"/>
                <a:cs typeface="Times New Roman" pitchFamily="18" charset="0"/>
              </a:rPr>
              <a:t>OXYS</a:t>
            </a:r>
            <a:r>
              <a:rPr lang="ru-RU" sz="2000" dirty="0">
                <a:latin typeface="Times New Roman" pitchFamily="18" charset="0"/>
                <a:cs typeface="Times New Roman" pitchFamily="18" charset="0"/>
              </a:rPr>
              <a:t>, но нехарактерные для крыс </a:t>
            </a:r>
            <a:r>
              <a:rPr lang="en-US" sz="2000" dirty="0">
                <a:latin typeface="Times New Roman" pitchFamily="18" charset="0"/>
                <a:cs typeface="Times New Roman" pitchFamily="18" charset="0"/>
              </a:rPr>
              <a:t>WAG </a:t>
            </a:r>
            <a:r>
              <a:rPr lang="ru-RU" sz="2000" dirty="0" err="1">
                <a:latin typeface="Times New Roman" pitchFamily="18" charset="0"/>
                <a:cs typeface="Times New Roman" pitchFamily="18" charset="0"/>
              </a:rPr>
              <a:t>несинонимичные</a:t>
            </a:r>
            <a:r>
              <a:rPr lang="ru-RU" sz="2000" dirty="0">
                <a:latin typeface="Times New Roman" pitchFamily="18" charset="0"/>
                <a:cs typeface="Times New Roman" pitchFamily="18" charset="0"/>
              </a:rPr>
              <a:t> замены нуклеотидов в </a:t>
            </a:r>
            <a:r>
              <a:rPr lang="ru-RU" sz="2000" dirty="0" err="1">
                <a:latin typeface="Times New Roman" pitchFamily="18" charset="0"/>
                <a:cs typeface="Times New Roman" pitchFamily="18" charset="0"/>
              </a:rPr>
              <a:t>кДНК</a:t>
            </a:r>
            <a:r>
              <a:rPr lang="ru-RU" sz="2000" dirty="0">
                <a:latin typeface="Times New Roman" pitchFamily="18" charset="0"/>
                <a:cs typeface="Times New Roman" pitchFamily="18" charset="0"/>
              </a:rPr>
              <a:t> генов: </a:t>
            </a:r>
            <a:endParaRPr lang="ru-RU" sz="2000" dirty="0" smtClean="0">
              <a:latin typeface="Times New Roman" pitchFamily="18" charset="0"/>
              <a:cs typeface="Times New Roman" pitchFamily="18" charset="0"/>
            </a:endParaRPr>
          </a:p>
          <a:p>
            <a:pPr indent="457200" algn="just"/>
            <a:r>
              <a:rPr lang="ru-RU" sz="2000" dirty="0" smtClean="0">
                <a:latin typeface="Times New Roman" pitchFamily="18" charset="0"/>
                <a:cs typeface="Times New Roman" pitchFamily="18" charset="0"/>
              </a:rPr>
              <a:t>а</a:t>
            </a:r>
            <a:r>
              <a:rPr lang="ru-RU" sz="2000" dirty="0">
                <a:latin typeface="Times New Roman" pitchFamily="18" charset="0"/>
                <a:cs typeface="Times New Roman" pitchFamily="18" charset="0"/>
              </a:rPr>
              <a:t>) расположенных в перенесенных от крыс OXYS локусах первой хромосомы у крыс </a:t>
            </a:r>
            <a:r>
              <a:rPr lang="en-US" sz="2000" dirty="0">
                <a:latin typeface="Times New Roman" pitchFamily="18" charset="0"/>
                <a:cs typeface="Times New Roman" pitchFamily="18" charset="0"/>
              </a:rPr>
              <a:t>OXYS </a:t>
            </a:r>
            <a:r>
              <a:rPr lang="ru-RU" sz="2000" dirty="0">
                <a:latin typeface="Times New Roman" pitchFamily="18" charset="0"/>
                <a:cs typeface="Times New Roman" pitchFamily="18" charset="0"/>
              </a:rPr>
              <a:t>и </a:t>
            </a:r>
            <a:r>
              <a:rPr lang="ru-RU" sz="2000" dirty="0" err="1">
                <a:latin typeface="Times New Roman" pitchFamily="18" charset="0"/>
                <a:cs typeface="Times New Roman" pitchFamily="18" charset="0"/>
              </a:rPr>
              <a:t>конгенных</a:t>
            </a:r>
            <a:r>
              <a:rPr lang="ru-RU" sz="2000" dirty="0">
                <a:latin typeface="Times New Roman" pitchFamily="18" charset="0"/>
                <a:cs typeface="Times New Roman" pitchFamily="18" charset="0"/>
              </a:rPr>
              <a:t> животных WAG/OXYS-1.1 и WAG/OXYS-1.2; </a:t>
            </a:r>
            <a:endParaRPr lang="ru-RU" sz="2000" dirty="0" smtClean="0">
              <a:latin typeface="Times New Roman" pitchFamily="18" charset="0"/>
              <a:cs typeface="Times New Roman" pitchFamily="18" charset="0"/>
            </a:endParaRPr>
          </a:p>
          <a:p>
            <a:pPr indent="457200" algn="just"/>
            <a:r>
              <a:rPr lang="ru-RU" sz="2000" dirty="0" smtClean="0">
                <a:latin typeface="Times New Roman" pitchFamily="18" charset="0"/>
                <a:cs typeface="Times New Roman" pitchFamily="18" charset="0"/>
              </a:rPr>
              <a:t>б</a:t>
            </a:r>
            <a:r>
              <a:rPr lang="ru-RU" sz="2000" dirty="0">
                <a:latin typeface="Times New Roman" pitchFamily="18" charset="0"/>
                <a:cs typeface="Times New Roman" pitchFamily="18" charset="0"/>
              </a:rPr>
              <a:t>) ассоциированных с развитием аутосомно-доминантной или спорадической формы болезни Альцгеймера согласно литературным данным</a:t>
            </a:r>
            <a:r>
              <a:rPr lang="ru-RU" sz="2000" dirty="0" smtClean="0">
                <a:latin typeface="Times New Roman" pitchFamily="18" charset="0"/>
                <a:cs typeface="Times New Roman" pitchFamily="18" charset="0"/>
              </a:rPr>
              <a:t>.</a:t>
            </a:r>
          </a:p>
          <a:p>
            <a:pPr indent="457200" algn="just"/>
            <a:endParaRPr lang="ru-RU" sz="2000" dirty="0">
              <a:latin typeface="Times New Roman" pitchFamily="18" charset="0"/>
              <a:cs typeface="Times New Roman" pitchFamily="18" charset="0"/>
            </a:endParaRPr>
          </a:p>
          <a:p>
            <a:pPr indent="457200" algn="just"/>
            <a:r>
              <a:rPr lang="ru-RU" sz="2000" dirty="0">
                <a:latin typeface="Times New Roman" pitchFamily="18" charset="0"/>
                <a:cs typeface="Times New Roman" pitchFamily="18" charset="0"/>
              </a:rPr>
              <a:t>6) Провести сравнение </a:t>
            </a:r>
            <a:r>
              <a:rPr lang="ru-RU" sz="2000" dirty="0" err="1">
                <a:latin typeface="Times New Roman" pitchFamily="18" charset="0"/>
                <a:cs typeface="Times New Roman" pitchFamily="18" charset="0"/>
              </a:rPr>
              <a:t>транскриптома</a:t>
            </a:r>
            <a:r>
              <a:rPr lang="ru-RU" sz="2000" dirty="0">
                <a:latin typeface="Times New Roman" pitchFamily="18" charset="0"/>
                <a:cs typeface="Times New Roman" pitchFamily="18" charset="0"/>
              </a:rPr>
              <a:t> сетчатки </a:t>
            </a:r>
            <a:r>
              <a:rPr lang="ru-RU" sz="2000" dirty="0" err="1">
                <a:latin typeface="Times New Roman" pitchFamily="18" charset="0"/>
                <a:cs typeface="Times New Roman" pitchFamily="18" charset="0"/>
              </a:rPr>
              <a:t>конгенных</a:t>
            </a:r>
            <a:r>
              <a:rPr lang="ru-RU" sz="2000" dirty="0">
                <a:latin typeface="Times New Roman" pitchFamily="18" charset="0"/>
                <a:cs typeface="Times New Roman" pitchFamily="18" charset="0"/>
              </a:rPr>
              <a:t> животных WAG/OXYS-1.1, WAG/OXYS-1.2 и крыс OXYS </a:t>
            </a:r>
            <a:r>
              <a:rPr lang="ru-RU" sz="2000" dirty="0" smtClean="0">
                <a:latin typeface="Times New Roman" pitchFamily="18" charset="0"/>
                <a:cs typeface="Times New Roman" pitchFamily="18" charset="0"/>
              </a:rPr>
              <a:t>с использованием метода </a:t>
            </a:r>
            <a:r>
              <a:rPr lang="ru-RU" sz="2000" dirty="0">
                <a:latin typeface="Times New Roman" pitchFamily="18" charset="0"/>
                <a:cs typeface="Times New Roman" pitchFamily="18" charset="0"/>
              </a:rPr>
              <a:t>массового параллельного </a:t>
            </a:r>
            <a:r>
              <a:rPr lang="ru-RU" sz="2000" dirty="0" err="1">
                <a:latin typeface="Times New Roman" pitchFamily="18" charset="0"/>
                <a:cs typeface="Times New Roman" pitchFamily="18" charset="0"/>
              </a:rPr>
              <a:t>секвенирования</a:t>
            </a:r>
            <a:r>
              <a:rPr lang="ru-RU" sz="2000" dirty="0">
                <a:latin typeface="Times New Roman" pitchFamily="18" charset="0"/>
                <a:cs typeface="Times New Roman" pitchFamily="18" charset="0"/>
              </a:rPr>
              <a:t> (RNA-</a:t>
            </a:r>
            <a:r>
              <a:rPr lang="ru-RU" sz="2000" dirty="0" err="1">
                <a:latin typeface="Times New Roman" pitchFamily="18" charset="0"/>
                <a:cs typeface="Times New Roman" pitchFamily="18" charset="0"/>
              </a:rPr>
              <a:t>seq</a:t>
            </a:r>
            <a:r>
              <a:rPr lang="ru-RU" sz="2000" dirty="0">
                <a:latin typeface="Times New Roman" pitchFamily="18" charset="0"/>
                <a:cs typeface="Times New Roman" pitchFamily="18" charset="0"/>
              </a:rPr>
              <a:t>); провести функциональную аннотацию дифференциально </a:t>
            </a:r>
            <a:r>
              <a:rPr lang="ru-RU" sz="2000" dirty="0" err="1">
                <a:latin typeface="Times New Roman" pitchFamily="18" charset="0"/>
                <a:cs typeface="Times New Roman" pitchFamily="18" charset="0"/>
              </a:rPr>
              <a:t>экспрессирующихся</a:t>
            </a:r>
            <a:r>
              <a:rPr lang="ru-RU" sz="2000" dirty="0">
                <a:latin typeface="Times New Roman" pitchFamily="18" charset="0"/>
                <a:cs typeface="Times New Roman" pitchFamily="18" charset="0"/>
              </a:rPr>
              <a:t> генов.</a:t>
            </a:r>
          </a:p>
          <a:p>
            <a:pPr algn="just"/>
            <a:endParaRPr lang="ru-RU"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1827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89087" y="167284"/>
            <a:ext cx="8967024" cy="646331"/>
          </a:xfrm>
          <a:prstGeom prst="rect">
            <a:avLst/>
          </a:prstGeom>
          <a:solidFill>
            <a:srgbClr val="9FCFFF">
              <a:alpha val="49000"/>
            </a:srgbClr>
          </a:solidFill>
        </p:spPr>
        <p:txBody>
          <a:bodyPr wrap="square" rtlCol="0">
            <a:spAutoFit/>
          </a:bodyPr>
          <a:lstStyle/>
          <a:p>
            <a:pPr algn="ctr"/>
            <a:r>
              <a:rPr lang="ru-RU" b="1" dirty="0">
                <a:solidFill>
                  <a:prstClr val="black"/>
                </a:solidFill>
                <a:latin typeface="Times New Roman" pitchFamily="18" charset="0"/>
                <a:cs typeface="Times New Roman" pitchFamily="18" charset="0"/>
              </a:rPr>
              <a:t>Анализ </a:t>
            </a:r>
            <a:r>
              <a:rPr lang="ru-RU" b="1" dirty="0" smtClean="0">
                <a:solidFill>
                  <a:prstClr val="black"/>
                </a:solidFill>
                <a:latin typeface="Times New Roman" pitchFamily="18" charset="0"/>
                <a:cs typeface="Times New Roman" pitchFamily="18" charset="0"/>
              </a:rPr>
              <a:t>состояния энергетического </a:t>
            </a:r>
            <a:r>
              <a:rPr lang="ru-RU" b="1" dirty="0">
                <a:solidFill>
                  <a:prstClr val="black"/>
                </a:solidFill>
                <a:latin typeface="Times New Roman" pitchFamily="18" charset="0"/>
                <a:cs typeface="Times New Roman" pitchFamily="18" charset="0"/>
              </a:rPr>
              <a:t>метаболизма </a:t>
            </a:r>
            <a:r>
              <a:rPr lang="ru-RU" b="1" dirty="0" smtClean="0">
                <a:solidFill>
                  <a:prstClr val="black"/>
                </a:solidFill>
                <a:latin typeface="Times New Roman" pitchFamily="18" charset="0"/>
                <a:cs typeface="Times New Roman" pitchFamily="18" charset="0"/>
              </a:rPr>
              <a:t>мозга крыс </a:t>
            </a:r>
            <a:r>
              <a:rPr lang="en-US" b="1" dirty="0" smtClean="0">
                <a:solidFill>
                  <a:prstClr val="black"/>
                </a:solidFill>
                <a:latin typeface="Times New Roman" pitchFamily="18" charset="0"/>
                <a:cs typeface="Times New Roman" pitchFamily="18" charset="0"/>
              </a:rPr>
              <a:t>OXYS</a:t>
            </a:r>
            <a:r>
              <a:rPr lang="ru-RU" b="1" dirty="0" smtClean="0">
                <a:solidFill>
                  <a:prstClr val="black"/>
                </a:solidFill>
                <a:latin typeface="Times New Roman" pitchFamily="18" charset="0"/>
                <a:cs typeface="Times New Roman" pitchFamily="18" charset="0"/>
              </a:rPr>
              <a:t> и </a:t>
            </a:r>
            <a:r>
              <a:rPr lang="en-US" b="1" dirty="0" err="1" smtClean="0">
                <a:solidFill>
                  <a:prstClr val="black"/>
                </a:solidFill>
                <a:latin typeface="Times New Roman" pitchFamily="18" charset="0"/>
                <a:cs typeface="Times New Roman" pitchFamily="18" charset="0"/>
              </a:rPr>
              <a:t>Wistar</a:t>
            </a:r>
            <a:r>
              <a:rPr lang="en-US" b="1" dirty="0" smtClean="0">
                <a:solidFill>
                  <a:prstClr val="black"/>
                </a:solidFill>
                <a:latin typeface="Times New Roman" pitchFamily="18" charset="0"/>
                <a:cs typeface="Times New Roman" pitchFamily="18" charset="0"/>
              </a:rPr>
              <a:t> </a:t>
            </a:r>
            <a:endParaRPr lang="ru-RU" b="1" dirty="0" smtClean="0">
              <a:solidFill>
                <a:prstClr val="black"/>
              </a:solidFill>
              <a:latin typeface="Times New Roman" pitchFamily="18" charset="0"/>
              <a:cs typeface="Times New Roman" pitchFamily="18" charset="0"/>
            </a:endParaRPr>
          </a:p>
          <a:p>
            <a:pPr algn="ctr"/>
            <a:r>
              <a:rPr lang="ru-RU" b="1" dirty="0" smtClean="0">
                <a:solidFill>
                  <a:prstClr val="black"/>
                </a:solidFill>
                <a:latin typeface="Times New Roman" pitchFamily="18" charset="0"/>
                <a:cs typeface="Times New Roman" pitchFamily="18" charset="0"/>
              </a:rPr>
              <a:t>методом </a:t>
            </a:r>
            <a:r>
              <a:rPr lang="ru-RU" b="1" baseline="30000" dirty="0">
                <a:solidFill>
                  <a:prstClr val="black"/>
                </a:solidFill>
                <a:latin typeface="Times New Roman" pitchFamily="18" charset="0"/>
                <a:cs typeface="Times New Roman" pitchFamily="18" charset="0"/>
              </a:rPr>
              <a:t>31</a:t>
            </a:r>
            <a:r>
              <a:rPr lang="en-US" b="1" dirty="0">
                <a:solidFill>
                  <a:prstClr val="black"/>
                </a:solidFill>
                <a:latin typeface="Times New Roman" pitchFamily="18" charset="0"/>
                <a:cs typeface="Times New Roman" pitchFamily="18" charset="0"/>
              </a:rPr>
              <a:t>P </a:t>
            </a:r>
            <a:r>
              <a:rPr lang="ru-RU" b="1" dirty="0">
                <a:solidFill>
                  <a:prstClr val="black"/>
                </a:solidFill>
                <a:latin typeface="Times New Roman" pitchFamily="18" charset="0"/>
                <a:cs typeface="Times New Roman" pitchFamily="18" charset="0"/>
              </a:rPr>
              <a:t>ЯМР спектроскопии</a:t>
            </a:r>
            <a:endParaRPr lang="ru-RU" b="1" dirty="0"/>
          </a:p>
        </p:txBody>
      </p:sp>
      <p:sp>
        <p:nvSpPr>
          <p:cNvPr id="31" name="Прямоугольник 30"/>
          <p:cNvSpPr/>
          <p:nvPr/>
        </p:nvSpPr>
        <p:spPr>
          <a:xfrm>
            <a:off x="89087" y="813615"/>
            <a:ext cx="8967024" cy="1477328"/>
          </a:xfrm>
          <a:prstGeom prst="rect">
            <a:avLst/>
          </a:prstGeom>
          <a:solidFill>
            <a:srgbClr val="9FCFFF">
              <a:alpha val="24000"/>
            </a:srgbClr>
          </a:solidFill>
        </p:spPr>
        <p:txBody>
          <a:bodyPr wrap="square">
            <a:spAutoFit/>
          </a:bodyPr>
          <a:lstStyle/>
          <a:p>
            <a:pPr algn="just">
              <a:buClr>
                <a:srgbClr val="000000"/>
              </a:buClr>
            </a:pPr>
            <a:r>
              <a:rPr lang="ru-RU" b="1" dirty="0" smtClean="0">
                <a:solidFill>
                  <a:schemeClr val="tx2"/>
                </a:solidFill>
                <a:latin typeface="Times New Roman" pitchFamily="18" charset="0"/>
                <a:ea typeface="Calibri" panose="020F0502020204030204" pitchFamily="34" charset="0"/>
                <a:cs typeface="Times New Roman" pitchFamily="18" charset="0"/>
              </a:rPr>
              <a:t>Постнатальное </a:t>
            </a:r>
            <a:r>
              <a:rPr lang="ru-RU" b="1" dirty="0">
                <a:solidFill>
                  <a:schemeClr val="tx2"/>
                </a:solidFill>
                <a:latin typeface="Times New Roman" pitchFamily="18" charset="0"/>
                <a:ea typeface="Calibri" panose="020F0502020204030204" pitchFamily="34" charset="0"/>
                <a:cs typeface="Times New Roman" pitchFamily="18" charset="0"/>
              </a:rPr>
              <a:t>развитие мозга крыс </a:t>
            </a:r>
            <a:r>
              <a:rPr lang="en-US" b="1" dirty="0">
                <a:solidFill>
                  <a:schemeClr val="tx2"/>
                </a:solidFill>
                <a:latin typeface="Times New Roman" pitchFamily="18" charset="0"/>
                <a:ea typeface="Calibri" panose="020F0502020204030204" pitchFamily="34" charset="0"/>
                <a:cs typeface="Times New Roman" pitchFamily="18" charset="0"/>
              </a:rPr>
              <a:t>OXYS</a:t>
            </a:r>
            <a:r>
              <a:rPr lang="ru-RU" b="1" dirty="0">
                <a:solidFill>
                  <a:schemeClr val="tx2"/>
                </a:solidFill>
                <a:latin typeface="Times New Roman" pitchFamily="18" charset="0"/>
                <a:ea typeface="Calibri" panose="020F0502020204030204" pitchFamily="34" charset="0"/>
                <a:cs typeface="Times New Roman" pitchFamily="18" charset="0"/>
              </a:rPr>
              <a:t> происходит на фоне </a:t>
            </a:r>
            <a:r>
              <a:rPr lang="ru-RU" b="1" dirty="0" smtClean="0">
                <a:solidFill>
                  <a:schemeClr val="tx2"/>
                </a:solidFill>
                <a:latin typeface="Times New Roman" pitchFamily="18" charset="0"/>
                <a:ea typeface="Calibri" panose="020F0502020204030204" pitchFamily="34" charset="0"/>
                <a:cs typeface="Times New Roman" pitchFamily="18" charset="0"/>
              </a:rPr>
              <a:t>изменений </a:t>
            </a:r>
            <a:r>
              <a:rPr lang="ru-RU" b="1" dirty="0">
                <a:solidFill>
                  <a:schemeClr val="tx2"/>
                </a:solidFill>
                <a:latin typeface="Times New Roman" pitchFamily="18" charset="0"/>
                <a:ea typeface="Calibri" panose="020F0502020204030204" pitchFamily="34" charset="0"/>
                <a:cs typeface="Times New Roman" pitchFamily="18" charset="0"/>
              </a:rPr>
              <a:t>энергетического метаболизма, характерных для </a:t>
            </a:r>
            <a:r>
              <a:rPr lang="ru-RU" b="1" dirty="0" smtClean="0">
                <a:solidFill>
                  <a:schemeClr val="tx2"/>
                </a:solidFill>
                <a:latin typeface="Times New Roman" pitchFamily="18" charset="0"/>
                <a:ea typeface="Calibri" panose="020F0502020204030204" pitchFamily="34" charset="0"/>
                <a:cs typeface="Times New Roman" pitchFamily="18" charset="0"/>
              </a:rPr>
              <a:t>адаптации </a:t>
            </a:r>
            <a:r>
              <a:rPr lang="en-US" b="1" dirty="0">
                <a:solidFill>
                  <a:schemeClr val="tx2"/>
                </a:solidFill>
                <a:latin typeface="Times New Roman" pitchFamily="18" charset="0"/>
                <a:ea typeface="Calibri" panose="020F0502020204030204" pitchFamily="34" charset="0"/>
                <a:cs typeface="Times New Roman" pitchFamily="18" charset="0"/>
              </a:rPr>
              <a:t> </a:t>
            </a:r>
            <a:r>
              <a:rPr lang="ru-RU" b="1" dirty="0">
                <a:solidFill>
                  <a:schemeClr val="tx2"/>
                </a:solidFill>
                <a:latin typeface="Times New Roman" pitchFamily="18" charset="0"/>
                <a:ea typeface="Calibri" panose="020F0502020204030204" pitchFamily="34" charset="0"/>
                <a:cs typeface="Times New Roman" pitchFamily="18" charset="0"/>
              </a:rPr>
              <a:t>к </a:t>
            </a:r>
            <a:r>
              <a:rPr lang="ru-RU" b="1" dirty="0" smtClean="0">
                <a:solidFill>
                  <a:schemeClr val="tx2"/>
                </a:solidFill>
                <a:latin typeface="Times New Roman" pitchFamily="18" charset="0"/>
                <a:ea typeface="Calibri" panose="020F0502020204030204" pitchFamily="34" charset="0"/>
                <a:cs typeface="Times New Roman" pitchFamily="18" charset="0"/>
              </a:rPr>
              <a:t>гипоксии.</a:t>
            </a:r>
          </a:p>
          <a:p>
            <a:pPr algn="just">
              <a:buClr>
                <a:srgbClr val="000000"/>
              </a:buClr>
            </a:pPr>
            <a:endParaRPr lang="ru-RU" b="1" dirty="0" smtClean="0">
              <a:solidFill>
                <a:schemeClr val="tx2"/>
              </a:solidFill>
              <a:latin typeface="Times New Roman" pitchFamily="18" charset="0"/>
              <a:ea typeface="Calibri" panose="020F0502020204030204" pitchFamily="34" charset="0"/>
              <a:cs typeface="Times New Roman" pitchFamily="18" charset="0"/>
            </a:endParaRPr>
          </a:p>
          <a:p>
            <a:pPr algn="just">
              <a:buClr>
                <a:srgbClr val="000000"/>
              </a:buClr>
            </a:pPr>
            <a:r>
              <a:rPr lang="ru-RU" b="1" dirty="0" smtClean="0">
                <a:solidFill>
                  <a:schemeClr val="tx2"/>
                </a:solidFill>
                <a:latin typeface="Times New Roman" pitchFamily="18" charset="0"/>
                <a:ea typeface="Calibri" panose="020F0502020204030204" pitchFamily="34" charset="0"/>
                <a:cs typeface="Times New Roman" pitchFamily="18" charset="0"/>
              </a:rPr>
              <a:t>Развитие </a:t>
            </a:r>
            <a:r>
              <a:rPr lang="ru-RU" b="1" dirty="0">
                <a:solidFill>
                  <a:schemeClr val="tx2"/>
                </a:solidFill>
                <a:latin typeface="Times New Roman" pitchFamily="18" charset="0"/>
                <a:ea typeface="Calibri" panose="020F0502020204030204" pitchFamily="34" charset="0"/>
                <a:cs typeface="Times New Roman" pitchFamily="18" charset="0"/>
              </a:rPr>
              <a:t>у крыс OXYS признаков </a:t>
            </a:r>
            <a:r>
              <a:rPr lang="ru-RU" b="1" dirty="0" smtClean="0">
                <a:solidFill>
                  <a:schemeClr val="tx2"/>
                </a:solidFill>
                <a:latin typeface="Times New Roman" pitchFamily="18" charset="0"/>
                <a:ea typeface="Calibri" panose="020F0502020204030204" pitchFamily="34" charset="0"/>
                <a:cs typeface="Times New Roman" pitchFamily="18" charset="0"/>
              </a:rPr>
              <a:t>ускоренного </a:t>
            </a:r>
            <a:r>
              <a:rPr lang="ru-RU" b="1" dirty="0">
                <a:solidFill>
                  <a:schemeClr val="tx2"/>
                </a:solidFill>
                <a:latin typeface="Times New Roman" pitchFamily="18" charset="0"/>
                <a:ea typeface="Calibri" panose="020F0502020204030204" pitchFamily="34" charset="0"/>
                <a:cs typeface="Times New Roman" pitchFamily="18" charset="0"/>
              </a:rPr>
              <a:t>старения мозга к возрасту 3 месяцев не связано </a:t>
            </a:r>
            <a:r>
              <a:rPr lang="ru-RU" b="1" dirty="0" smtClean="0">
                <a:solidFill>
                  <a:schemeClr val="tx2"/>
                </a:solidFill>
                <a:latin typeface="Times New Roman" pitchFamily="18" charset="0"/>
                <a:ea typeface="Calibri" panose="020F0502020204030204" pitchFamily="34" charset="0"/>
                <a:cs typeface="Times New Roman" pitchFamily="18" charset="0"/>
              </a:rPr>
              <a:t>с </a:t>
            </a:r>
            <a:r>
              <a:rPr lang="ru-RU" b="1" dirty="0">
                <a:solidFill>
                  <a:schemeClr val="tx2"/>
                </a:solidFill>
                <a:latin typeface="Times New Roman" pitchFamily="18" charset="0"/>
                <a:ea typeface="Calibri" panose="020F0502020204030204" pitchFamily="34" charset="0"/>
                <a:cs typeface="Times New Roman" pitchFamily="18" charset="0"/>
              </a:rPr>
              <a:t>дефицитом </a:t>
            </a:r>
            <a:r>
              <a:rPr lang="ru-RU" b="1" dirty="0" smtClean="0">
                <a:solidFill>
                  <a:schemeClr val="tx2"/>
                </a:solidFill>
                <a:latin typeface="Times New Roman" pitchFamily="18" charset="0"/>
                <a:ea typeface="Calibri" panose="020F0502020204030204" pitchFamily="34" charset="0"/>
                <a:cs typeface="Times New Roman" pitchFamily="18" charset="0"/>
              </a:rPr>
              <a:t>высокоэнергетических </a:t>
            </a:r>
            <a:r>
              <a:rPr lang="ru-RU" b="1" dirty="0">
                <a:solidFill>
                  <a:schemeClr val="tx2"/>
                </a:solidFill>
                <a:latin typeface="Times New Roman" pitchFamily="18" charset="0"/>
                <a:ea typeface="Calibri" panose="020F0502020204030204" pitchFamily="34" charset="0"/>
                <a:cs typeface="Times New Roman" pitchFamily="18" charset="0"/>
              </a:rPr>
              <a:t>фосфатов.  </a:t>
            </a:r>
            <a:endParaRPr lang="ru-RU" b="1" dirty="0">
              <a:solidFill>
                <a:schemeClr val="tx2"/>
              </a:solidFill>
              <a:effectLst/>
              <a:latin typeface="Times New Roman" pitchFamily="18" charset="0"/>
              <a:ea typeface="Calibri" panose="020F0502020204030204" pitchFamily="34" charset="0"/>
              <a:cs typeface="Times New Roman" pitchFamily="18" charset="0"/>
            </a:endParaRPr>
          </a:p>
        </p:txBody>
      </p:sp>
      <p:grpSp>
        <p:nvGrpSpPr>
          <p:cNvPr id="5" name="Группа 4"/>
          <p:cNvGrpSpPr/>
          <p:nvPr/>
        </p:nvGrpSpPr>
        <p:grpSpPr>
          <a:xfrm>
            <a:off x="6320673" y="2238841"/>
            <a:ext cx="2796085" cy="2437107"/>
            <a:chOff x="6319057" y="2299503"/>
            <a:chExt cx="2796085" cy="2437107"/>
          </a:xfrm>
          <a:noFill/>
        </p:grpSpPr>
        <p:sp>
          <p:nvSpPr>
            <p:cNvPr id="3" name="TextBox 2"/>
            <p:cNvSpPr txBox="1"/>
            <p:nvPr/>
          </p:nvSpPr>
          <p:spPr>
            <a:xfrm>
              <a:off x="6319057" y="2299503"/>
              <a:ext cx="2674789" cy="584775"/>
            </a:xfrm>
            <a:prstGeom prst="rect">
              <a:avLst/>
            </a:prstGeom>
            <a:grpFill/>
          </p:spPr>
          <p:txBody>
            <a:bodyPr wrap="square" rtlCol="0">
              <a:spAutoFit/>
            </a:bodyPr>
            <a:lstStyle/>
            <a:p>
              <a:pPr algn="ctr"/>
              <a:r>
                <a:rPr lang="ru-RU" sz="1600" baseline="30000" dirty="0" smtClean="0">
                  <a:solidFill>
                    <a:schemeClr val="tx2"/>
                  </a:solidFill>
                  <a:latin typeface="Times New Roman" pitchFamily="18" charset="0"/>
                  <a:cs typeface="Times New Roman" pitchFamily="18" charset="0"/>
                </a:rPr>
                <a:t>31</a:t>
              </a:r>
              <a:r>
                <a:rPr lang="en-US" sz="1600" dirty="0">
                  <a:solidFill>
                    <a:schemeClr val="tx2"/>
                  </a:solidFill>
                  <a:latin typeface="Times New Roman" pitchFamily="18" charset="0"/>
                  <a:cs typeface="Times New Roman" pitchFamily="18" charset="0"/>
                </a:rPr>
                <a:t>P </a:t>
              </a:r>
              <a:r>
                <a:rPr lang="ru-RU" sz="1600" dirty="0" smtClean="0">
                  <a:solidFill>
                    <a:schemeClr val="tx2"/>
                  </a:solidFill>
                  <a:latin typeface="Times New Roman" pitchFamily="18" charset="0"/>
                  <a:cs typeface="Times New Roman" pitchFamily="18" charset="0"/>
                </a:rPr>
                <a:t>ЯМР спектр </a:t>
              </a:r>
            </a:p>
            <a:p>
              <a:pPr algn="ctr"/>
              <a:r>
                <a:rPr lang="ru-RU" sz="1600" dirty="0" smtClean="0">
                  <a:solidFill>
                    <a:schemeClr val="tx2"/>
                  </a:solidFill>
                  <a:latin typeface="Times New Roman" pitchFamily="18" charset="0"/>
                  <a:cs typeface="Times New Roman" pitchFamily="18" charset="0"/>
                </a:rPr>
                <a:t>экстракта мозга крысы </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480" y="2884278"/>
              <a:ext cx="2765662" cy="1852332"/>
            </a:xfrm>
            <a:prstGeom prst="rect">
              <a:avLst/>
            </a:prstGeom>
            <a:grpFill/>
          </p:spPr>
        </p:pic>
      </p:grpSp>
      <p:sp>
        <p:nvSpPr>
          <p:cNvPr id="40" name="Rectangle 8"/>
          <p:cNvSpPr>
            <a:spLocks noChangeArrowheads="1"/>
          </p:cNvSpPr>
          <p:nvPr/>
        </p:nvSpPr>
        <p:spPr bwMode="auto">
          <a:xfrm>
            <a:off x="2018509" y="6421895"/>
            <a:ext cx="712549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ru-RU" sz="1200" dirty="0" err="1" smtClean="0">
                <a:latin typeface="Times New Roman" pitchFamily="18" charset="0"/>
                <a:cs typeface="Times New Roman" pitchFamily="18" charset="0"/>
              </a:rPr>
              <a:t>Sergeeva</a:t>
            </a:r>
            <a:r>
              <a:rPr lang="ru-RU" altLang="ru-RU" sz="1200" dirty="0" smtClean="0">
                <a:latin typeface="Times New Roman" pitchFamily="18" charset="0"/>
                <a:cs typeface="Times New Roman" pitchFamily="18" charset="0"/>
              </a:rPr>
              <a:t> </a:t>
            </a:r>
            <a:r>
              <a:rPr lang="en-US" altLang="ru-RU" sz="1200" dirty="0" smtClean="0">
                <a:latin typeface="Times New Roman" pitchFamily="18" charset="0"/>
                <a:cs typeface="Times New Roman" pitchFamily="18" charset="0"/>
              </a:rPr>
              <a:t>S.V. </a:t>
            </a:r>
            <a:r>
              <a:rPr lang="en-US" altLang="ru-RU" sz="1200" i="1" dirty="0">
                <a:latin typeface="Times New Roman" pitchFamily="18" charset="0"/>
                <a:cs typeface="Times New Roman" pitchFamily="18" charset="0"/>
              </a:rPr>
              <a:t>et </a:t>
            </a:r>
            <a:r>
              <a:rPr lang="en-US" altLang="ru-RU" sz="1200" i="1" dirty="0" smtClean="0">
                <a:latin typeface="Times New Roman" pitchFamily="18" charset="0"/>
                <a:cs typeface="Times New Roman" pitchFamily="18" charset="0"/>
              </a:rPr>
              <a:t>al</a:t>
            </a:r>
            <a:r>
              <a:rPr lang="en-US" altLang="ru-RU" sz="1200" dirty="0" smtClean="0">
                <a:latin typeface="Times New Roman" pitchFamily="18" charset="0"/>
                <a:cs typeface="Times New Roman" pitchFamily="18" charset="0"/>
              </a:rPr>
              <a:t>.,</a:t>
            </a:r>
            <a:r>
              <a:rPr lang="en-US" sz="1200" dirty="0">
                <a:latin typeface="Times New Roman" pitchFamily="18" charset="0"/>
                <a:cs typeface="Times New Roman" pitchFamily="18" charset="0"/>
              </a:rPr>
              <a:t> Development of behavioral dysfunctions </a:t>
            </a:r>
            <a:r>
              <a:rPr lang="en-US" sz="1200" dirty="0" smtClean="0">
                <a:latin typeface="Times New Roman" pitchFamily="18" charset="0"/>
                <a:cs typeface="Times New Roman" pitchFamily="18" charset="0"/>
              </a:rPr>
              <a:t>in </a:t>
            </a:r>
            <a:r>
              <a:rPr lang="en-US" sz="1200" dirty="0">
                <a:latin typeface="Times New Roman" pitchFamily="18" charset="0"/>
                <a:cs typeface="Times New Roman" pitchFamily="18" charset="0"/>
              </a:rPr>
              <a:t>accelerated-senescence OXYS rats </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is </a:t>
            </a:r>
            <a:r>
              <a:rPr lang="en-US" sz="1200" dirty="0">
                <a:latin typeface="Times New Roman" pitchFamily="18" charset="0"/>
                <a:cs typeface="Times New Roman" pitchFamily="18" charset="0"/>
              </a:rPr>
              <a:t>associated with early </a:t>
            </a:r>
            <a:r>
              <a:rPr lang="en-US" sz="1200" dirty="0" smtClean="0">
                <a:latin typeface="Times New Roman" pitchFamily="18" charset="0"/>
                <a:cs typeface="Times New Roman" pitchFamily="18" charset="0"/>
              </a:rPr>
              <a:t>postnatal</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alterations </a:t>
            </a:r>
            <a:r>
              <a:rPr lang="en-US" sz="1200" dirty="0">
                <a:latin typeface="Times New Roman" pitchFamily="18" charset="0"/>
                <a:cs typeface="Times New Roman" pitchFamily="18" charset="0"/>
              </a:rPr>
              <a:t>in brain phosphate </a:t>
            </a:r>
            <a:r>
              <a:rPr lang="en-US" sz="1200" dirty="0" smtClean="0">
                <a:latin typeface="Times New Roman" pitchFamily="18" charset="0"/>
                <a:cs typeface="Times New Roman" pitchFamily="18" charset="0"/>
              </a:rPr>
              <a:t>metabolism</a:t>
            </a:r>
            <a:r>
              <a:rPr lang="ru-RU" sz="1200" dirty="0" smtClean="0">
                <a:latin typeface="Times New Roman" pitchFamily="18" charset="0"/>
                <a:cs typeface="Times New Roman" pitchFamily="18" charset="0"/>
              </a:rPr>
              <a:t>.</a:t>
            </a:r>
            <a:r>
              <a:rPr lang="ru-RU" altLang="ru-RU" sz="1200" dirty="0" smtClean="0">
                <a:latin typeface="Times New Roman" pitchFamily="18" charset="0"/>
                <a:cs typeface="Times New Roman" pitchFamily="18" charset="0"/>
              </a:rPr>
              <a:t>//</a:t>
            </a:r>
            <a:r>
              <a:rPr lang="en-US" altLang="ru-RU" sz="1200" dirty="0" smtClean="0">
                <a:latin typeface="Times New Roman" pitchFamily="18" charset="0"/>
                <a:cs typeface="Times New Roman" pitchFamily="18" charset="0"/>
              </a:rPr>
              <a:t>E</a:t>
            </a:r>
            <a:r>
              <a:rPr lang="ru-RU" altLang="ru-RU" sz="1200" dirty="0" err="1">
                <a:latin typeface="Times New Roman" pitchFamily="18" charset="0"/>
                <a:cs typeface="Times New Roman" pitchFamily="18" charset="0"/>
              </a:rPr>
              <a:t>xp</a:t>
            </a:r>
            <a:r>
              <a:rPr lang="ru-RU" altLang="ru-RU" sz="1200" dirty="0">
                <a:latin typeface="Times New Roman" pitchFamily="18" charset="0"/>
                <a:cs typeface="Times New Roman" pitchFamily="18" charset="0"/>
              </a:rPr>
              <a:t> </a:t>
            </a:r>
            <a:r>
              <a:rPr lang="ru-RU" altLang="ru-RU" sz="1200" dirty="0" err="1">
                <a:latin typeface="Times New Roman" pitchFamily="18" charset="0"/>
                <a:cs typeface="Times New Roman" pitchFamily="18" charset="0"/>
              </a:rPr>
              <a:t>Gerontol</a:t>
            </a:r>
            <a:r>
              <a:rPr lang="ru-RU" altLang="ru-RU" sz="1200" dirty="0">
                <a:latin typeface="Times New Roman" pitchFamily="18" charset="0"/>
                <a:cs typeface="Times New Roman" pitchFamily="18" charset="0"/>
              </a:rPr>
              <a:t>. 2006;41(2):141-50. </a:t>
            </a:r>
          </a:p>
        </p:txBody>
      </p:sp>
      <p:grpSp>
        <p:nvGrpSpPr>
          <p:cNvPr id="16" name="Группа 15"/>
          <p:cNvGrpSpPr/>
          <p:nvPr/>
        </p:nvGrpSpPr>
        <p:grpSpPr>
          <a:xfrm>
            <a:off x="1027094" y="2273956"/>
            <a:ext cx="2323613" cy="1099268"/>
            <a:chOff x="161322" y="2245715"/>
            <a:chExt cx="3099644" cy="1761597"/>
          </a:xfrm>
        </p:grpSpPr>
        <p:grpSp>
          <p:nvGrpSpPr>
            <p:cNvPr id="13" name="Группа 12"/>
            <p:cNvGrpSpPr/>
            <p:nvPr/>
          </p:nvGrpSpPr>
          <p:grpSpPr>
            <a:xfrm>
              <a:off x="1180255" y="2630200"/>
              <a:ext cx="2080711" cy="1377112"/>
              <a:chOff x="1907703" y="2630200"/>
              <a:chExt cx="4370481" cy="2998724"/>
            </a:xfrm>
          </p:grpSpPr>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3" y="2630200"/>
                <a:ext cx="4370481" cy="2998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1907703" y="2761005"/>
                <a:ext cx="2963766" cy="451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8612" t="13076" r="2020" b="24438"/>
            <a:stretch/>
          </p:blipFill>
          <p:spPr bwMode="auto">
            <a:xfrm>
              <a:off x="161322" y="2245715"/>
              <a:ext cx="2326369" cy="71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Прямая соединительная линия 14"/>
            <p:cNvCxnSpPr/>
            <p:nvPr/>
          </p:nvCxnSpPr>
          <p:spPr>
            <a:xfrm flipV="1">
              <a:off x="899592" y="2601132"/>
              <a:ext cx="1800200" cy="61184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Группа 3"/>
          <p:cNvGrpSpPr/>
          <p:nvPr/>
        </p:nvGrpSpPr>
        <p:grpSpPr>
          <a:xfrm>
            <a:off x="64443" y="3334284"/>
            <a:ext cx="6228184" cy="3159567"/>
            <a:chOff x="45436" y="3534255"/>
            <a:chExt cx="6228184" cy="3159567"/>
          </a:xfrm>
        </p:grpSpPr>
        <p:grpSp>
          <p:nvGrpSpPr>
            <p:cNvPr id="17" name="Группа 16"/>
            <p:cNvGrpSpPr/>
            <p:nvPr/>
          </p:nvGrpSpPr>
          <p:grpSpPr>
            <a:xfrm>
              <a:off x="45436" y="4200794"/>
              <a:ext cx="6228184" cy="2493028"/>
              <a:chOff x="3321489" y="4251812"/>
              <a:chExt cx="5626865" cy="2237336"/>
            </a:xfrm>
          </p:grpSpPr>
          <p:pic>
            <p:nvPicPr>
              <p:cNvPr id="18"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l="4193" r="8815" b="12356"/>
              <a:stretch/>
            </p:blipFill>
            <p:spPr bwMode="auto">
              <a:xfrm>
                <a:off x="3321489" y="4278185"/>
                <a:ext cx="2813432" cy="205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7560" r="8762" b="11182"/>
              <a:stretch/>
            </p:blipFill>
            <p:spPr bwMode="auto">
              <a:xfrm>
                <a:off x="6134922" y="4251812"/>
                <a:ext cx="2813432" cy="2109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Прямоугольник 19"/>
              <p:cNvSpPr/>
              <p:nvPr/>
            </p:nvSpPr>
            <p:spPr>
              <a:xfrm>
                <a:off x="4587625" y="6181371"/>
                <a:ext cx="1619672" cy="307777"/>
              </a:xfrm>
              <a:prstGeom prst="rect">
                <a:avLst/>
              </a:prstGeom>
            </p:spPr>
            <p:txBody>
              <a:bodyPr wrap="square">
                <a:spAutoFit/>
              </a:bodyPr>
              <a:lstStyle/>
              <a:p>
                <a:pPr algn="r"/>
                <a:r>
                  <a:rPr lang="ru-RU" sz="1400" dirty="0" smtClean="0">
                    <a:latin typeface="Times New Roman" pitchFamily="18" charset="0"/>
                    <a:cs typeface="Times New Roman" pitchFamily="18" charset="0"/>
                  </a:rPr>
                  <a:t>Возраст, недель.</a:t>
                </a:r>
                <a:endParaRPr lang="ru-RU" sz="1400" dirty="0">
                  <a:latin typeface="Times New Roman" pitchFamily="18" charset="0"/>
                  <a:cs typeface="Times New Roman" pitchFamily="18" charset="0"/>
                </a:endParaRPr>
              </a:p>
            </p:txBody>
          </p:sp>
          <p:sp>
            <p:nvSpPr>
              <p:cNvPr id="21" name="Прямоугольник 20"/>
              <p:cNvSpPr/>
              <p:nvPr/>
            </p:nvSpPr>
            <p:spPr>
              <a:xfrm>
                <a:off x="7270461" y="6181370"/>
                <a:ext cx="1619672" cy="307777"/>
              </a:xfrm>
              <a:prstGeom prst="rect">
                <a:avLst/>
              </a:prstGeom>
            </p:spPr>
            <p:txBody>
              <a:bodyPr wrap="square">
                <a:spAutoFit/>
              </a:bodyPr>
              <a:lstStyle/>
              <a:p>
                <a:pPr algn="r"/>
                <a:r>
                  <a:rPr lang="ru-RU" sz="1400" dirty="0" smtClean="0">
                    <a:latin typeface="Times New Roman" pitchFamily="18" charset="0"/>
                    <a:cs typeface="Times New Roman" pitchFamily="18" charset="0"/>
                  </a:rPr>
                  <a:t>Возраст, недель.</a:t>
                </a:r>
                <a:endParaRPr lang="ru-RU" sz="1400" dirty="0">
                  <a:latin typeface="Times New Roman" pitchFamily="18" charset="0"/>
                  <a:cs typeface="Times New Roman" pitchFamily="18" charset="0"/>
                </a:endParaRPr>
              </a:p>
            </p:txBody>
          </p:sp>
        </p:grpSp>
        <p:sp>
          <p:nvSpPr>
            <p:cNvPr id="39" name="TextBox 38"/>
            <p:cNvSpPr txBox="1"/>
            <p:nvPr/>
          </p:nvSpPr>
          <p:spPr>
            <a:xfrm>
              <a:off x="3331700" y="3534255"/>
              <a:ext cx="2769748" cy="830997"/>
            </a:xfrm>
            <a:prstGeom prst="rect">
              <a:avLst/>
            </a:prstGeom>
            <a:noFill/>
          </p:spPr>
          <p:txBody>
            <a:bodyPr wrap="square" rtlCol="0">
              <a:spAutoFit/>
            </a:bodyPr>
            <a:lstStyle/>
            <a:p>
              <a:pPr algn="ctr"/>
              <a:r>
                <a:rPr lang="ru-RU" sz="1600" b="1" dirty="0" smtClean="0">
                  <a:solidFill>
                    <a:srgbClr val="002060"/>
                  </a:solidFill>
                  <a:latin typeface="Times New Roman" pitchFamily="18" charset="0"/>
                  <a:cs typeface="Times New Roman" pitchFamily="18" charset="0"/>
                </a:rPr>
                <a:t>Фосфатный потенциал </a:t>
              </a:r>
            </a:p>
            <a:p>
              <a:pPr algn="ctr"/>
              <a:r>
                <a:rPr lang="ru-RU" sz="1600" b="1" dirty="0" smtClean="0">
                  <a:solidFill>
                    <a:srgbClr val="002060"/>
                  </a:solidFill>
                  <a:latin typeface="Times New Roman" pitchFamily="18" charset="0"/>
                  <a:cs typeface="Times New Roman" pitchFamily="18" charset="0"/>
                </a:rPr>
                <a:t>АТФ/АДФ*НФ</a:t>
              </a:r>
            </a:p>
            <a:p>
              <a:pPr algn="ctr"/>
              <a:r>
                <a:rPr lang="ru-RU" sz="1600" dirty="0">
                  <a:solidFill>
                    <a:srgbClr val="002060"/>
                  </a:solidFill>
                  <a:latin typeface="Times New Roman" pitchFamily="18" charset="0"/>
                  <a:cs typeface="Times New Roman" pitchFamily="18" charset="0"/>
                </a:rPr>
                <a:t>п</a:t>
              </a:r>
              <a:r>
                <a:rPr lang="ru-RU" sz="1600" dirty="0" smtClean="0">
                  <a:solidFill>
                    <a:srgbClr val="002060"/>
                  </a:solidFill>
                  <a:latin typeface="Times New Roman" pitchFamily="18" charset="0"/>
                  <a:cs typeface="Times New Roman" pitchFamily="18" charset="0"/>
                </a:rPr>
                <a:t>оказатель доступности АТФ</a:t>
              </a:r>
              <a:endParaRPr lang="en-US" sz="1600" dirty="0">
                <a:solidFill>
                  <a:srgbClr val="002060"/>
                </a:solidFill>
                <a:latin typeface="Times New Roman" pitchFamily="18" charset="0"/>
                <a:cs typeface="Times New Roman" pitchFamily="18" charset="0"/>
              </a:endParaRPr>
            </a:p>
          </p:txBody>
        </p:sp>
        <p:sp>
          <p:nvSpPr>
            <p:cNvPr id="38" name="Прямоугольник 37"/>
            <p:cNvSpPr/>
            <p:nvPr/>
          </p:nvSpPr>
          <p:spPr>
            <a:xfrm>
              <a:off x="391817" y="3551651"/>
              <a:ext cx="2847821" cy="830997"/>
            </a:xfrm>
            <a:prstGeom prst="rect">
              <a:avLst/>
            </a:prstGeom>
          </p:spPr>
          <p:txBody>
            <a:bodyPr wrap="square">
              <a:spAutoFit/>
            </a:bodyPr>
            <a:lstStyle/>
            <a:p>
              <a:pPr algn="ctr"/>
              <a:r>
                <a:rPr lang="ru-RU" sz="1600" b="1" dirty="0" smtClean="0">
                  <a:solidFill>
                    <a:srgbClr val="002060"/>
                  </a:solidFill>
                  <a:latin typeface="Times New Roman" pitchFamily="18" charset="0"/>
                  <a:cs typeface="Times New Roman" pitchFamily="18" charset="0"/>
                </a:rPr>
                <a:t>Отношение КФ/βАТФ</a:t>
              </a:r>
            </a:p>
            <a:p>
              <a:pPr algn="ctr"/>
              <a:r>
                <a:rPr lang="ru-RU" sz="1600" dirty="0" smtClean="0">
                  <a:solidFill>
                    <a:srgbClr val="002060"/>
                  </a:solidFill>
                  <a:latin typeface="Times New Roman" pitchFamily="18" charset="0"/>
                  <a:cs typeface="Times New Roman" pitchFamily="18" charset="0"/>
                </a:rPr>
                <a:t>возможность восстановления </a:t>
              </a:r>
            </a:p>
            <a:p>
              <a:pPr algn="ctr"/>
              <a:r>
                <a:rPr lang="ru-RU" sz="1600" dirty="0" smtClean="0">
                  <a:solidFill>
                    <a:srgbClr val="002060"/>
                  </a:solidFill>
                  <a:latin typeface="Times New Roman" pitchFamily="18" charset="0"/>
                  <a:cs typeface="Times New Roman" pitchFamily="18" charset="0"/>
                </a:rPr>
                <a:t>резервов АТФ</a:t>
              </a:r>
              <a:endParaRPr lang="en-US" sz="1600" dirty="0">
                <a:solidFill>
                  <a:srgbClr val="002060"/>
                </a:solidFill>
                <a:latin typeface="Times New Roman" pitchFamily="18" charset="0"/>
                <a:cs typeface="Times New Roman" pitchFamily="18" charset="0"/>
              </a:endParaRPr>
            </a:p>
          </p:txBody>
        </p:sp>
      </p:grpSp>
      <p:sp>
        <p:nvSpPr>
          <p:cNvPr id="22" name="Прямоугольник 21"/>
          <p:cNvSpPr/>
          <p:nvPr/>
        </p:nvSpPr>
        <p:spPr>
          <a:xfrm>
            <a:off x="6273620" y="5627679"/>
            <a:ext cx="2818662" cy="523220"/>
          </a:xfrm>
          <a:prstGeom prst="rect">
            <a:avLst/>
          </a:prstGeom>
        </p:spPr>
        <p:txBody>
          <a:bodyPr wrap="square">
            <a:spAutoFit/>
          </a:bodyPr>
          <a:lstStyle/>
          <a:p>
            <a:r>
              <a:rPr lang="en-US" sz="1400"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rPr>
              <a:t>достоверные отличия от </a:t>
            </a:r>
            <a:r>
              <a:rPr lang="en-US" sz="1400" dirty="0" err="1" smtClean="0">
                <a:latin typeface="Times New Roman" pitchFamily="18" charset="0"/>
                <a:cs typeface="Times New Roman" pitchFamily="18" charset="0"/>
              </a:rPr>
              <a:t>Wistar</a:t>
            </a:r>
            <a:r>
              <a:rPr lang="en-US" sz="1400" dirty="0" smtClean="0">
                <a:latin typeface="Times New Roman" pitchFamily="18" charset="0"/>
                <a:cs typeface="Times New Roman" pitchFamily="18" charset="0"/>
              </a:rPr>
              <a:t> </a:t>
            </a:r>
          </a:p>
          <a:p>
            <a:r>
              <a:rPr lang="en-US" sz="1400"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rPr>
              <a:t>от крыс в возрасте </a:t>
            </a:r>
            <a:r>
              <a:rPr lang="en-US" sz="1400" dirty="0" smtClean="0">
                <a:latin typeface="Times New Roman" pitchFamily="18" charset="0"/>
                <a:cs typeface="Times New Roman" pitchFamily="18" charset="0"/>
              </a:rPr>
              <a:t>4</a:t>
            </a:r>
            <a:r>
              <a:rPr lang="ru-RU" sz="1400" dirty="0" smtClean="0">
                <a:latin typeface="Times New Roman" pitchFamily="18" charset="0"/>
                <a:cs typeface="Times New Roman" pitchFamily="18" charset="0"/>
              </a:rPr>
              <a:t> недель.</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436458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696" y="96786"/>
            <a:ext cx="8942607" cy="923330"/>
          </a:xfrm>
          <a:prstGeom prst="rect">
            <a:avLst/>
          </a:prstGeom>
          <a:solidFill>
            <a:srgbClr val="9FCFFF">
              <a:alpha val="49000"/>
            </a:srgbClr>
          </a:solidFill>
        </p:spPr>
        <p:txBody>
          <a:bodyPr wrap="square" rtlCol="0">
            <a:spAutoFit/>
          </a:bodyPr>
          <a:lstStyle/>
          <a:p>
            <a:pPr algn="ctr"/>
            <a:r>
              <a:rPr lang="ru-RU" b="1" dirty="0" smtClean="0">
                <a:latin typeface="Times New Roman" pitchFamily="18" charset="0"/>
                <a:cs typeface="Times New Roman" pitchFamily="18" charset="0"/>
              </a:rPr>
              <a:t>Анализ комплексного признака - поиск генетических </a:t>
            </a:r>
            <a:r>
              <a:rPr lang="ru-RU" b="1" dirty="0">
                <a:latin typeface="Times New Roman" pitchFamily="18" charset="0"/>
                <a:cs typeface="Times New Roman" pitchFamily="18" charset="0"/>
              </a:rPr>
              <a:t>локусов, ответственных за развитие у крыс </a:t>
            </a:r>
            <a:r>
              <a:rPr lang="en-US" b="1" dirty="0">
                <a:latin typeface="Times New Roman" pitchFamily="18" charset="0"/>
                <a:cs typeface="Times New Roman" pitchFamily="18" charset="0"/>
              </a:rPr>
              <a:t>OXYS</a:t>
            </a:r>
            <a:r>
              <a:rPr lang="ru-RU" b="1" dirty="0">
                <a:latin typeface="Times New Roman" pitchFamily="18" charset="0"/>
                <a:cs typeface="Times New Roman" pitchFamily="18" charset="0"/>
              </a:rPr>
              <a:t> ранней катаракты, </a:t>
            </a:r>
            <a:r>
              <a:rPr lang="ru-RU" b="1" dirty="0" err="1">
                <a:latin typeface="Times New Roman" pitchFamily="18" charset="0"/>
                <a:cs typeface="Times New Roman" pitchFamily="18" charset="0"/>
              </a:rPr>
              <a:t>ретинопатии</a:t>
            </a:r>
            <a:r>
              <a:rPr lang="ru-RU" b="1" dirty="0">
                <a:latin typeface="Times New Roman" pitchFamily="18" charset="0"/>
                <a:cs typeface="Times New Roman" pitchFamily="18" charset="0"/>
              </a:rPr>
              <a:t> и проявление характерных </a:t>
            </a:r>
            <a:r>
              <a:rPr lang="ru-RU" b="1" dirty="0" smtClean="0">
                <a:latin typeface="Times New Roman" pitchFamily="18" charset="0"/>
                <a:cs typeface="Times New Roman" pitchFamily="18" charset="0"/>
              </a:rPr>
              <a:t>поведенческих признаков методом </a:t>
            </a:r>
            <a:r>
              <a:rPr lang="en-US" b="1" dirty="0" smtClean="0">
                <a:latin typeface="Times New Roman" pitchFamily="18" charset="0"/>
                <a:cs typeface="Times New Roman" pitchFamily="18" charset="0"/>
              </a:rPr>
              <a:t>QTL-</a:t>
            </a:r>
            <a:r>
              <a:rPr lang="ru-RU" b="1" dirty="0" smtClean="0">
                <a:latin typeface="Times New Roman" pitchFamily="18" charset="0"/>
                <a:cs typeface="Times New Roman" pitchFamily="18" charset="0"/>
              </a:rPr>
              <a:t>анализа</a:t>
            </a:r>
            <a:endParaRPr lang="ru-RU" b="1"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22" name="Прямая со стрелкой 21"/>
          <p:cNvCxnSpPr/>
          <p:nvPr/>
        </p:nvCxnSpPr>
        <p:spPr>
          <a:xfrm flipV="1">
            <a:off x="251520" y="1124744"/>
            <a:ext cx="0" cy="558924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45211" y="1058814"/>
            <a:ext cx="8450839" cy="646331"/>
          </a:xfrm>
          <a:prstGeom prst="rect">
            <a:avLst/>
          </a:prstGeom>
          <a:noFill/>
        </p:spPr>
        <p:txBody>
          <a:bodyPr wrap="none" rtlCol="0">
            <a:spAutoFit/>
          </a:bodyPr>
          <a:lstStyle/>
          <a:p>
            <a:pPr algn="ctr"/>
            <a:r>
              <a:rPr lang="ru-RU" dirty="0" smtClean="0">
                <a:latin typeface="Times New Roman" pitchFamily="18" charset="0"/>
                <a:cs typeface="Times New Roman" pitchFamily="18" charset="0"/>
              </a:rPr>
              <a:t>Примеры графиков </a:t>
            </a:r>
            <a:r>
              <a:rPr lang="ru-RU" dirty="0">
                <a:latin typeface="Times New Roman" pitchFamily="18" charset="0"/>
                <a:cs typeface="Times New Roman" pitchFamily="18" charset="0"/>
              </a:rPr>
              <a:t>распределения статистической значимости для </a:t>
            </a:r>
            <a:r>
              <a:rPr lang="ru-RU" dirty="0" smtClean="0">
                <a:latin typeface="Times New Roman" pitchFamily="18" charset="0"/>
                <a:cs typeface="Times New Roman" pitchFamily="18" charset="0"/>
              </a:rPr>
              <a:t>фенотипических</a:t>
            </a:r>
          </a:p>
          <a:p>
            <a:pPr algn="ctr"/>
            <a:r>
              <a:rPr lang="ru-RU" dirty="0" smtClean="0">
                <a:latin typeface="Times New Roman" pitchFamily="18" charset="0"/>
                <a:cs typeface="Times New Roman" pitchFamily="18" charset="0"/>
              </a:rPr>
              <a:t> признаков в </a:t>
            </a:r>
            <a:r>
              <a:rPr lang="ru-RU" dirty="0">
                <a:latin typeface="Times New Roman" pitchFamily="18" charset="0"/>
                <a:cs typeface="Times New Roman" pitchFamily="18" charset="0"/>
              </a:rPr>
              <a:t>исследованной гибридной популяции F</a:t>
            </a:r>
            <a:r>
              <a:rPr lang="ru-RU" baseline="-25000" dirty="0">
                <a:latin typeface="Times New Roman" pitchFamily="18" charset="0"/>
                <a:cs typeface="Times New Roman" pitchFamily="18" charset="0"/>
              </a:rPr>
              <a:t>2</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на первой хромосоме</a:t>
            </a:r>
            <a:endParaRPr lang="en-US" dirty="0">
              <a:latin typeface="Times New Roman" pitchFamily="18" charset="0"/>
              <a:cs typeface="Times New Roman" pitchFamily="18" charset="0"/>
            </a:endParaRPr>
          </a:p>
        </p:txBody>
      </p:sp>
      <p:grpSp>
        <p:nvGrpSpPr>
          <p:cNvPr id="31" name="Группа 30"/>
          <p:cNvGrpSpPr/>
          <p:nvPr/>
        </p:nvGrpSpPr>
        <p:grpSpPr>
          <a:xfrm>
            <a:off x="100696" y="1700808"/>
            <a:ext cx="8942607" cy="5013176"/>
            <a:chOff x="100696" y="1700808"/>
            <a:chExt cx="8942607" cy="5013176"/>
          </a:xfrm>
        </p:grpSpPr>
        <p:grpSp>
          <p:nvGrpSpPr>
            <p:cNvPr id="18" name="Группа 17"/>
            <p:cNvGrpSpPr/>
            <p:nvPr/>
          </p:nvGrpSpPr>
          <p:grpSpPr>
            <a:xfrm>
              <a:off x="532743" y="1700808"/>
              <a:ext cx="7796140" cy="4849148"/>
              <a:chOff x="527084" y="1366548"/>
              <a:chExt cx="7796140" cy="4849148"/>
            </a:xfrm>
          </p:grpSpPr>
          <p:graphicFrame>
            <p:nvGraphicFramePr>
              <p:cNvPr id="4" name="Объект 3"/>
              <p:cNvGraphicFramePr>
                <a:graphicFrameLocks noChangeAspect="1"/>
              </p:cNvGraphicFramePr>
              <p:nvPr>
                <p:extLst>
                  <p:ext uri="{D42A27DB-BD31-4B8C-83A1-F6EECF244321}">
                    <p14:modId xmlns:p14="http://schemas.microsoft.com/office/powerpoint/2010/main" val="1969548608"/>
                  </p:ext>
                </p:extLst>
              </p:nvPr>
            </p:nvGraphicFramePr>
            <p:xfrm>
              <a:off x="539552" y="2996952"/>
              <a:ext cx="3560633" cy="1180728"/>
            </p:xfrm>
            <a:graphic>
              <a:graphicData uri="http://schemas.openxmlformats.org/presentationml/2006/ole">
                <mc:AlternateContent xmlns:mc="http://schemas.openxmlformats.org/markup-compatibility/2006">
                  <mc:Choice xmlns:v="urn:schemas-microsoft-com:vml" Requires="v">
                    <p:oleObj spid="_x0000_s4609" r:id="rId4" imgW="5486400" imgH="1828800" progId="Photoshop.Image.6">
                      <p:embed/>
                    </p:oleObj>
                  </mc:Choice>
                  <mc:Fallback>
                    <p:oleObj r:id="rId4" imgW="5486400" imgH="1828800" progId="Photoshop.Image.6">
                      <p:embed/>
                      <p:pic>
                        <p:nvPicPr>
                          <p:cNvPr id="0" name="Object 1"/>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539552" y="2996952"/>
                            <a:ext cx="3560633" cy="1180728"/>
                          </a:xfrm>
                          <a:prstGeom prst="rect">
                            <a:avLst/>
                          </a:prstGeom>
                          <a:noFill/>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1499164169"/>
                  </p:ext>
                </p:extLst>
              </p:nvPr>
            </p:nvGraphicFramePr>
            <p:xfrm>
              <a:off x="527084" y="4293096"/>
              <a:ext cx="3865226" cy="1922600"/>
            </p:xfrm>
            <a:graphic>
              <a:graphicData uri="http://schemas.openxmlformats.org/presentationml/2006/ole">
                <mc:AlternateContent xmlns:mc="http://schemas.openxmlformats.org/markup-compatibility/2006">
                  <mc:Choice xmlns:v="urn:schemas-microsoft-com:vml" Requires="v">
                    <p:oleObj spid="_x0000_s4610" r:id="rId6" imgW="5486400" imgH="2743200" progId="Photoshop.Image.6">
                      <p:embed/>
                    </p:oleObj>
                  </mc:Choice>
                  <mc:Fallback>
                    <p:oleObj r:id="rId6" imgW="5486400" imgH="2743200" progId="Photoshop.Image.6">
                      <p:embed/>
                      <p:pic>
                        <p:nvPicPr>
                          <p:cNvPr id="0" name="Object 5"/>
                          <p:cNvPicPr>
                            <a:picLocks noChangeAspect="1" noChangeArrowheads="1"/>
                          </p:cNvPicPr>
                          <p:nvPr/>
                        </p:nvPicPr>
                        <p:blipFill>
                          <a:blip r:embed="rId7">
                            <a:lum bright="-20000" contrast="40000"/>
                            <a:extLst>
                              <a:ext uri="{28A0092B-C50C-407E-A947-70E740481C1C}">
                                <a14:useLocalDpi xmlns:a14="http://schemas.microsoft.com/office/drawing/2010/main" val="0"/>
                              </a:ext>
                            </a:extLst>
                          </a:blip>
                          <a:srcRect/>
                          <a:stretch>
                            <a:fillRect/>
                          </a:stretch>
                        </p:blipFill>
                        <p:spPr bwMode="auto">
                          <a:xfrm>
                            <a:off x="527084" y="4293096"/>
                            <a:ext cx="3865226" cy="1922600"/>
                          </a:xfrm>
                          <a:prstGeom prst="rect">
                            <a:avLst/>
                          </a:prstGeom>
                          <a:noFill/>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2197385803"/>
                  </p:ext>
                </p:extLst>
              </p:nvPr>
            </p:nvGraphicFramePr>
            <p:xfrm>
              <a:off x="4211960" y="1400828"/>
              <a:ext cx="4111264" cy="2044981"/>
            </p:xfrm>
            <a:graphic>
              <a:graphicData uri="http://schemas.openxmlformats.org/presentationml/2006/ole">
                <mc:AlternateContent xmlns:mc="http://schemas.openxmlformats.org/markup-compatibility/2006">
                  <mc:Choice xmlns:v="urn:schemas-microsoft-com:vml" Requires="v">
                    <p:oleObj spid="_x0000_s4611" r:id="rId8" imgW="5486400" imgH="2743200" progId="Photoshop.Image.6">
                      <p:embed/>
                    </p:oleObj>
                  </mc:Choice>
                  <mc:Fallback>
                    <p:oleObj r:id="rId8" imgW="5486400" imgH="2743200" progId="Photoshop.Image.6">
                      <p:embed/>
                      <p:pic>
                        <p:nvPicPr>
                          <p:cNvPr id="0" name="Object 7"/>
                          <p:cNvPicPr>
                            <a:picLocks noChangeAspect="1" noChangeArrowheads="1"/>
                          </p:cNvPicPr>
                          <p:nvPr/>
                        </p:nvPicPr>
                        <p:blipFill>
                          <a:blip r:embed="rId9">
                            <a:lum bright="-20000" contrast="40000"/>
                            <a:extLst>
                              <a:ext uri="{28A0092B-C50C-407E-A947-70E740481C1C}">
                                <a14:useLocalDpi xmlns:a14="http://schemas.microsoft.com/office/drawing/2010/main" val="0"/>
                              </a:ext>
                            </a:extLst>
                          </a:blip>
                          <a:srcRect/>
                          <a:stretch>
                            <a:fillRect/>
                          </a:stretch>
                        </p:blipFill>
                        <p:spPr bwMode="auto">
                          <a:xfrm>
                            <a:off x="4211960" y="1400828"/>
                            <a:ext cx="4111264" cy="2044981"/>
                          </a:xfrm>
                          <a:prstGeom prst="rect">
                            <a:avLst/>
                          </a:prstGeom>
                          <a:noFill/>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1753346187"/>
                  </p:ext>
                </p:extLst>
              </p:nvPr>
            </p:nvGraphicFramePr>
            <p:xfrm>
              <a:off x="4227166" y="4834252"/>
              <a:ext cx="4032448" cy="1337185"/>
            </p:xfrm>
            <a:graphic>
              <a:graphicData uri="http://schemas.openxmlformats.org/presentationml/2006/ole">
                <mc:AlternateContent xmlns:mc="http://schemas.openxmlformats.org/markup-compatibility/2006">
                  <mc:Choice xmlns:v="urn:schemas-microsoft-com:vml" Requires="v">
                    <p:oleObj spid="_x0000_s4612" r:id="rId10" imgW="5486400" imgH="1828800" progId="Photoshop.Image.6">
                      <p:embed/>
                    </p:oleObj>
                  </mc:Choice>
                  <mc:Fallback>
                    <p:oleObj r:id="rId10" imgW="5486400" imgH="1828800" progId="Photoshop.Image.6">
                      <p:embed/>
                      <p:pic>
                        <p:nvPicPr>
                          <p:cNvPr id="0" name="Object 9"/>
                          <p:cNvPicPr>
                            <a:picLocks noChangeAspect="1" noChangeArrowheads="1"/>
                          </p:cNvPicPr>
                          <p:nvPr/>
                        </p:nvPicPr>
                        <p:blipFill>
                          <a:blip r:embed="rId11">
                            <a:lum bright="-20000" contrast="40000"/>
                            <a:extLst>
                              <a:ext uri="{28A0092B-C50C-407E-A947-70E740481C1C}">
                                <a14:useLocalDpi xmlns:a14="http://schemas.microsoft.com/office/drawing/2010/main" val="0"/>
                              </a:ext>
                            </a:extLst>
                          </a:blip>
                          <a:srcRect/>
                          <a:stretch>
                            <a:fillRect/>
                          </a:stretch>
                        </p:blipFill>
                        <p:spPr bwMode="auto">
                          <a:xfrm>
                            <a:off x="4227166" y="4834252"/>
                            <a:ext cx="4032448" cy="1337185"/>
                          </a:xfrm>
                          <a:prstGeom prst="rect">
                            <a:avLst/>
                          </a:prstGeom>
                          <a:noFill/>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1479057123"/>
                  </p:ext>
                </p:extLst>
              </p:nvPr>
            </p:nvGraphicFramePr>
            <p:xfrm>
              <a:off x="4211960" y="3501008"/>
              <a:ext cx="3994931" cy="1324744"/>
            </p:xfrm>
            <a:graphic>
              <a:graphicData uri="http://schemas.openxmlformats.org/presentationml/2006/ole">
                <mc:AlternateContent xmlns:mc="http://schemas.openxmlformats.org/markup-compatibility/2006">
                  <mc:Choice xmlns:v="urn:schemas-microsoft-com:vml" Requires="v">
                    <p:oleObj spid="_x0000_s4613" r:id="rId12" imgW="5486400" imgH="1828800" progId="Photoshop.Image.6">
                      <p:embed/>
                    </p:oleObj>
                  </mc:Choice>
                  <mc:Fallback>
                    <p:oleObj r:id="rId12" imgW="5486400" imgH="1828800" progId="Photoshop.Image.6">
                      <p:embed/>
                      <p:pic>
                        <p:nvPicPr>
                          <p:cNvPr id="0" name="Object 11"/>
                          <p:cNvPicPr>
                            <a:picLocks noChangeAspect="1" noChangeArrowheads="1"/>
                          </p:cNvPicPr>
                          <p:nvPr/>
                        </p:nvPicPr>
                        <p:blipFill>
                          <a:blip r:embed="rId13">
                            <a:lum bright="-20000" contrast="40000"/>
                            <a:extLst>
                              <a:ext uri="{28A0092B-C50C-407E-A947-70E740481C1C}">
                                <a14:useLocalDpi xmlns:a14="http://schemas.microsoft.com/office/drawing/2010/main" val="0"/>
                              </a:ext>
                            </a:extLst>
                          </a:blip>
                          <a:srcRect/>
                          <a:stretch>
                            <a:fillRect/>
                          </a:stretch>
                        </p:blipFill>
                        <p:spPr bwMode="auto">
                          <a:xfrm>
                            <a:off x="4211960" y="3501008"/>
                            <a:ext cx="3994931" cy="1324744"/>
                          </a:xfrm>
                          <a:prstGeom prst="rect">
                            <a:avLst/>
                          </a:prstGeom>
                          <a:noFill/>
                        </p:spPr>
                      </p:pic>
                    </p:oleObj>
                  </mc:Fallback>
                </mc:AlternateContent>
              </a:graphicData>
            </a:graphic>
          </p:graphicFrame>
          <p:grpSp>
            <p:nvGrpSpPr>
              <p:cNvPr id="16" name="Группа 15"/>
              <p:cNvGrpSpPr/>
              <p:nvPr/>
            </p:nvGrpSpPr>
            <p:grpSpPr>
              <a:xfrm>
                <a:off x="539552" y="1366548"/>
                <a:ext cx="3456384" cy="1447958"/>
                <a:chOff x="251520" y="1412776"/>
                <a:chExt cx="3345298" cy="1735990"/>
              </a:xfrm>
            </p:grpSpPr>
            <p:graphicFrame>
              <p:nvGraphicFramePr>
                <p:cNvPr id="6" name="Объект 5"/>
                <p:cNvGraphicFramePr>
                  <a:graphicFrameLocks noChangeAspect="1"/>
                </p:cNvGraphicFramePr>
                <p:nvPr>
                  <p:extLst>
                    <p:ext uri="{D42A27DB-BD31-4B8C-83A1-F6EECF244321}">
                      <p14:modId xmlns:p14="http://schemas.microsoft.com/office/powerpoint/2010/main" val="2288417153"/>
                    </p:ext>
                  </p:extLst>
                </p:nvPr>
              </p:nvGraphicFramePr>
              <p:xfrm>
                <a:off x="251520" y="1484784"/>
                <a:ext cx="3345298" cy="1663982"/>
              </p:xfrm>
              <a:graphic>
                <a:graphicData uri="http://schemas.openxmlformats.org/presentationml/2006/ole">
                  <mc:AlternateContent xmlns:mc="http://schemas.openxmlformats.org/markup-compatibility/2006">
                    <mc:Choice xmlns:v="urn:schemas-microsoft-com:vml" Requires="v">
                      <p:oleObj spid="_x0000_s4614" r:id="rId14" imgW="5486400" imgH="2743200" progId="Photoshop.Image.6">
                        <p:embed/>
                      </p:oleObj>
                    </mc:Choice>
                    <mc:Fallback>
                      <p:oleObj r:id="rId14" imgW="5486400" imgH="2743200" progId="Photoshop.Image.6">
                        <p:embed/>
                        <p:pic>
                          <p:nvPicPr>
                            <p:cNvPr id="0" name="Object 3"/>
                            <p:cNvPicPr>
                              <a:picLocks noChangeAspect="1" noChangeArrowheads="1"/>
                            </p:cNvPicPr>
                            <p:nvPr/>
                          </p:nvPicPr>
                          <p:blipFill>
                            <a:blip r:embed="rId15">
                              <a:lum bright="-20000" contrast="40000"/>
                              <a:extLst>
                                <a:ext uri="{28A0092B-C50C-407E-A947-70E740481C1C}">
                                  <a14:useLocalDpi xmlns:a14="http://schemas.microsoft.com/office/drawing/2010/main" val="0"/>
                                </a:ext>
                              </a:extLst>
                            </a:blip>
                            <a:srcRect/>
                            <a:stretch>
                              <a:fillRect/>
                            </a:stretch>
                          </p:blipFill>
                          <p:spPr bwMode="auto">
                            <a:xfrm>
                              <a:off x="251520" y="1484784"/>
                              <a:ext cx="3345298" cy="1663982"/>
                            </a:xfrm>
                            <a:prstGeom prst="rect">
                              <a:avLst/>
                            </a:prstGeom>
                            <a:noFill/>
                          </p:spPr>
                        </p:pic>
                      </p:oleObj>
                    </mc:Fallback>
                  </mc:AlternateContent>
                </a:graphicData>
              </a:graphic>
            </p:graphicFrame>
            <p:sp>
              <p:nvSpPr>
                <p:cNvPr id="15" name="Прямоугольник 14"/>
                <p:cNvSpPr/>
                <p:nvPr/>
              </p:nvSpPr>
              <p:spPr>
                <a:xfrm>
                  <a:off x="251520" y="1412776"/>
                  <a:ext cx="115212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Прямоугольник 16"/>
              <p:cNvSpPr/>
              <p:nvPr/>
            </p:nvSpPr>
            <p:spPr>
              <a:xfrm>
                <a:off x="4283968" y="1366548"/>
                <a:ext cx="1152128" cy="120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Прямая со стрелкой 19"/>
            <p:cNvCxnSpPr/>
            <p:nvPr/>
          </p:nvCxnSpPr>
          <p:spPr>
            <a:xfrm>
              <a:off x="100696" y="6713984"/>
              <a:ext cx="8719776"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40404" y="3701494"/>
              <a:ext cx="953915" cy="307777"/>
            </a:xfrm>
            <a:prstGeom prst="rect">
              <a:avLst/>
            </a:prstGeom>
            <a:noFill/>
          </p:spPr>
          <p:txBody>
            <a:bodyPr wrap="none" rtlCol="0">
              <a:spAutoFit/>
            </a:bodyPr>
            <a:lstStyle/>
            <a:p>
              <a:r>
                <a:rPr lang="ru-RU" sz="1400" dirty="0">
                  <a:latin typeface="Times New Roman" pitchFamily="18" charset="0"/>
                  <a:cs typeface="Times New Roman" pitchFamily="18" charset="0"/>
                </a:rPr>
                <a:t>К</a:t>
              </a:r>
              <a:r>
                <a:rPr lang="ru-RU" sz="1400" dirty="0" smtClean="0">
                  <a:latin typeface="Times New Roman" pitchFamily="18" charset="0"/>
                  <a:cs typeface="Times New Roman" pitchFamily="18" charset="0"/>
                </a:rPr>
                <a:t>атаракта</a:t>
              </a:r>
              <a:endParaRPr lang="en-US" sz="1400" dirty="0">
                <a:latin typeface="Times New Roman" pitchFamily="18" charset="0"/>
                <a:cs typeface="Times New Roman" pitchFamily="18" charset="0"/>
              </a:endParaRPr>
            </a:p>
          </p:txBody>
        </p:sp>
        <p:sp>
          <p:nvSpPr>
            <p:cNvPr id="27" name="TextBox 26"/>
            <p:cNvSpPr txBox="1"/>
            <p:nvPr/>
          </p:nvSpPr>
          <p:spPr>
            <a:xfrm>
              <a:off x="1165976" y="5825990"/>
              <a:ext cx="2477794" cy="461665"/>
            </a:xfrm>
            <a:prstGeom prst="rect">
              <a:avLst/>
            </a:prstGeom>
            <a:noFill/>
          </p:spPr>
          <p:txBody>
            <a:bodyPr wrap="none" rtlCol="0">
              <a:spAutoFit/>
            </a:bodyPr>
            <a:lstStyle/>
            <a:p>
              <a:r>
                <a:rPr lang="ru-RU" sz="1200" dirty="0">
                  <a:latin typeface="Times New Roman" pitchFamily="18" charset="0"/>
                  <a:cs typeface="Times New Roman" pitchFamily="18" charset="0"/>
                </a:rPr>
                <a:t>Латентный период выхода в центр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в </a:t>
              </a:r>
              <a:r>
                <a:rPr lang="ru-RU" sz="1200" dirty="0">
                  <a:latin typeface="Times New Roman" pitchFamily="18" charset="0"/>
                  <a:cs typeface="Times New Roman" pitchFamily="18" charset="0"/>
                </a:rPr>
                <a:t>тесте </a:t>
              </a:r>
              <a:r>
                <a:rPr lang="ru-RU" sz="1200" dirty="0" smtClean="0">
                  <a:latin typeface="Times New Roman" pitchFamily="18" charset="0"/>
                  <a:cs typeface="Times New Roman" pitchFamily="18" charset="0"/>
                </a:rPr>
                <a:t>«открытое поле»</a:t>
              </a:r>
              <a:endParaRPr lang="en-US" sz="1200" dirty="0">
                <a:latin typeface="Times New Roman" pitchFamily="18" charset="0"/>
                <a:cs typeface="Times New Roman" pitchFamily="18" charset="0"/>
              </a:endParaRPr>
            </a:p>
          </p:txBody>
        </p:sp>
        <p:sp>
          <p:nvSpPr>
            <p:cNvPr id="28" name="TextBox 27"/>
            <p:cNvSpPr txBox="1"/>
            <p:nvPr/>
          </p:nvSpPr>
          <p:spPr>
            <a:xfrm>
              <a:off x="5762534" y="1764503"/>
              <a:ext cx="2551532" cy="461665"/>
            </a:xfrm>
            <a:prstGeom prst="rect">
              <a:avLst/>
            </a:prstGeom>
            <a:noFill/>
          </p:spPr>
          <p:txBody>
            <a:bodyPr wrap="none" rtlCol="0">
              <a:spAutoFit/>
            </a:bodyPr>
            <a:lstStyle/>
            <a:p>
              <a:r>
                <a:rPr lang="ru-RU" sz="1200" dirty="0">
                  <a:latin typeface="Times New Roman" pitchFamily="18" charset="0"/>
                  <a:cs typeface="Times New Roman" pitchFamily="18" charset="0"/>
                </a:rPr>
                <a:t>Время, проведенное в </a:t>
              </a:r>
              <a:r>
                <a:rPr lang="ru-RU" sz="1200" dirty="0" smtClean="0">
                  <a:latin typeface="Times New Roman" pitchFamily="18" charset="0"/>
                  <a:cs typeface="Times New Roman" pitchFamily="18" charset="0"/>
                </a:rPr>
                <a:t>центре </a:t>
              </a:r>
            </a:p>
            <a:p>
              <a:r>
                <a:rPr lang="ru-RU" sz="1200" dirty="0" smtClean="0">
                  <a:latin typeface="Times New Roman" pitchFamily="18" charset="0"/>
                  <a:cs typeface="Times New Roman" pitchFamily="18" charset="0"/>
                </a:rPr>
                <a:t>в </a:t>
              </a:r>
              <a:r>
                <a:rPr lang="ru-RU" sz="1200" dirty="0">
                  <a:latin typeface="Times New Roman" pitchFamily="18" charset="0"/>
                  <a:cs typeface="Times New Roman" pitchFamily="18" charset="0"/>
                </a:rPr>
                <a:t>тесте </a:t>
              </a:r>
              <a:r>
                <a:rPr lang="ru-RU" sz="1200" dirty="0" smtClean="0">
                  <a:latin typeface="Times New Roman" pitchFamily="18" charset="0"/>
                  <a:cs typeface="Times New Roman" pitchFamily="18" charset="0"/>
                </a:rPr>
                <a:t>«крестообразный лабиринт»</a:t>
              </a:r>
              <a:endParaRPr lang="en-US" sz="1200" dirty="0">
                <a:latin typeface="Times New Roman" pitchFamily="18" charset="0"/>
                <a:cs typeface="Times New Roman" pitchFamily="18" charset="0"/>
              </a:endParaRPr>
            </a:p>
          </p:txBody>
        </p:sp>
        <p:sp>
          <p:nvSpPr>
            <p:cNvPr id="29" name="TextBox 28"/>
            <p:cNvSpPr txBox="1"/>
            <p:nvPr/>
          </p:nvSpPr>
          <p:spPr>
            <a:xfrm>
              <a:off x="4595867" y="5569084"/>
              <a:ext cx="4447436" cy="276999"/>
            </a:xfrm>
            <a:prstGeom prst="rect">
              <a:avLst/>
            </a:prstGeom>
            <a:noFill/>
          </p:spPr>
          <p:txBody>
            <a:bodyPr wrap="none" rtlCol="0">
              <a:spAutoFit/>
            </a:bodyPr>
            <a:lstStyle/>
            <a:p>
              <a:r>
                <a:rPr lang="ru-RU" sz="1200" dirty="0">
                  <a:latin typeface="Times New Roman" pitchFamily="18" charset="0"/>
                  <a:cs typeface="Times New Roman" pitchFamily="18" charset="0"/>
                </a:rPr>
                <a:t>Количество актов </a:t>
              </a:r>
              <a:r>
                <a:rPr lang="ru-RU" sz="1200" dirty="0" err="1">
                  <a:latin typeface="Times New Roman" pitchFamily="18" charset="0"/>
                  <a:cs typeface="Times New Roman" pitchFamily="18" charset="0"/>
                </a:rPr>
                <a:t>груминга</a:t>
              </a:r>
              <a:r>
                <a:rPr lang="ru-RU" sz="1200" dirty="0">
                  <a:latin typeface="Times New Roman" pitchFamily="18" charset="0"/>
                  <a:cs typeface="Times New Roman" pitchFamily="18" charset="0"/>
                </a:rPr>
                <a:t> в тесте </a:t>
              </a:r>
              <a:r>
                <a:rPr lang="ru-RU" sz="1200" dirty="0" smtClean="0">
                  <a:latin typeface="Times New Roman" pitchFamily="18" charset="0"/>
                  <a:cs typeface="Times New Roman" pitchFamily="18" charset="0"/>
                </a:rPr>
                <a:t>«крестообразный лабиринт»</a:t>
              </a:r>
              <a:endParaRPr lang="en-US" sz="1200" dirty="0">
                <a:latin typeface="Times New Roman" pitchFamily="18" charset="0"/>
                <a:cs typeface="Times New Roman" pitchFamily="18" charset="0"/>
              </a:endParaRPr>
            </a:p>
          </p:txBody>
        </p:sp>
        <p:sp>
          <p:nvSpPr>
            <p:cNvPr id="30" name="TextBox 29"/>
            <p:cNvSpPr txBox="1"/>
            <p:nvPr/>
          </p:nvSpPr>
          <p:spPr>
            <a:xfrm>
              <a:off x="4571999" y="4005064"/>
              <a:ext cx="3938642" cy="276999"/>
            </a:xfrm>
            <a:prstGeom prst="rect">
              <a:avLst/>
            </a:prstGeom>
            <a:noFill/>
          </p:spPr>
          <p:txBody>
            <a:bodyPr wrap="none" rtlCol="0">
              <a:spAutoFit/>
            </a:bodyPr>
            <a:lstStyle/>
            <a:p>
              <a:r>
                <a:rPr lang="ru-RU" sz="1200" dirty="0">
                  <a:latin typeface="Times New Roman" pitchFamily="18" charset="0"/>
                  <a:cs typeface="Times New Roman" pitchFamily="18" charset="0"/>
                </a:rPr>
                <a:t>Количество вертикальных стоек в тесте </a:t>
              </a:r>
              <a:r>
                <a:rPr lang="ru-RU" sz="1200" dirty="0" smtClean="0">
                  <a:latin typeface="Times New Roman" pitchFamily="18" charset="0"/>
                  <a:cs typeface="Times New Roman" pitchFamily="18" charset="0"/>
                </a:rPr>
                <a:t>«открытое поле»</a:t>
              </a:r>
              <a:endParaRPr lang="en-US" sz="1200" dirty="0">
                <a:latin typeface="Times New Roman" pitchFamily="18" charset="0"/>
                <a:cs typeface="Times New Roman" pitchFamily="18" charset="0"/>
              </a:endParaRPr>
            </a:p>
          </p:txBody>
        </p:sp>
        <p:sp>
          <p:nvSpPr>
            <p:cNvPr id="26" name="TextBox 25"/>
            <p:cNvSpPr txBox="1"/>
            <p:nvPr/>
          </p:nvSpPr>
          <p:spPr>
            <a:xfrm>
              <a:off x="907887" y="2037861"/>
              <a:ext cx="1152303" cy="307777"/>
            </a:xfrm>
            <a:prstGeom prst="rect">
              <a:avLst/>
            </a:prstGeom>
            <a:solidFill>
              <a:schemeClr val="bg1"/>
            </a:solidFill>
          </p:spPr>
          <p:txBody>
            <a:bodyPr wrap="none" rtlCol="0">
              <a:spAutoFit/>
            </a:bodyPr>
            <a:lstStyle/>
            <a:p>
              <a:r>
                <a:rPr lang="ru-RU" sz="1400" dirty="0" err="1">
                  <a:latin typeface="Times New Roman" pitchFamily="18" charset="0"/>
                  <a:cs typeface="Times New Roman" pitchFamily="18" charset="0"/>
                </a:rPr>
                <a:t>Р</a:t>
              </a:r>
              <a:r>
                <a:rPr lang="ru-RU" sz="1400" dirty="0" err="1" smtClean="0">
                  <a:latin typeface="Times New Roman" pitchFamily="18" charset="0"/>
                  <a:cs typeface="Times New Roman" pitchFamily="18" charset="0"/>
                </a:rPr>
                <a:t>етинопатия</a:t>
              </a:r>
              <a:endParaRPr lang="en-US" sz="1400" dirty="0">
                <a:latin typeface="Times New Roman" pitchFamily="18" charset="0"/>
                <a:cs typeface="Times New Roman" pitchFamily="18" charset="0"/>
              </a:endParaRPr>
            </a:p>
          </p:txBody>
        </p:sp>
      </p:grpSp>
      <p:sp>
        <p:nvSpPr>
          <p:cNvPr id="32" name="TextBox 31"/>
          <p:cNvSpPr txBox="1"/>
          <p:nvPr/>
        </p:nvSpPr>
        <p:spPr>
          <a:xfrm rot="16200000">
            <a:off x="-238307" y="5692195"/>
            <a:ext cx="1016560" cy="307777"/>
          </a:xfrm>
          <a:prstGeom prst="rect">
            <a:avLst/>
          </a:prstGeom>
          <a:solidFill>
            <a:schemeClr val="bg1"/>
          </a:solidFill>
          <a:ln w="9525">
            <a:solidFill>
              <a:schemeClr val="tx2"/>
            </a:solidFill>
          </a:ln>
        </p:spPr>
        <p:txBody>
          <a:bodyPr wrap="none" rtlCol="0">
            <a:spAutoFit/>
          </a:bodyPr>
          <a:lstStyle/>
          <a:p>
            <a:r>
              <a:rPr lang="en-US" sz="1400" b="1" dirty="0" smtClean="0">
                <a:solidFill>
                  <a:schemeClr val="tx2"/>
                </a:solidFill>
                <a:latin typeface="Times New Roman" pitchFamily="18" charset="0"/>
                <a:cs typeface="Times New Roman" pitchFamily="18" charset="0"/>
              </a:rPr>
              <a:t>LOD score</a:t>
            </a:r>
            <a:endParaRPr lang="en-US" sz="1400" b="1" dirty="0">
              <a:solidFill>
                <a:schemeClr val="tx2"/>
              </a:solidFill>
              <a:latin typeface="Times New Roman" pitchFamily="18" charset="0"/>
              <a:cs typeface="Times New Roman" pitchFamily="18" charset="0"/>
            </a:endParaRPr>
          </a:p>
        </p:txBody>
      </p:sp>
      <p:sp>
        <p:nvSpPr>
          <p:cNvPr id="33" name="TextBox 32"/>
          <p:cNvSpPr txBox="1"/>
          <p:nvPr/>
        </p:nvSpPr>
        <p:spPr>
          <a:xfrm>
            <a:off x="5796136" y="6495406"/>
            <a:ext cx="2078646" cy="307777"/>
          </a:xfrm>
          <a:prstGeom prst="rect">
            <a:avLst/>
          </a:prstGeom>
          <a:solidFill>
            <a:schemeClr val="bg1"/>
          </a:solidFill>
          <a:ln w="9525">
            <a:solidFill>
              <a:schemeClr val="tx2"/>
            </a:solidFill>
          </a:ln>
        </p:spPr>
        <p:txBody>
          <a:bodyPr wrap="none" rtlCol="0">
            <a:spAutoFit/>
          </a:bodyPr>
          <a:lstStyle/>
          <a:p>
            <a:r>
              <a:rPr lang="ru-RU" sz="1400" b="1" dirty="0" err="1" smtClean="0">
                <a:solidFill>
                  <a:schemeClr val="tx2"/>
                </a:solidFill>
                <a:latin typeface="Times New Roman" pitchFamily="18" charset="0"/>
                <a:cs typeface="Times New Roman" pitchFamily="18" charset="0"/>
              </a:rPr>
              <a:t>П.о</a:t>
            </a:r>
            <a:r>
              <a:rPr lang="ru-RU" sz="1400" b="1" dirty="0" smtClean="0">
                <a:solidFill>
                  <a:schemeClr val="tx2"/>
                </a:solidFill>
                <a:latin typeface="Times New Roman" pitchFamily="18" charset="0"/>
                <a:cs typeface="Times New Roman" pitchFamily="18" charset="0"/>
              </a:rPr>
              <a:t>. первой хромосомы</a:t>
            </a:r>
            <a:endParaRPr lang="en-US" sz="1400" b="1" dirty="0">
              <a:solidFill>
                <a:schemeClr val="tx2"/>
              </a:solidFill>
              <a:latin typeface="Times New Roman" pitchFamily="18" charset="0"/>
              <a:cs typeface="Times New Roman" pitchFamily="18" charset="0"/>
            </a:endParaRPr>
          </a:p>
        </p:txBody>
      </p:sp>
      <p:cxnSp>
        <p:nvCxnSpPr>
          <p:cNvPr id="56" name="Прямая со стрелкой 55"/>
          <p:cNvCxnSpPr/>
          <p:nvPr/>
        </p:nvCxnSpPr>
        <p:spPr>
          <a:xfrm flipV="1">
            <a:off x="1331640" y="3140968"/>
            <a:ext cx="72008" cy="144016"/>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flipV="1">
            <a:off x="2771800" y="3140968"/>
            <a:ext cx="72008" cy="144016"/>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flipV="1">
            <a:off x="3851920" y="3140968"/>
            <a:ext cx="72008" cy="14401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p:nvPr/>
        </p:nvCxnSpPr>
        <p:spPr>
          <a:xfrm flipV="1">
            <a:off x="2843808" y="4509120"/>
            <a:ext cx="72008" cy="144016"/>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p:cNvCxnSpPr/>
          <p:nvPr/>
        </p:nvCxnSpPr>
        <p:spPr>
          <a:xfrm flipV="1">
            <a:off x="3068216" y="6579132"/>
            <a:ext cx="72008" cy="144016"/>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p:nvPr/>
        </p:nvCxnSpPr>
        <p:spPr>
          <a:xfrm flipV="1">
            <a:off x="6892798" y="3783375"/>
            <a:ext cx="72008" cy="144016"/>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flipV="1">
            <a:off x="6856794" y="5193787"/>
            <a:ext cx="72008" cy="144016"/>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p:nvPr/>
        </p:nvCxnSpPr>
        <p:spPr>
          <a:xfrm flipH="1">
            <a:off x="6977667" y="6210892"/>
            <a:ext cx="89984" cy="153526"/>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71" name="Прямая со стрелкой 70"/>
          <p:cNvCxnSpPr/>
          <p:nvPr/>
        </p:nvCxnSpPr>
        <p:spPr>
          <a:xfrm flipV="1">
            <a:off x="1331640" y="4509120"/>
            <a:ext cx="72008" cy="144016"/>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p:nvPr/>
        </p:nvCxnSpPr>
        <p:spPr>
          <a:xfrm flipV="1">
            <a:off x="1448036" y="6569968"/>
            <a:ext cx="72008" cy="144016"/>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p:nvPr/>
        </p:nvCxnSpPr>
        <p:spPr>
          <a:xfrm flipV="1">
            <a:off x="5148064" y="3783375"/>
            <a:ext cx="72008" cy="144016"/>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p:cNvCxnSpPr/>
          <p:nvPr/>
        </p:nvCxnSpPr>
        <p:spPr>
          <a:xfrm flipV="1">
            <a:off x="5112060" y="5193787"/>
            <a:ext cx="72008" cy="144016"/>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flipV="1">
            <a:off x="5112060" y="6569968"/>
            <a:ext cx="72008" cy="144016"/>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p:nvPr/>
        </p:nvCxnSpPr>
        <p:spPr>
          <a:xfrm flipV="1">
            <a:off x="3923928" y="4509120"/>
            <a:ext cx="72008" cy="14401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p:cNvCxnSpPr/>
          <p:nvPr/>
        </p:nvCxnSpPr>
        <p:spPr>
          <a:xfrm flipV="1">
            <a:off x="4004320" y="6569968"/>
            <a:ext cx="72008" cy="14401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8" name="Прямая со стрелкой 77"/>
          <p:cNvCxnSpPr/>
          <p:nvPr/>
        </p:nvCxnSpPr>
        <p:spPr>
          <a:xfrm flipV="1">
            <a:off x="8100392" y="3783375"/>
            <a:ext cx="72008" cy="14401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p:cNvCxnSpPr/>
          <p:nvPr/>
        </p:nvCxnSpPr>
        <p:spPr>
          <a:xfrm flipV="1">
            <a:off x="8028971" y="5193787"/>
            <a:ext cx="72008" cy="14401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0" name="Прямая со стрелкой 79"/>
          <p:cNvCxnSpPr/>
          <p:nvPr/>
        </p:nvCxnSpPr>
        <p:spPr>
          <a:xfrm flipV="1">
            <a:off x="8136396" y="6569968"/>
            <a:ext cx="72008" cy="14401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801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7"/>
          <p:cNvSpPr txBox="1"/>
          <p:nvPr/>
        </p:nvSpPr>
        <p:spPr>
          <a:xfrm>
            <a:off x="120392" y="382651"/>
            <a:ext cx="8731328" cy="937627"/>
          </a:xfrm>
          <a:prstGeom prst="rect">
            <a:avLst/>
          </a:prstGeom>
          <a:solidFill>
            <a:srgbClr val="9FCFFF">
              <a:alpha val="49000"/>
            </a:srgbClr>
          </a:solidFill>
        </p:spPr>
        <p:txBody>
          <a:bodyPr wrap="square" rtlCol="0">
            <a:spAutoFit/>
          </a:bodyPr>
          <a:lstStyle/>
          <a:p>
            <a:r>
              <a:rPr lang="ru-RU" b="1" dirty="0" smtClean="0">
                <a:latin typeface="Times New Roman" pitchFamily="18" charset="0"/>
                <a:cs typeface="Times New Roman" pitchFamily="18" charset="0"/>
              </a:rPr>
              <a:t>Два </a:t>
            </a:r>
            <a:r>
              <a:rPr lang="ru-RU" b="1" dirty="0" err="1" smtClean="0">
                <a:latin typeface="Times New Roman" pitchFamily="18" charset="0"/>
                <a:cs typeface="Times New Roman" pitchFamily="18" charset="0"/>
              </a:rPr>
              <a:t>кандидатных</a:t>
            </a:r>
            <a:r>
              <a:rPr lang="ru-RU" b="1" dirty="0" smtClean="0">
                <a:latin typeface="Times New Roman" pitchFamily="18" charset="0"/>
                <a:cs typeface="Times New Roman" pitchFamily="18" charset="0"/>
              </a:rPr>
              <a:t> локуса количественного признака - </a:t>
            </a:r>
            <a:r>
              <a:rPr lang="en-US" b="1" dirty="0" smtClean="0">
                <a:latin typeface="Times New Roman" pitchFamily="18" charset="0"/>
                <a:cs typeface="Times New Roman" pitchFamily="18" charset="0"/>
              </a:rPr>
              <a:t>QTL</a:t>
            </a:r>
            <a:r>
              <a:rPr lang="ru-RU" b="1" dirty="0">
                <a:latin typeface="Times New Roman" pitchFamily="18" charset="0"/>
                <a:cs typeface="Times New Roman" pitchFamily="18" charset="0"/>
              </a:rPr>
              <a:t>1 и </a:t>
            </a:r>
            <a:r>
              <a:rPr lang="en-US" b="1" dirty="0">
                <a:latin typeface="Times New Roman" pitchFamily="18" charset="0"/>
                <a:cs typeface="Times New Roman" pitchFamily="18" charset="0"/>
              </a:rPr>
              <a:t>QTL</a:t>
            </a:r>
            <a:r>
              <a:rPr lang="ru-RU" b="1" dirty="0">
                <a:latin typeface="Times New Roman" pitchFamily="18" charset="0"/>
                <a:cs typeface="Times New Roman" pitchFamily="18" charset="0"/>
              </a:rPr>
              <a:t>2</a:t>
            </a:r>
            <a:r>
              <a:rPr lang="ru-RU" b="1" dirty="0" smtClean="0">
                <a:latin typeface="Times New Roman" pitchFamily="18" charset="0"/>
                <a:cs typeface="Times New Roman" pitchFamily="18" charset="0"/>
              </a:rPr>
              <a:t>, - на </a:t>
            </a:r>
            <a:r>
              <a:rPr lang="en-US" b="1" dirty="0" smtClean="0">
                <a:latin typeface="Times New Roman" pitchFamily="18" charset="0"/>
                <a:cs typeface="Times New Roman" pitchFamily="18" charset="0"/>
              </a:rPr>
              <a:t>1</a:t>
            </a:r>
            <a:r>
              <a:rPr lang="ru-RU" b="1" dirty="0" smtClean="0">
                <a:latin typeface="Times New Roman" pitchFamily="18" charset="0"/>
                <a:cs typeface="Times New Roman" pitchFamily="18" charset="0"/>
              </a:rPr>
              <a:t>й хромосоме ассоциированы </a:t>
            </a:r>
            <a:r>
              <a:rPr lang="ru-RU" b="1" dirty="0">
                <a:latin typeface="Times New Roman" pitchFamily="18" charset="0"/>
                <a:cs typeface="Times New Roman" pitchFamily="18" charset="0"/>
              </a:rPr>
              <a:t>с развитием катаракты, </a:t>
            </a:r>
            <a:r>
              <a:rPr lang="ru-RU" b="1" dirty="0" err="1">
                <a:latin typeface="Times New Roman" pitchFamily="18" charset="0"/>
                <a:cs typeface="Times New Roman" pitchFamily="18" charset="0"/>
              </a:rPr>
              <a:t>ретинопатии</a:t>
            </a:r>
            <a:r>
              <a:rPr lang="ru-RU" b="1" dirty="0">
                <a:latin typeface="Times New Roman" pitchFamily="18" charset="0"/>
                <a:cs typeface="Times New Roman" pitchFamily="18" charset="0"/>
              </a:rPr>
              <a:t> и характерных </a:t>
            </a:r>
            <a:r>
              <a:rPr lang="ru-RU" b="1" dirty="0" smtClean="0">
                <a:latin typeface="Times New Roman" pitchFamily="18" charset="0"/>
                <a:cs typeface="Times New Roman" pitchFamily="18" charset="0"/>
              </a:rPr>
              <a:t>для </a:t>
            </a:r>
            <a:r>
              <a:rPr lang="ru-RU" b="1" dirty="0">
                <a:latin typeface="Times New Roman" pitchFamily="18" charset="0"/>
                <a:cs typeface="Times New Roman" pitchFamily="18" charset="0"/>
              </a:rPr>
              <a:t>крыс </a:t>
            </a:r>
            <a:r>
              <a:rPr lang="x-none" b="1">
                <a:latin typeface="Times New Roman" pitchFamily="18" charset="0"/>
                <a:cs typeface="Times New Roman" pitchFamily="18" charset="0"/>
              </a:rPr>
              <a:t>OXYS</a:t>
            </a:r>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поведенческих признаков.</a:t>
            </a:r>
          </a:p>
        </p:txBody>
      </p:sp>
      <p:sp>
        <p:nvSpPr>
          <p:cNvPr id="67" name="TextBox 66"/>
          <p:cNvSpPr txBox="1"/>
          <p:nvPr/>
        </p:nvSpPr>
        <p:spPr>
          <a:xfrm>
            <a:off x="53226" y="13320"/>
            <a:ext cx="2921505" cy="369332"/>
          </a:xfrm>
          <a:prstGeom prst="rect">
            <a:avLst/>
          </a:prstGeom>
          <a:noFill/>
        </p:spPr>
        <p:txBody>
          <a:bodyPr wrap="none" rtlCol="0">
            <a:spAutoFit/>
          </a:bodyPr>
          <a:lstStyle/>
          <a:p>
            <a:r>
              <a:rPr lang="ru-RU" b="1" dirty="0">
                <a:solidFill>
                  <a:schemeClr val="tx2"/>
                </a:solidFill>
                <a:latin typeface="Times" panose="02020603050405020304" pitchFamily="18" charset="0"/>
                <a:ea typeface="Calibri" panose="020F0502020204030204" pitchFamily="34" charset="0"/>
                <a:cs typeface="Times New Roman" panose="02020603050405020304" pitchFamily="18" charset="0"/>
              </a:rPr>
              <a:t>Результаты </a:t>
            </a:r>
            <a:r>
              <a:rPr lang="en-US" b="1" dirty="0" smtClean="0">
                <a:solidFill>
                  <a:schemeClr val="tx2"/>
                </a:solidFill>
                <a:latin typeface="Times" panose="02020603050405020304" pitchFamily="18" charset="0"/>
                <a:ea typeface="Calibri" panose="020F0502020204030204" pitchFamily="34" charset="0"/>
                <a:cs typeface="Times New Roman" panose="02020603050405020304" pitchFamily="18" charset="0"/>
              </a:rPr>
              <a:t>QTL-</a:t>
            </a:r>
            <a:r>
              <a:rPr lang="ru-RU" b="1" dirty="0" smtClean="0">
                <a:solidFill>
                  <a:schemeClr val="tx2"/>
                </a:solidFill>
                <a:latin typeface="Times" panose="02020603050405020304" pitchFamily="18" charset="0"/>
                <a:ea typeface="Calibri" panose="020F0502020204030204" pitchFamily="34" charset="0"/>
                <a:cs typeface="Times New Roman" panose="02020603050405020304" pitchFamily="18" charset="0"/>
              </a:rPr>
              <a:t>анализа</a:t>
            </a:r>
            <a:r>
              <a:rPr lang="ru-RU" b="1" dirty="0" smtClean="0">
                <a:solidFill>
                  <a:schemeClr val="tx2"/>
                </a:solidFill>
                <a:latin typeface="Times New Roman" pitchFamily="18" charset="0"/>
                <a:cs typeface="Times New Roman" pitchFamily="18" charset="0"/>
              </a:rPr>
              <a:t>:</a:t>
            </a:r>
            <a:endParaRPr lang="ru-RU" dirty="0">
              <a:solidFill>
                <a:schemeClr val="tx2"/>
              </a:solidFill>
            </a:endParaRPr>
          </a:p>
        </p:txBody>
      </p:sp>
      <p:sp>
        <p:nvSpPr>
          <p:cNvPr id="71" name="TextBox 19"/>
          <p:cNvSpPr txBox="1">
            <a:spLocks noChangeArrowheads="1"/>
          </p:cNvSpPr>
          <p:nvPr/>
        </p:nvSpPr>
        <p:spPr bwMode="auto">
          <a:xfrm>
            <a:off x="120392" y="6216411"/>
            <a:ext cx="8731328"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a:latin typeface="Times New Roman" pitchFamily="18" charset="0"/>
                <a:cs typeface="Times New Roman" pitchFamily="18" charset="0"/>
              </a:rPr>
              <a:t>E</a:t>
            </a:r>
            <a:r>
              <a:rPr lang="ru-RU" sz="1200" dirty="0">
                <a:latin typeface="Times New Roman" pitchFamily="18" charset="0"/>
                <a:cs typeface="Times New Roman" pitchFamily="18" charset="0"/>
              </a:rPr>
              <a:t>.</a:t>
            </a:r>
            <a:r>
              <a:rPr lang="en-US" sz="1200" dirty="0">
                <a:latin typeface="Times New Roman" pitchFamily="18" charset="0"/>
                <a:cs typeface="Times New Roman" pitchFamily="18" charset="0"/>
              </a:rPr>
              <a:t>E. </a:t>
            </a:r>
            <a:r>
              <a:rPr lang="en-US" sz="1200" dirty="0" err="1" smtClean="0">
                <a:latin typeface="Times New Roman" pitchFamily="18" charset="0"/>
                <a:cs typeface="Times New Roman" pitchFamily="18" charset="0"/>
              </a:rPr>
              <a:t>Korbolina</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et al., Quantitative </a:t>
            </a:r>
            <a:r>
              <a:rPr lang="en-US" sz="1200" dirty="0">
                <a:latin typeface="Times New Roman" pitchFamily="18" charset="0"/>
                <a:cs typeface="Times New Roman" pitchFamily="18" charset="0"/>
              </a:rPr>
              <a:t>trait loci on chromosome 1 </a:t>
            </a:r>
            <a:r>
              <a:rPr lang="en-US" sz="1200" dirty="0" smtClean="0">
                <a:latin typeface="Times New Roman" pitchFamily="18" charset="0"/>
                <a:cs typeface="Times New Roman" pitchFamily="18" charset="0"/>
              </a:rPr>
              <a:t>for cataract </a:t>
            </a:r>
            <a:r>
              <a:rPr lang="en-US" sz="1200" dirty="0">
                <a:latin typeface="Times New Roman" pitchFamily="18" charset="0"/>
                <a:cs typeface="Times New Roman" pitchFamily="18" charset="0"/>
              </a:rPr>
              <a:t>and AMD-like </a:t>
            </a:r>
            <a:r>
              <a:rPr lang="en-US" sz="1200" dirty="0" smtClean="0">
                <a:latin typeface="Times New Roman" pitchFamily="18" charset="0"/>
                <a:cs typeface="Times New Roman" pitchFamily="18" charset="0"/>
              </a:rPr>
              <a:t>retinopathy </a:t>
            </a:r>
            <a:r>
              <a:rPr lang="en-US" sz="1200" dirty="0">
                <a:latin typeface="Times New Roman" pitchFamily="18" charset="0"/>
                <a:cs typeface="Times New Roman" pitchFamily="18" charset="0"/>
              </a:rPr>
              <a:t>in </a:t>
            </a:r>
            <a:r>
              <a:rPr lang="en-US" sz="1200" dirty="0" smtClean="0">
                <a:latin typeface="Times New Roman" pitchFamily="18" charset="0"/>
                <a:cs typeface="Times New Roman" pitchFamily="18" charset="0"/>
              </a:rPr>
              <a:t>senescence-accelerated OXYS rats</a:t>
            </a:r>
            <a:endParaRPr lang="ru-RU" sz="1200" dirty="0" smtClean="0">
              <a:latin typeface="Times New Roman" pitchFamily="18" charset="0"/>
              <a:cs typeface="Times New Roman" pitchFamily="18" charset="0"/>
            </a:endParaRPr>
          </a:p>
          <a:p>
            <a:pPr eaLnBrk="1" hangingPunct="1"/>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Aging </a:t>
            </a:r>
            <a:r>
              <a:rPr lang="en-US" sz="1200" dirty="0">
                <a:latin typeface="Times New Roman" pitchFamily="18" charset="0"/>
                <a:cs typeface="Times New Roman" pitchFamily="18" charset="0"/>
              </a:rPr>
              <a:t>(Albany NY). 2012. Vol.4 No.1 P.49-59</a:t>
            </a:r>
            <a:r>
              <a:rPr lang="ru-RU" sz="1200" dirty="0">
                <a:latin typeface="Times New Roman" pitchFamily="18" charset="0"/>
                <a:cs typeface="Times New Roman" pitchFamily="18" charset="0"/>
              </a:rPr>
              <a:t>.</a:t>
            </a:r>
          </a:p>
        </p:txBody>
      </p:sp>
      <p:grpSp>
        <p:nvGrpSpPr>
          <p:cNvPr id="6" name="Группа 5"/>
          <p:cNvGrpSpPr/>
          <p:nvPr/>
        </p:nvGrpSpPr>
        <p:grpSpPr>
          <a:xfrm>
            <a:off x="309691" y="1394526"/>
            <a:ext cx="8246599" cy="4634987"/>
            <a:chOff x="131312" y="1320278"/>
            <a:chExt cx="8246599" cy="4634987"/>
          </a:xfrm>
        </p:grpSpPr>
        <p:grpSp>
          <p:nvGrpSpPr>
            <p:cNvPr id="20" name="Группа 19"/>
            <p:cNvGrpSpPr/>
            <p:nvPr/>
          </p:nvGrpSpPr>
          <p:grpSpPr>
            <a:xfrm>
              <a:off x="131312" y="1320278"/>
              <a:ext cx="8246599" cy="4634987"/>
              <a:chOff x="-23248" y="1535171"/>
              <a:chExt cx="8358031" cy="4982471"/>
            </a:xfrm>
          </p:grpSpPr>
          <p:grpSp>
            <p:nvGrpSpPr>
              <p:cNvPr id="2" name="Группа 1"/>
              <p:cNvGrpSpPr/>
              <p:nvPr/>
            </p:nvGrpSpPr>
            <p:grpSpPr>
              <a:xfrm>
                <a:off x="-23248" y="1535171"/>
                <a:ext cx="7709055" cy="4982471"/>
                <a:chOff x="446437" y="193600"/>
                <a:chExt cx="7811648" cy="5375160"/>
              </a:xfrm>
            </p:grpSpPr>
            <p:grpSp>
              <p:nvGrpSpPr>
                <p:cNvPr id="5" name="Группа 4"/>
                <p:cNvGrpSpPr/>
                <p:nvPr/>
              </p:nvGrpSpPr>
              <p:grpSpPr>
                <a:xfrm>
                  <a:off x="1664259" y="193600"/>
                  <a:ext cx="6593826" cy="5359256"/>
                  <a:chOff x="-43666" y="166582"/>
                  <a:chExt cx="8258330" cy="6108930"/>
                </a:xfrm>
              </p:grpSpPr>
              <p:cxnSp>
                <p:nvCxnSpPr>
                  <p:cNvPr id="9" name="Прямая соединительная линия 41"/>
                  <p:cNvCxnSpPr>
                    <a:cxnSpLocks noChangeShapeType="1"/>
                  </p:cNvCxnSpPr>
                  <p:nvPr/>
                </p:nvCxnSpPr>
                <p:spPr bwMode="auto">
                  <a:xfrm rot="5400000">
                    <a:off x="7777830" y="1381544"/>
                    <a:ext cx="768350" cy="20637"/>
                  </a:xfrm>
                  <a:prstGeom prst="line">
                    <a:avLst/>
                  </a:prstGeom>
                  <a:noFill/>
                  <a:ln w="9525" algn="ctr">
                    <a:solidFill>
                      <a:schemeClr val="tx1"/>
                    </a:solidFill>
                    <a:round/>
                    <a:headEnd/>
                    <a:tailEnd/>
                  </a:ln>
                </p:spPr>
              </p:cxnSp>
              <p:grpSp>
                <p:nvGrpSpPr>
                  <p:cNvPr id="10" name="Группа 88"/>
                  <p:cNvGrpSpPr>
                    <a:grpSpLocks/>
                  </p:cNvGrpSpPr>
                  <p:nvPr/>
                </p:nvGrpSpPr>
                <p:grpSpPr bwMode="auto">
                  <a:xfrm>
                    <a:off x="-43666" y="166582"/>
                    <a:ext cx="8258330" cy="6108930"/>
                    <a:chOff x="-942698" y="274503"/>
                    <a:chExt cx="8257868" cy="6109674"/>
                  </a:xfrm>
                </p:grpSpPr>
                <p:grpSp>
                  <p:nvGrpSpPr>
                    <p:cNvPr id="11" name="Группа 83"/>
                    <p:cNvGrpSpPr>
                      <a:grpSpLocks/>
                    </p:cNvGrpSpPr>
                    <p:nvPr/>
                  </p:nvGrpSpPr>
                  <p:grpSpPr bwMode="auto">
                    <a:xfrm>
                      <a:off x="-942698" y="274503"/>
                      <a:ext cx="8257868" cy="6109674"/>
                      <a:chOff x="-942698" y="274503"/>
                      <a:chExt cx="8257868" cy="6109674"/>
                    </a:xfrm>
                  </p:grpSpPr>
                  <p:grpSp>
                    <p:nvGrpSpPr>
                      <p:cNvPr id="16" name="Группа 51"/>
                      <p:cNvGrpSpPr>
                        <a:grpSpLocks/>
                      </p:cNvGrpSpPr>
                      <p:nvPr/>
                    </p:nvGrpSpPr>
                    <p:grpSpPr bwMode="auto">
                      <a:xfrm>
                        <a:off x="-942698" y="285353"/>
                        <a:ext cx="5766986" cy="5832283"/>
                        <a:chOff x="1505574" y="501377"/>
                        <a:chExt cx="5766986" cy="5832283"/>
                      </a:xfrm>
                    </p:grpSpPr>
                    <p:grpSp>
                      <p:nvGrpSpPr>
                        <p:cNvPr id="35" name="Группа 29"/>
                        <p:cNvGrpSpPr>
                          <a:grpSpLocks/>
                        </p:cNvGrpSpPr>
                        <p:nvPr/>
                      </p:nvGrpSpPr>
                      <p:grpSpPr bwMode="auto">
                        <a:xfrm>
                          <a:off x="1505574" y="501377"/>
                          <a:ext cx="4994049" cy="5832283"/>
                          <a:chOff x="-1302490" y="141337"/>
                          <a:chExt cx="4994049" cy="5832283"/>
                        </a:xfrm>
                      </p:grpSpPr>
                      <p:pic>
                        <p:nvPicPr>
                          <p:cNvPr id="47" name="Рисунок 5" descr="C:\Documents and Settings\user\My Documents\My Pictures\Рисунок1.tif"/>
                          <p:cNvPicPr>
                            <a:picLocks noChangeAspect="1" noChangeArrowheads="1"/>
                          </p:cNvPicPr>
                          <p:nvPr/>
                        </p:nvPicPr>
                        <p:blipFill>
                          <a:blip r:embed="rId2">
                            <a:extLst>
                              <a:ext uri="{28A0092B-C50C-407E-A947-70E740481C1C}">
                                <a14:useLocalDpi xmlns:a14="http://schemas.microsoft.com/office/drawing/2010/main" val="0"/>
                              </a:ext>
                            </a:extLst>
                          </a:blip>
                          <a:srcRect l="1308" t="1958" r="3920" b="653"/>
                          <a:stretch>
                            <a:fillRect/>
                          </a:stretch>
                        </p:blipFill>
                        <p:spPr bwMode="auto">
                          <a:xfrm>
                            <a:off x="935856" y="611485"/>
                            <a:ext cx="2609850" cy="536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 name="Group 6"/>
                          <p:cNvGrpSpPr>
                            <a:grpSpLocks/>
                          </p:cNvGrpSpPr>
                          <p:nvPr/>
                        </p:nvGrpSpPr>
                        <p:grpSpPr bwMode="auto">
                          <a:xfrm>
                            <a:off x="-1302490" y="141337"/>
                            <a:ext cx="4994049" cy="5829935"/>
                            <a:chOff x="-1773" y="856"/>
                            <a:chExt cx="7864" cy="9181"/>
                          </a:xfrm>
                        </p:grpSpPr>
                        <p:sp>
                          <p:nvSpPr>
                            <p:cNvPr id="54" name="Text Box 7"/>
                            <p:cNvSpPr txBox="1">
                              <a:spLocks noChangeArrowheads="1"/>
                            </p:cNvSpPr>
                            <p:nvPr/>
                          </p:nvSpPr>
                          <p:spPr bwMode="auto">
                            <a:xfrm>
                              <a:off x="944" y="856"/>
                              <a:ext cx="5147" cy="7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algn="ctr" eaLnBrk="1">
                                <a:spcAft>
                                  <a:spcPts val="1000"/>
                                </a:spcAft>
                              </a:pPr>
                              <a:endParaRPr lang="en-US" sz="800" dirty="0"/>
                            </a:p>
                            <a:p>
                              <a:pPr algn="ctr" eaLnBrk="1">
                                <a:spcAft>
                                  <a:spcPts val="1000"/>
                                </a:spcAft>
                              </a:pPr>
                              <a:r>
                                <a:rPr lang="en-US" sz="800" dirty="0"/>
                                <a:t>0.0         1.0       2.0      3.0      4.0      5.0      6.0      </a:t>
                              </a:r>
                              <a:r>
                                <a:rPr lang="en-US" sz="800" dirty="0" smtClean="0"/>
                                <a:t>7.0</a:t>
                              </a:r>
                              <a:endParaRPr lang="ru-RU" dirty="0"/>
                            </a:p>
                          </p:txBody>
                        </p:sp>
                        <p:sp>
                          <p:nvSpPr>
                            <p:cNvPr id="55" name="Text Box 8"/>
                            <p:cNvSpPr txBox="1">
                              <a:spLocks noChangeArrowheads="1"/>
                            </p:cNvSpPr>
                            <p:nvPr/>
                          </p:nvSpPr>
                          <p:spPr bwMode="auto">
                            <a:xfrm>
                              <a:off x="-1646" y="6795"/>
                              <a:ext cx="1671" cy="58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spcAft>
                                  <a:spcPts val="1000"/>
                                </a:spcAft>
                              </a:pPr>
                              <a:r>
                                <a:rPr lang="ru-RU" sz="1200" b="1" dirty="0">
                                  <a:solidFill>
                                    <a:srgbClr val="C00000"/>
                                  </a:solidFill>
                                </a:rPr>
                                <a:t>188.0</a:t>
                              </a:r>
                              <a:r>
                                <a:rPr lang="ru-RU" sz="1200" dirty="0">
                                  <a:solidFill>
                                    <a:srgbClr val="C00000"/>
                                  </a:solidFill>
                                </a:rPr>
                                <a:t> </a:t>
                              </a:r>
                              <a:r>
                                <a:rPr lang="ru-RU" sz="1800" dirty="0"/>
                                <a:t>    </a:t>
                              </a:r>
                              <a:r>
                                <a:rPr lang="ru-RU" sz="800" dirty="0"/>
                                <a:t>                               </a:t>
                              </a:r>
                              <a:endParaRPr lang="ru-RU" dirty="0"/>
                            </a:p>
                          </p:txBody>
                        </p:sp>
                        <p:sp>
                          <p:nvSpPr>
                            <p:cNvPr id="56" name="Text Box 9"/>
                            <p:cNvSpPr txBox="1">
                              <a:spLocks noChangeArrowheads="1"/>
                            </p:cNvSpPr>
                            <p:nvPr/>
                          </p:nvSpPr>
                          <p:spPr bwMode="auto">
                            <a:xfrm>
                              <a:off x="-1763" y="2543"/>
                              <a:ext cx="1303" cy="451"/>
                            </a:xfrm>
                            <a:prstGeom prst="rect">
                              <a:avLst/>
                            </a:prstGeom>
                            <a:solidFill>
                              <a:srgbClr val="FFFFFF">
                                <a:alpha val="4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spcAft>
                                  <a:spcPts val="1000"/>
                                </a:spcAft>
                              </a:pPr>
                              <a:r>
                                <a:rPr lang="ru-RU" sz="1200" b="1" dirty="0">
                                  <a:solidFill>
                                    <a:srgbClr val="C00000"/>
                                  </a:solidFill>
                                </a:rPr>
                                <a:t>90.3</a:t>
                              </a:r>
                              <a:r>
                                <a:rPr lang="ru-RU" sz="1200" dirty="0">
                                  <a:solidFill>
                                    <a:srgbClr val="C00000"/>
                                  </a:solidFill>
                                </a:rPr>
                                <a:t> </a:t>
                              </a:r>
                              <a:r>
                                <a:rPr lang="ru-RU" sz="1600" dirty="0">
                                  <a:solidFill>
                                    <a:srgbClr val="C00000"/>
                                  </a:solidFill>
                                </a:rPr>
                                <a:t> </a:t>
                              </a:r>
                            </a:p>
                          </p:txBody>
                        </p:sp>
                        <p:sp>
                          <p:nvSpPr>
                            <p:cNvPr id="57" name="Text Box 10"/>
                            <p:cNvSpPr txBox="1">
                              <a:spLocks noChangeArrowheads="1"/>
                            </p:cNvSpPr>
                            <p:nvPr/>
                          </p:nvSpPr>
                          <p:spPr bwMode="auto">
                            <a:xfrm>
                              <a:off x="-1773" y="1732"/>
                              <a:ext cx="1471" cy="4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spcAft>
                                  <a:spcPts val="1000"/>
                                </a:spcAft>
                              </a:pPr>
                              <a:r>
                                <a:rPr lang="ru-RU" sz="1200" b="1" dirty="0">
                                  <a:solidFill>
                                    <a:srgbClr val="C00000"/>
                                  </a:solidFill>
                                </a:rPr>
                                <a:t>55.1</a:t>
                              </a:r>
                            </a:p>
                          </p:txBody>
                        </p:sp>
                        <p:sp>
                          <p:nvSpPr>
                            <p:cNvPr id="59" name="Text Box 12"/>
                            <p:cNvSpPr txBox="1">
                              <a:spLocks noChangeArrowheads="1"/>
                            </p:cNvSpPr>
                            <p:nvPr/>
                          </p:nvSpPr>
                          <p:spPr bwMode="auto">
                            <a:xfrm>
                              <a:off x="-1763" y="3647"/>
                              <a:ext cx="1451" cy="53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spcAft>
                                  <a:spcPts val="1000"/>
                                </a:spcAft>
                              </a:pPr>
                              <a:r>
                                <a:rPr lang="ru-RU" sz="1200" b="1" dirty="0">
                                  <a:solidFill>
                                    <a:srgbClr val="C00000"/>
                                  </a:solidFill>
                                </a:rPr>
                                <a:t>100.6  </a:t>
                              </a:r>
                              <a:r>
                                <a:rPr lang="ru-RU" sz="1800" b="1" dirty="0">
                                  <a:solidFill>
                                    <a:srgbClr val="C00000"/>
                                  </a:solidFill>
                                </a:rPr>
                                <a:t>     </a:t>
                              </a:r>
                              <a:r>
                                <a:rPr lang="ru-RU" sz="1800" dirty="0">
                                  <a:solidFill>
                                    <a:srgbClr val="C00000"/>
                                  </a:solidFill>
                                </a:rPr>
                                <a:t>                                            </a:t>
                              </a:r>
                            </a:p>
                          </p:txBody>
                        </p:sp>
                        <p:cxnSp>
                          <p:nvCxnSpPr>
                            <p:cNvPr id="61" name="AutoShape 14"/>
                            <p:cNvCxnSpPr>
                              <a:cxnSpLocks noChangeShapeType="1"/>
                            </p:cNvCxnSpPr>
                            <p:nvPr/>
                          </p:nvCxnSpPr>
                          <p:spPr bwMode="auto">
                            <a:xfrm>
                              <a:off x="1635" y="1620"/>
                              <a:ext cx="4193" cy="2"/>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62" name="AutoShape 15"/>
                            <p:cNvCxnSpPr>
                              <a:cxnSpLocks noChangeShapeType="1"/>
                            </p:cNvCxnSpPr>
                            <p:nvPr/>
                          </p:nvCxnSpPr>
                          <p:spPr bwMode="auto">
                            <a:xfrm>
                              <a:off x="1770" y="1622"/>
                              <a:ext cx="1" cy="8415"/>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58" name="Text Box 11"/>
                            <p:cNvSpPr txBox="1">
                              <a:spLocks noChangeArrowheads="1"/>
                            </p:cNvSpPr>
                            <p:nvPr/>
                          </p:nvSpPr>
                          <p:spPr bwMode="auto">
                            <a:xfrm>
                              <a:off x="-1579" y="9318"/>
                              <a:ext cx="1360" cy="3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spcAft>
                                  <a:spcPts val="1000"/>
                                </a:spcAft>
                              </a:pPr>
                              <a:r>
                                <a:rPr lang="ru-RU" sz="1200" b="1" dirty="0">
                                  <a:solidFill>
                                    <a:srgbClr val="C00000"/>
                                  </a:solidFill>
                                </a:rPr>
                                <a:t>250.4</a:t>
                              </a:r>
                            </a:p>
                          </p:txBody>
                        </p:sp>
                      </p:grpSp>
                    </p:grpSp>
                    <p:sp>
                      <p:nvSpPr>
                        <p:cNvPr id="36" name="Rectangle 21"/>
                        <p:cNvSpPr>
                          <a:spLocks noChangeArrowheads="1"/>
                        </p:cNvSpPr>
                        <p:nvPr/>
                      </p:nvSpPr>
                      <p:spPr bwMode="auto">
                        <a:xfrm>
                          <a:off x="2664048" y="2267668"/>
                          <a:ext cx="144016" cy="2376263"/>
                        </a:xfrm>
                        <a:prstGeom prst="rect">
                          <a:avLst/>
                        </a:prstGeom>
                        <a:solidFill>
                          <a:srgbClr val="00B050"/>
                        </a:solidFill>
                        <a:ln w="12700">
                          <a:solidFill>
                            <a:srgbClr val="000000"/>
                          </a:solidFill>
                          <a:miter lim="800000"/>
                          <a:headEnd/>
                          <a:tailEnd/>
                        </a:ln>
                      </p:spPr>
                      <p:txBody>
                        <a:bodyPr/>
                        <a:lstStyle/>
                        <a:p>
                          <a:endParaRPr lang="ru-RU"/>
                        </a:p>
                      </p:txBody>
                    </p:sp>
                    <p:sp>
                      <p:nvSpPr>
                        <p:cNvPr id="37" name="Rectangle 22"/>
                        <p:cNvSpPr>
                          <a:spLocks noChangeArrowheads="1"/>
                        </p:cNvSpPr>
                        <p:nvPr/>
                      </p:nvSpPr>
                      <p:spPr bwMode="auto">
                        <a:xfrm>
                          <a:off x="2808064" y="4643932"/>
                          <a:ext cx="144016" cy="1656183"/>
                        </a:xfrm>
                        <a:prstGeom prst="rect">
                          <a:avLst/>
                        </a:prstGeom>
                        <a:solidFill>
                          <a:srgbClr val="00B0F0"/>
                        </a:solidFill>
                        <a:ln w="12700">
                          <a:solidFill>
                            <a:srgbClr val="000000"/>
                          </a:solidFill>
                          <a:miter lim="800000"/>
                          <a:headEnd/>
                          <a:tailEnd/>
                        </a:ln>
                      </p:spPr>
                      <p:txBody>
                        <a:bodyPr/>
                        <a:lstStyle/>
                        <a:p>
                          <a:endParaRPr lang="ru-RU"/>
                        </a:p>
                      </p:txBody>
                    </p:sp>
                    <p:cxnSp>
                      <p:nvCxnSpPr>
                        <p:cNvPr id="40" name="Прямая соединительная линия 35"/>
                        <p:cNvCxnSpPr>
                          <a:cxnSpLocks noChangeShapeType="1"/>
                        </p:cNvCxnSpPr>
                        <p:nvPr/>
                      </p:nvCxnSpPr>
                      <p:spPr bwMode="auto">
                        <a:xfrm rot="10800000">
                          <a:off x="2592040" y="4643933"/>
                          <a:ext cx="4680520" cy="0"/>
                        </a:xfrm>
                        <a:prstGeom prst="line">
                          <a:avLst/>
                        </a:prstGeom>
                        <a:noFill/>
                        <a:ln w="9525" algn="ctr">
                          <a:solidFill>
                            <a:schemeClr val="bg2"/>
                          </a:solidFill>
                          <a:prstDash val="dash"/>
                          <a:round/>
                          <a:headEnd/>
                          <a:tailEnd/>
                        </a:ln>
                      </p:spPr>
                    </p:cxnSp>
                    <p:cxnSp>
                      <p:nvCxnSpPr>
                        <p:cNvPr id="41" name="Прямая соединительная линия 36"/>
                        <p:cNvCxnSpPr>
                          <a:cxnSpLocks noChangeShapeType="1"/>
                        </p:cNvCxnSpPr>
                        <p:nvPr/>
                      </p:nvCxnSpPr>
                      <p:spPr bwMode="auto">
                        <a:xfrm rot="10800000">
                          <a:off x="2592040" y="2267669"/>
                          <a:ext cx="4680520" cy="0"/>
                        </a:xfrm>
                        <a:prstGeom prst="line">
                          <a:avLst/>
                        </a:prstGeom>
                        <a:noFill/>
                        <a:ln w="9525" algn="ctr">
                          <a:solidFill>
                            <a:schemeClr val="bg2"/>
                          </a:solidFill>
                          <a:prstDash val="dash"/>
                          <a:round/>
                          <a:headEnd/>
                          <a:tailEnd/>
                        </a:ln>
                      </p:spPr>
                    </p:cxnSp>
                    <p:cxnSp>
                      <p:nvCxnSpPr>
                        <p:cNvPr id="42" name="Прямая соединительная линия 37"/>
                        <p:cNvCxnSpPr>
                          <a:cxnSpLocks noChangeShapeType="1"/>
                        </p:cNvCxnSpPr>
                        <p:nvPr/>
                      </p:nvCxnSpPr>
                      <p:spPr bwMode="auto">
                        <a:xfrm rot="10800000">
                          <a:off x="2592040" y="6228109"/>
                          <a:ext cx="4680520" cy="0"/>
                        </a:xfrm>
                        <a:prstGeom prst="line">
                          <a:avLst/>
                        </a:prstGeom>
                        <a:noFill/>
                        <a:ln w="9525" algn="ctr">
                          <a:solidFill>
                            <a:schemeClr val="bg2"/>
                          </a:solidFill>
                          <a:prstDash val="dash"/>
                          <a:round/>
                          <a:headEnd/>
                          <a:tailEnd/>
                        </a:ln>
                      </p:spPr>
                    </p:cxnSp>
                    <p:sp>
                      <p:nvSpPr>
                        <p:cNvPr id="43" name="Прямоугольник 42"/>
                        <p:cNvSpPr/>
                        <p:nvPr/>
                      </p:nvSpPr>
                      <p:spPr bwMode="auto">
                        <a:xfrm>
                          <a:off x="2663473" y="1835035"/>
                          <a:ext cx="144455" cy="43344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buFont typeface="Wingdings" charset="2"/>
                            <a:buNone/>
                            <a:defRPr/>
                          </a:pPr>
                          <a:endParaRPr lang="ru-RU">
                            <a:latin typeface="Times New Roman" pitchFamily="16" charset="0"/>
                          </a:endParaRPr>
                        </a:p>
                      </p:txBody>
                    </p:sp>
                    <p:sp>
                      <p:nvSpPr>
                        <p:cNvPr id="44" name="Прямоугольник 43"/>
                        <p:cNvSpPr/>
                        <p:nvPr/>
                      </p:nvSpPr>
                      <p:spPr bwMode="auto">
                        <a:xfrm>
                          <a:off x="2807928" y="4211811"/>
                          <a:ext cx="144454" cy="43185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buFont typeface="Wingdings" charset="2"/>
                            <a:buNone/>
                            <a:defRPr/>
                          </a:pPr>
                          <a:endParaRPr lang="ru-RU">
                            <a:latin typeface="Times New Roman" pitchFamily="16" charset="0"/>
                          </a:endParaRPr>
                        </a:p>
                      </p:txBody>
                    </p:sp>
                    <p:sp>
                      <p:nvSpPr>
                        <p:cNvPr id="45" name="Прямоугольник 44"/>
                        <p:cNvSpPr/>
                        <p:nvPr/>
                      </p:nvSpPr>
                      <p:spPr bwMode="auto">
                        <a:xfrm>
                          <a:off x="2663473" y="4643664"/>
                          <a:ext cx="144455" cy="433441"/>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buFont typeface="Wingdings" charset="2"/>
                            <a:buNone/>
                            <a:defRPr/>
                          </a:pPr>
                          <a:endParaRPr lang="ru-RU">
                            <a:latin typeface="Times New Roman" pitchFamily="16" charset="0"/>
                          </a:endParaRPr>
                        </a:p>
                      </p:txBody>
                    </p:sp>
                    <p:sp>
                      <p:nvSpPr>
                        <p:cNvPr id="46" name="Прямоугольник 45"/>
                        <p:cNvSpPr/>
                        <p:nvPr/>
                      </p:nvSpPr>
                      <p:spPr bwMode="auto">
                        <a:xfrm>
                          <a:off x="2807928" y="6228181"/>
                          <a:ext cx="144454" cy="7303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buFont typeface="Wingdings" charset="2"/>
                            <a:buNone/>
                            <a:defRPr/>
                          </a:pPr>
                          <a:endParaRPr lang="ru-RU">
                            <a:latin typeface="Times New Roman" pitchFamily="16" charset="0"/>
                          </a:endParaRPr>
                        </a:p>
                      </p:txBody>
                    </p:sp>
                  </p:grpSp>
                  <p:sp>
                    <p:nvSpPr>
                      <p:cNvPr id="17" name="Text Box 24"/>
                      <p:cNvSpPr txBox="1">
                        <a:spLocks noChangeArrowheads="1"/>
                      </p:cNvSpPr>
                      <p:nvPr/>
                    </p:nvSpPr>
                    <p:spPr bwMode="auto">
                      <a:xfrm>
                        <a:off x="4536256" y="274503"/>
                        <a:ext cx="2664297" cy="4476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algn="ctr" eaLnBrk="1">
                          <a:spcAft>
                            <a:spcPts val="1000"/>
                          </a:spcAft>
                        </a:pPr>
                        <a:endParaRPr lang="en-US" sz="800" dirty="0"/>
                      </a:p>
                      <a:p>
                        <a:pPr algn="ctr" eaLnBrk="1">
                          <a:spcAft>
                            <a:spcPts val="1000"/>
                          </a:spcAft>
                        </a:pPr>
                        <a:r>
                          <a:rPr lang="en-US" sz="800" dirty="0"/>
                          <a:t>0.0            1.0             2.0           3.0             4.0      </a:t>
                        </a:r>
                        <a:endParaRPr lang="ru-RU" dirty="0"/>
                      </a:p>
                    </p:txBody>
                  </p:sp>
                  <p:sp>
                    <p:nvSpPr>
                      <p:cNvPr id="18" name="Text Box 30"/>
                      <p:cNvSpPr txBox="1">
                        <a:spLocks noChangeArrowheads="1"/>
                      </p:cNvSpPr>
                      <p:nvPr/>
                    </p:nvSpPr>
                    <p:spPr bwMode="auto">
                      <a:xfrm>
                        <a:off x="4163696" y="6156895"/>
                        <a:ext cx="1322770" cy="2272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algn="ctr" eaLnBrk="1">
                          <a:spcAft>
                            <a:spcPts val="1000"/>
                          </a:spcAft>
                        </a:pPr>
                        <a:r>
                          <a:rPr lang="en-US" sz="1200" dirty="0"/>
                          <a:t>267.9Mb</a:t>
                        </a:r>
                        <a:endParaRPr lang="ru-RU" sz="1200" dirty="0"/>
                      </a:p>
                    </p:txBody>
                  </p:sp>
                  <p:cxnSp>
                    <p:nvCxnSpPr>
                      <p:cNvPr id="19" name="AutoShape 31"/>
                      <p:cNvCxnSpPr>
                        <a:cxnSpLocks noChangeShapeType="1"/>
                      </p:cNvCxnSpPr>
                      <p:nvPr/>
                    </p:nvCxnSpPr>
                    <p:spPr bwMode="auto">
                      <a:xfrm>
                        <a:off x="4608264" y="755501"/>
                        <a:ext cx="2160272" cy="1562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pic>
                    <p:nvPicPr>
                      <p:cNvPr id="25" name="Picture 5" descr="C:\Documents and Settings\user\My Documents\My Pictures\Рисунок3.tif"/>
                      <p:cNvPicPr>
                        <a:picLocks noChangeAspect="1" noChangeArrowheads="1"/>
                      </p:cNvPicPr>
                      <p:nvPr/>
                    </p:nvPicPr>
                    <p:blipFill>
                      <a:blip r:embed="rId3">
                        <a:extLst>
                          <a:ext uri="{28A0092B-C50C-407E-A947-70E740481C1C}">
                            <a14:useLocalDpi xmlns:a14="http://schemas.microsoft.com/office/drawing/2010/main" val="0"/>
                          </a:ext>
                        </a:extLst>
                      </a:blip>
                      <a:srcRect l="3911" t="2609"/>
                      <a:stretch>
                        <a:fillRect/>
                      </a:stretch>
                    </p:blipFill>
                    <p:spPr bwMode="auto">
                      <a:xfrm>
                        <a:off x="4824287" y="827509"/>
                        <a:ext cx="2490883" cy="537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AutoShape 32"/>
                      <p:cNvCxnSpPr>
                        <a:cxnSpLocks noChangeShapeType="1"/>
                      </p:cNvCxnSpPr>
                      <p:nvPr/>
                    </p:nvCxnSpPr>
                    <p:spPr bwMode="auto">
                      <a:xfrm rot="5400000">
                        <a:off x="2123988" y="3455801"/>
                        <a:ext cx="5400600" cy="158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32" name="TextBox 80"/>
                      <p:cNvSpPr txBox="1">
                        <a:spLocks noChangeArrowheads="1"/>
                      </p:cNvSpPr>
                      <p:nvPr/>
                    </p:nvSpPr>
                    <p:spPr bwMode="auto">
                      <a:xfrm>
                        <a:off x="2381791" y="2722388"/>
                        <a:ext cx="1508628" cy="31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b="1" dirty="0"/>
                          <a:t>LOD score 4.89</a:t>
                        </a:r>
                        <a:endParaRPr lang="ru-RU" sz="1200" b="1" dirty="0"/>
                      </a:p>
                    </p:txBody>
                  </p:sp>
                  <p:sp>
                    <p:nvSpPr>
                      <p:cNvPr id="33" name="TextBox 81"/>
                      <p:cNvSpPr txBox="1">
                        <a:spLocks noChangeArrowheads="1"/>
                      </p:cNvSpPr>
                      <p:nvPr/>
                    </p:nvSpPr>
                    <p:spPr bwMode="auto">
                      <a:xfrm>
                        <a:off x="2610317" y="4561665"/>
                        <a:ext cx="1508628" cy="31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b="1" dirty="0"/>
                          <a:t>LOD score 7.79</a:t>
                        </a:r>
                        <a:endParaRPr lang="ru-RU" sz="1200" b="1" dirty="0"/>
                      </a:p>
                    </p:txBody>
                  </p:sp>
                  <p:sp>
                    <p:nvSpPr>
                      <p:cNvPr id="34" name="TextBox 82"/>
                      <p:cNvSpPr txBox="1">
                        <a:spLocks noChangeArrowheads="1"/>
                      </p:cNvSpPr>
                      <p:nvPr/>
                    </p:nvSpPr>
                    <p:spPr bwMode="auto">
                      <a:xfrm>
                        <a:off x="5303621" y="4877449"/>
                        <a:ext cx="1508628" cy="31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b="1" dirty="0"/>
                          <a:t>LOD score 3.07</a:t>
                        </a:r>
                        <a:endParaRPr lang="ru-RU" sz="1200" b="1" dirty="0"/>
                      </a:p>
                    </p:txBody>
                  </p:sp>
                </p:grpSp>
                <p:sp>
                  <p:nvSpPr>
                    <p:cNvPr id="12" name="TextBox 84"/>
                    <p:cNvSpPr txBox="1">
                      <a:spLocks noChangeArrowheads="1"/>
                    </p:cNvSpPr>
                    <p:nvPr/>
                  </p:nvSpPr>
                  <p:spPr bwMode="auto">
                    <a:xfrm>
                      <a:off x="1044150" y="291357"/>
                      <a:ext cx="2824364" cy="42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000" b="1" dirty="0" smtClean="0"/>
                        <a:t> </a:t>
                      </a:r>
                      <a:r>
                        <a:rPr lang="ru-RU" sz="1400" b="1" dirty="0" err="1" smtClean="0"/>
                        <a:t>Ретинопатия</a:t>
                      </a:r>
                      <a:endParaRPr lang="ru-RU" sz="1400" b="1" dirty="0"/>
                    </a:p>
                  </p:txBody>
                </p:sp>
                <p:sp>
                  <p:nvSpPr>
                    <p:cNvPr id="14" name="TextBox 86"/>
                    <p:cNvSpPr txBox="1">
                      <a:spLocks noChangeArrowheads="1"/>
                    </p:cNvSpPr>
                    <p:nvPr/>
                  </p:nvSpPr>
                  <p:spPr bwMode="auto">
                    <a:xfrm>
                      <a:off x="6513747" y="812848"/>
                      <a:ext cx="648838" cy="31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b="1" dirty="0"/>
                        <a:t>LOD</a:t>
                      </a:r>
                      <a:endParaRPr lang="ru-RU" sz="1200" b="1" dirty="0"/>
                    </a:p>
                  </p:txBody>
                </p:sp>
                <p:sp>
                  <p:nvSpPr>
                    <p:cNvPr id="15" name="TextBox 87"/>
                    <p:cNvSpPr txBox="1">
                      <a:spLocks noChangeArrowheads="1"/>
                    </p:cNvSpPr>
                    <p:nvPr/>
                  </p:nvSpPr>
                  <p:spPr bwMode="auto">
                    <a:xfrm>
                      <a:off x="3241581" y="799926"/>
                      <a:ext cx="648838" cy="31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b="1" dirty="0"/>
                        <a:t>LOD</a:t>
                      </a:r>
                      <a:endParaRPr lang="ru-RU" sz="1200" b="1" dirty="0"/>
                    </a:p>
                  </p:txBody>
                </p:sp>
              </p:grpSp>
            </p:grpSp>
            <p:grpSp>
              <p:nvGrpSpPr>
                <p:cNvPr id="70" name="Группа 69"/>
                <p:cNvGrpSpPr/>
                <p:nvPr/>
              </p:nvGrpSpPr>
              <p:grpSpPr>
                <a:xfrm>
                  <a:off x="446437" y="635406"/>
                  <a:ext cx="1163806" cy="4556139"/>
                  <a:chOff x="109369" y="1730737"/>
                  <a:chExt cx="1163806" cy="4595197"/>
                </a:xfrm>
              </p:grpSpPr>
              <p:sp>
                <p:nvSpPr>
                  <p:cNvPr id="72" name="Line 6"/>
                  <p:cNvSpPr>
                    <a:spLocks noChangeShapeType="1"/>
                  </p:cNvSpPr>
                  <p:nvPr/>
                </p:nvSpPr>
                <p:spPr bwMode="auto">
                  <a:xfrm>
                    <a:off x="1196113" y="1901465"/>
                    <a:ext cx="45986" cy="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3" name="Line 7"/>
                  <p:cNvSpPr>
                    <a:spLocks noChangeShapeType="1"/>
                  </p:cNvSpPr>
                  <p:nvPr/>
                </p:nvSpPr>
                <p:spPr bwMode="auto">
                  <a:xfrm flipV="1">
                    <a:off x="1196112" y="2474621"/>
                    <a:ext cx="77062" cy="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 name="Line 8"/>
                  <p:cNvSpPr>
                    <a:spLocks noChangeShapeType="1"/>
                  </p:cNvSpPr>
                  <p:nvPr/>
                </p:nvSpPr>
                <p:spPr bwMode="auto">
                  <a:xfrm>
                    <a:off x="1196112" y="2857371"/>
                    <a:ext cx="77063" cy="1"/>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5" name="Line 9"/>
                  <p:cNvSpPr>
                    <a:spLocks noChangeShapeType="1"/>
                  </p:cNvSpPr>
                  <p:nvPr/>
                </p:nvSpPr>
                <p:spPr bwMode="auto">
                  <a:xfrm>
                    <a:off x="1196975" y="4859338"/>
                    <a:ext cx="76200" cy="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6" name="Line 10"/>
                  <p:cNvSpPr>
                    <a:spLocks noChangeShapeType="1"/>
                  </p:cNvSpPr>
                  <p:nvPr/>
                </p:nvSpPr>
                <p:spPr bwMode="auto">
                  <a:xfrm>
                    <a:off x="1196975" y="6156325"/>
                    <a:ext cx="76200" cy="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7" name="Text Box 11"/>
                  <p:cNvSpPr txBox="1">
                    <a:spLocks noChangeArrowheads="1"/>
                  </p:cNvSpPr>
                  <p:nvPr/>
                </p:nvSpPr>
                <p:spPr bwMode="auto">
                  <a:xfrm>
                    <a:off x="109370" y="1730737"/>
                    <a:ext cx="929272" cy="33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a:latin typeface="Times New Roman" pitchFamily="18" charset="0"/>
                        <a:cs typeface="Times New Roman" pitchFamily="18" charset="0"/>
                      </a:rPr>
                      <a:t>D1Rat196</a:t>
                    </a:r>
                    <a:endParaRPr lang="ru-RU" sz="1200" b="1" dirty="0">
                      <a:latin typeface="Times New Roman" pitchFamily="18" charset="0"/>
                      <a:cs typeface="Times New Roman" pitchFamily="18" charset="0"/>
                    </a:endParaRPr>
                  </a:p>
                </p:txBody>
              </p:sp>
              <p:sp>
                <p:nvSpPr>
                  <p:cNvPr id="78" name="Text Box 12"/>
                  <p:cNvSpPr txBox="1">
                    <a:spLocks noChangeArrowheads="1"/>
                  </p:cNvSpPr>
                  <p:nvPr/>
                </p:nvSpPr>
                <p:spPr bwMode="auto">
                  <a:xfrm>
                    <a:off x="109369" y="2303895"/>
                    <a:ext cx="929272" cy="33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a:latin typeface="Times New Roman" pitchFamily="18" charset="0"/>
                        <a:cs typeface="Times New Roman" pitchFamily="18" charset="0"/>
                      </a:rPr>
                      <a:t>D1Rat224</a:t>
                    </a:r>
                    <a:endParaRPr lang="ru-RU" sz="1200" b="1" dirty="0">
                      <a:latin typeface="Times New Roman" pitchFamily="18" charset="0"/>
                      <a:cs typeface="Times New Roman" pitchFamily="18" charset="0"/>
                    </a:endParaRPr>
                  </a:p>
                </p:txBody>
              </p:sp>
              <p:sp>
                <p:nvSpPr>
                  <p:cNvPr id="79" name="Text Box 13"/>
                  <p:cNvSpPr txBox="1">
                    <a:spLocks noChangeArrowheads="1"/>
                  </p:cNvSpPr>
                  <p:nvPr/>
                </p:nvSpPr>
                <p:spPr bwMode="auto">
                  <a:xfrm>
                    <a:off x="160665" y="2693911"/>
                    <a:ext cx="844342" cy="33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a:latin typeface="Times New Roman" pitchFamily="18" charset="0"/>
                        <a:cs typeface="Times New Roman" pitchFamily="18" charset="0"/>
                      </a:rPr>
                      <a:t>D1Rat30</a:t>
                    </a:r>
                    <a:endParaRPr lang="ru-RU" sz="1200" b="1" dirty="0">
                      <a:latin typeface="Times New Roman" pitchFamily="18" charset="0"/>
                      <a:cs typeface="Times New Roman" pitchFamily="18" charset="0"/>
                    </a:endParaRPr>
                  </a:p>
                </p:txBody>
              </p:sp>
              <p:sp>
                <p:nvSpPr>
                  <p:cNvPr id="80" name="Text Box 14"/>
                  <p:cNvSpPr txBox="1">
                    <a:spLocks noChangeArrowheads="1"/>
                  </p:cNvSpPr>
                  <p:nvPr/>
                </p:nvSpPr>
                <p:spPr bwMode="auto">
                  <a:xfrm>
                    <a:off x="134484" y="4688610"/>
                    <a:ext cx="929272" cy="33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a:latin typeface="Times New Roman" pitchFamily="18" charset="0"/>
                        <a:cs typeface="Times New Roman" pitchFamily="18" charset="0"/>
                      </a:rPr>
                      <a:t>D1Rat219</a:t>
                    </a:r>
                    <a:endParaRPr lang="ru-RU" sz="1200" b="1" dirty="0">
                      <a:latin typeface="Times New Roman" pitchFamily="18" charset="0"/>
                      <a:cs typeface="Times New Roman" pitchFamily="18" charset="0"/>
                    </a:endParaRPr>
                  </a:p>
                </p:txBody>
              </p:sp>
              <p:sp>
                <p:nvSpPr>
                  <p:cNvPr id="81" name="Text Box 15"/>
                  <p:cNvSpPr txBox="1">
                    <a:spLocks noChangeArrowheads="1"/>
                  </p:cNvSpPr>
                  <p:nvPr/>
                </p:nvSpPr>
                <p:spPr bwMode="auto">
                  <a:xfrm>
                    <a:off x="290191" y="5986715"/>
                    <a:ext cx="844342" cy="33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a:latin typeface="Times New Roman" pitchFamily="18" charset="0"/>
                        <a:cs typeface="Times New Roman" pitchFamily="18" charset="0"/>
                      </a:rPr>
                      <a:t>D1Rat81</a:t>
                    </a:r>
                    <a:endParaRPr lang="ru-RU" sz="1200" b="1" dirty="0">
                      <a:latin typeface="Times New Roman" pitchFamily="18" charset="0"/>
                      <a:cs typeface="Times New Roman" pitchFamily="18" charset="0"/>
                    </a:endParaRPr>
                  </a:p>
                </p:txBody>
              </p:sp>
            </p:grpSp>
            <p:sp>
              <p:nvSpPr>
                <p:cNvPr id="86" name="Text Box 30"/>
                <p:cNvSpPr txBox="1">
                  <a:spLocks noChangeArrowheads="1"/>
                </p:cNvSpPr>
                <p:nvPr/>
              </p:nvSpPr>
              <p:spPr bwMode="auto">
                <a:xfrm>
                  <a:off x="2991801" y="5369394"/>
                  <a:ext cx="1056219" cy="1993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algn="ctr" eaLnBrk="1">
                    <a:spcAft>
                      <a:spcPts val="1000"/>
                    </a:spcAft>
                  </a:pPr>
                  <a:r>
                    <a:rPr lang="en-US" sz="1200" dirty="0"/>
                    <a:t>267.9Mb</a:t>
                  </a:r>
                  <a:endParaRPr lang="ru-RU" sz="1200" dirty="0"/>
                </a:p>
              </p:txBody>
            </p:sp>
            <p:cxnSp>
              <p:nvCxnSpPr>
                <p:cNvPr id="92" name="Прямая соединительная линия 91"/>
                <p:cNvCxnSpPr/>
                <p:nvPr/>
              </p:nvCxnSpPr>
              <p:spPr>
                <a:xfrm>
                  <a:off x="1860635" y="678787"/>
                  <a:ext cx="4759114" cy="10654"/>
                </a:xfrm>
                <a:prstGeom prst="line">
                  <a:avLst/>
                </a:prstGeom>
                <a:ln w="12700">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a:off x="1728657" y="1439908"/>
                  <a:ext cx="4759114" cy="10654"/>
                </a:xfrm>
                <a:prstGeom prst="line">
                  <a:avLst/>
                </a:prstGeom>
                <a:ln w="12700">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p:cNvCxnSpPr/>
                <p:nvPr/>
              </p:nvCxnSpPr>
              <p:spPr>
                <a:xfrm>
                  <a:off x="1729077" y="3826212"/>
                  <a:ext cx="4759114" cy="10654"/>
                </a:xfrm>
                <a:prstGeom prst="line">
                  <a:avLst/>
                </a:prstGeom>
                <a:ln w="12700">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p:cNvCxnSpPr/>
                <p:nvPr/>
              </p:nvCxnSpPr>
              <p:spPr>
                <a:xfrm>
                  <a:off x="1729077" y="1754343"/>
                  <a:ext cx="4759114" cy="10654"/>
                </a:xfrm>
                <a:prstGeom prst="line">
                  <a:avLst/>
                </a:prstGeom>
                <a:ln w="12700">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p:nvPr/>
              </p:nvCxnSpPr>
              <p:spPr>
                <a:xfrm>
                  <a:off x="1859323" y="5213262"/>
                  <a:ext cx="4759114" cy="10654"/>
                </a:xfrm>
                <a:prstGeom prst="line">
                  <a:avLst/>
                </a:prstGeom>
                <a:ln w="12700">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sp>
            <p:nvSpPr>
              <p:cNvPr id="65" name="TextBox 10"/>
              <p:cNvSpPr txBox="1">
                <a:spLocks noChangeArrowheads="1"/>
              </p:cNvSpPr>
              <p:nvPr/>
            </p:nvSpPr>
            <p:spPr bwMode="auto">
              <a:xfrm>
                <a:off x="6656245" y="3582486"/>
                <a:ext cx="1678538" cy="794041"/>
              </a:xfrm>
              <a:prstGeom prst="rect">
                <a:avLst/>
              </a:prstGeom>
              <a:noFill/>
              <a:ln w="254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50000"/>
                  </a:lnSpc>
                </a:pPr>
                <a:r>
                  <a:rPr lang="ru-RU" sz="1400" b="1" dirty="0" err="1">
                    <a:latin typeface="Times New Roman" pitchFamily="18" charset="0"/>
                    <a:cs typeface="Times New Roman" pitchFamily="18" charset="0"/>
                  </a:rPr>
                  <a:t>Конгенная</a:t>
                </a:r>
                <a:r>
                  <a:rPr lang="ru-RU" sz="1400" b="1" dirty="0">
                    <a:latin typeface="Times New Roman" pitchFamily="18" charset="0"/>
                    <a:cs typeface="Times New Roman" pitchFamily="18" charset="0"/>
                  </a:rPr>
                  <a:t> линия </a:t>
                </a:r>
                <a:endParaRPr lang="en-US" sz="1400" b="1" dirty="0">
                  <a:latin typeface="Times New Roman" pitchFamily="18" charset="0"/>
                  <a:cs typeface="Times New Roman" pitchFamily="18" charset="0"/>
                </a:endParaRPr>
              </a:p>
              <a:p>
                <a:pPr algn="ctr" eaLnBrk="1" hangingPunct="1">
                  <a:lnSpc>
                    <a:spcPct val="150000"/>
                  </a:lnSpc>
                </a:pPr>
                <a:r>
                  <a:rPr lang="en-US" sz="1400" b="1" dirty="0">
                    <a:latin typeface="Times New Roman" pitchFamily="18" charset="0"/>
                    <a:cs typeface="Times New Roman" pitchFamily="18" charset="0"/>
                  </a:rPr>
                  <a:t>WAG/OXYS-1.1</a:t>
                </a:r>
              </a:p>
            </p:txBody>
          </p:sp>
          <p:sp>
            <p:nvSpPr>
              <p:cNvPr id="66" name="TextBox 10"/>
              <p:cNvSpPr txBox="1">
                <a:spLocks noChangeArrowheads="1"/>
              </p:cNvSpPr>
              <p:nvPr/>
            </p:nvSpPr>
            <p:spPr bwMode="auto">
              <a:xfrm>
                <a:off x="6633422" y="5695283"/>
                <a:ext cx="1678538" cy="794041"/>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50000"/>
                  </a:lnSpc>
                </a:pPr>
                <a:r>
                  <a:rPr lang="ru-RU" sz="1400" b="1" dirty="0" err="1">
                    <a:latin typeface="Times New Roman" pitchFamily="18" charset="0"/>
                    <a:cs typeface="Times New Roman" pitchFamily="18" charset="0"/>
                  </a:rPr>
                  <a:t>Конгенная</a:t>
                </a:r>
                <a:r>
                  <a:rPr lang="ru-RU" sz="1400" b="1" dirty="0">
                    <a:latin typeface="Times New Roman" pitchFamily="18" charset="0"/>
                    <a:cs typeface="Times New Roman" pitchFamily="18" charset="0"/>
                  </a:rPr>
                  <a:t> линия </a:t>
                </a:r>
                <a:endParaRPr lang="en-US" sz="1400" b="1" dirty="0">
                  <a:latin typeface="Times New Roman" pitchFamily="18" charset="0"/>
                  <a:cs typeface="Times New Roman" pitchFamily="18" charset="0"/>
                </a:endParaRPr>
              </a:p>
              <a:p>
                <a:pPr algn="ctr" eaLnBrk="1" hangingPunct="1">
                  <a:lnSpc>
                    <a:spcPct val="150000"/>
                  </a:lnSpc>
                </a:pPr>
                <a:r>
                  <a:rPr lang="en-US" sz="1400" b="1" dirty="0" smtClean="0">
                    <a:latin typeface="Times New Roman" pitchFamily="18" charset="0"/>
                    <a:cs typeface="Times New Roman" pitchFamily="18" charset="0"/>
                  </a:rPr>
                  <a:t>WAG/OXYS-1.</a:t>
                </a:r>
                <a:r>
                  <a:rPr lang="ru-RU" sz="1400" b="1" dirty="0" smtClean="0">
                    <a:latin typeface="Times New Roman" pitchFamily="18" charset="0"/>
                    <a:cs typeface="Times New Roman" pitchFamily="18" charset="0"/>
                  </a:rPr>
                  <a:t>2</a:t>
                </a:r>
                <a:endParaRPr lang="en-US" sz="1400" b="1" dirty="0">
                  <a:latin typeface="Times New Roman" pitchFamily="18" charset="0"/>
                  <a:cs typeface="Times New Roman" pitchFamily="18" charset="0"/>
                </a:endParaRPr>
              </a:p>
            </p:txBody>
          </p:sp>
          <p:sp>
            <p:nvSpPr>
              <p:cNvPr id="68" name="TextBox 84"/>
              <p:cNvSpPr txBox="1">
                <a:spLocks noChangeArrowheads="1"/>
              </p:cNvSpPr>
              <p:nvPr/>
            </p:nvSpPr>
            <p:spPr bwMode="auto">
              <a:xfrm>
                <a:off x="5616252" y="1546741"/>
                <a:ext cx="2225608" cy="34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000" b="1" dirty="0" smtClean="0"/>
                  <a:t> </a:t>
                </a:r>
                <a:r>
                  <a:rPr lang="ru-RU" sz="1400" b="1" dirty="0" smtClean="0"/>
                  <a:t>Катаракта</a:t>
                </a:r>
                <a:endParaRPr lang="ru-RU" sz="1400" b="1" dirty="0"/>
              </a:p>
            </p:txBody>
          </p:sp>
        </p:grpSp>
        <p:sp>
          <p:nvSpPr>
            <p:cNvPr id="21" name="TextBox 20"/>
            <p:cNvSpPr txBox="1"/>
            <p:nvPr/>
          </p:nvSpPr>
          <p:spPr>
            <a:xfrm>
              <a:off x="1273482" y="3347951"/>
              <a:ext cx="787395" cy="369332"/>
            </a:xfrm>
            <a:prstGeom prst="rect">
              <a:avLst/>
            </a:prstGeom>
            <a:noFill/>
            <a:ln w="25400">
              <a:solidFill>
                <a:srgbClr val="00B050"/>
              </a:solidFill>
            </a:ln>
          </p:spPr>
          <p:txBody>
            <a:bodyPr wrap="none" rtlCol="0">
              <a:spAutoFit/>
            </a:bodyPr>
            <a:lstStyle/>
            <a:p>
              <a:r>
                <a:rPr lang="en-US" b="1" dirty="0" smtClean="0">
                  <a:solidFill>
                    <a:srgbClr val="00B050"/>
                  </a:solidFill>
                  <a:latin typeface="Times New Roman" pitchFamily="18" charset="0"/>
                  <a:cs typeface="Times New Roman" pitchFamily="18" charset="0"/>
                </a:rPr>
                <a:t>QTL1</a:t>
              </a:r>
              <a:endParaRPr lang="ru-RU" b="1" dirty="0">
                <a:solidFill>
                  <a:srgbClr val="00B050"/>
                </a:solidFill>
                <a:latin typeface="Times New Roman" pitchFamily="18" charset="0"/>
                <a:cs typeface="Times New Roman" pitchFamily="18" charset="0"/>
              </a:endParaRPr>
            </a:p>
          </p:txBody>
        </p:sp>
        <p:sp>
          <p:nvSpPr>
            <p:cNvPr id="82" name="TextBox 81"/>
            <p:cNvSpPr txBox="1"/>
            <p:nvPr/>
          </p:nvSpPr>
          <p:spPr>
            <a:xfrm>
              <a:off x="1264521" y="4856072"/>
              <a:ext cx="787395" cy="369332"/>
            </a:xfrm>
            <a:prstGeom prst="rect">
              <a:avLst/>
            </a:prstGeom>
            <a:noFill/>
            <a:ln w="25400">
              <a:solidFill>
                <a:srgbClr val="00B0F0"/>
              </a:solidFill>
            </a:ln>
          </p:spPr>
          <p:txBody>
            <a:bodyPr wrap="none" rtlCol="0">
              <a:spAutoFit/>
            </a:bodyPr>
            <a:lstStyle/>
            <a:p>
              <a:r>
                <a:rPr lang="en-US" b="1" dirty="0" smtClean="0">
                  <a:solidFill>
                    <a:srgbClr val="00B0F0"/>
                  </a:solidFill>
                  <a:latin typeface="Times New Roman" pitchFamily="18" charset="0"/>
                  <a:cs typeface="Times New Roman" pitchFamily="18" charset="0"/>
                </a:rPr>
                <a:t>QTL2</a:t>
              </a:r>
              <a:endParaRPr lang="ru-RU" b="1" dirty="0">
                <a:solidFill>
                  <a:srgbClr val="00B0F0"/>
                </a:solidFill>
                <a:latin typeface="Times New Roman" pitchFamily="18" charset="0"/>
                <a:cs typeface="Times New Roman" pitchFamily="18" charset="0"/>
              </a:endParaRPr>
            </a:p>
          </p:txBody>
        </p:sp>
        <p:cxnSp>
          <p:nvCxnSpPr>
            <p:cNvPr id="83" name="Прямая соединительная линия 82"/>
            <p:cNvCxnSpPr/>
            <p:nvPr/>
          </p:nvCxnSpPr>
          <p:spPr>
            <a:xfrm>
              <a:off x="6055380" y="2664482"/>
              <a:ext cx="720788" cy="560329"/>
            </a:xfrm>
            <a:prstGeom prst="line">
              <a:avLst/>
            </a:prstGeom>
            <a:ln w="12700">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flipV="1">
              <a:off x="6010747" y="3963475"/>
              <a:ext cx="711005" cy="482816"/>
            </a:xfrm>
            <a:prstGeom prst="line">
              <a:avLst/>
            </a:prstGeom>
            <a:ln w="12700">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6010747" y="4473364"/>
              <a:ext cx="948544" cy="716894"/>
            </a:xfrm>
            <a:prstGeom prst="line">
              <a:avLst/>
            </a:prstGeom>
            <a:ln w="12700">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p:nvPr/>
          </p:nvCxnSpPr>
          <p:spPr>
            <a:xfrm>
              <a:off x="6141046" y="5660160"/>
              <a:ext cx="558187" cy="281391"/>
            </a:xfrm>
            <a:prstGeom prst="line">
              <a:avLst/>
            </a:prstGeom>
            <a:ln w="12700">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614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
          <p:cNvSpPr txBox="1"/>
          <p:nvPr/>
        </p:nvSpPr>
        <p:spPr>
          <a:xfrm>
            <a:off x="197059" y="46758"/>
            <a:ext cx="8724463" cy="830997"/>
          </a:xfrm>
          <a:prstGeom prst="rect">
            <a:avLst/>
          </a:prstGeom>
          <a:noFill/>
        </p:spPr>
        <p:txBody>
          <a:bodyPr wrap="square" rtlCol="0">
            <a:spAutoFit/>
          </a:bodyPr>
          <a:lstStyle/>
          <a:p>
            <a:r>
              <a:rPr lang="ru-RU" sz="2400" b="1" kern="1200" dirty="0" smtClean="0">
                <a:solidFill>
                  <a:srgbClr val="C00000"/>
                </a:solidFill>
                <a:effectLst/>
                <a:latin typeface="Times New Roman"/>
                <a:ea typeface="Times New Roman"/>
              </a:rPr>
              <a:t>Экспериментальная проверка гипотез </a:t>
            </a:r>
            <a:r>
              <a:rPr lang="ru-RU" sz="2400" b="1" dirty="0" smtClean="0">
                <a:solidFill>
                  <a:srgbClr val="C00000"/>
                </a:solidFill>
                <a:latin typeface="Times New Roman"/>
                <a:ea typeface="Times New Roman"/>
              </a:rPr>
              <a:t>–</a:t>
            </a:r>
            <a:r>
              <a:rPr lang="ru-RU" sz="2400" b="1" kern="1200" dirty="0" smtClean="0">
                <a:solidFill>
                  <a:srgbClr val="C00000"/>
                </a:solidFill>
                <a:effectLst/>
                <a:latin typeface="Times New Roman"/>
                <a:ea typeface="Times New Roman"/>
              </a:rPr>
              <a:t> </a:t>
            </a:r>
          </a:p>
          <a:p>
            <a:pPr algn="r"/>
            <a:r>
              <a:rPr lang="ru-RU" sz="2400" b="1" kern="1200" dirty="0" smtClean="0">
                <a:solidFill>
                  <a:srgbClr val="C00000"/>
                </a:solidFill>
                <a:effectLst/>
                <a:latin typeface="Times New Roman"/>
                <a:ea typeface="Times New Roman"/>
              </a:rPr>
              <a:t>конструирование </a:t>
            </a:r>
            <a:r>
              <a:rPr lang="ru-RU" sz="2400" b="1" kern="1200" dirty="0" err="1" smtClean="0">
                <a:solidFill>
                  <a:srgbClr val="C00000"/>
                </a:solidFill>
                <a:effectLst/>
                <a:latin typeface="Times New Roman"/>
                <a:ea typeface="Times New Roman"/>
              </a:rPr>
              <a:t>конгенных</a:t>
            </a:r>
            <a:r>
              <a:rPr lang="ru-RU" sz="2400" b="1" kern="1200" dirty="0" smtClean="0">
                <a:solidFill>
                  <a:srgbClr val="C00000"/>
                </a:solidFill>
                <a:effectLst/>
                <a:latin typeface="Times New Roman"/>
                <a:ea typeface="Times New Roman"/>
              </a:rPr>
              <a:t> животных</a:t>
            </a:r>
          </a:p>
        </p:txBody>
      </p:sp>
      <p:grpSp>
        <p:nvGrpSpPr>
          <p:cNvPr id="5" name="Группа 4"/>
          <p:cNvGrpSpPr/>
          <p:nvPr/>
        </p:nvGrpSpPr>
        <p:grpSpPr>
          <a:xfrm>
            <a:off x="82270" y="851838"/>
            <a:ext cx="6707139" cy="4200326"/>
            <a:chOff x="988131" y="1021457"/>
            <a:chExt cx="8030323" cy="5532876"/>
          </a:xfrm>
        </p:grpSpPr>
        <p:grpSp>
          <p:nvGrpSpPr>
            <p:cNvPr id="4" name="Группа 3"/>
            <p:cNvGrpSpPr/>
            <p:nvPr/>
          </p:nvGrpSpPr>
          <p:grpSpPr>
            <a:xfrm>
              <a:off x="2724455" y="1021457"/>
              <a:ext cx="6293999" cy="5532876"/>
              <a:chOff x="2016094" y="307277"/>
              <a:chExt cx="6293999" cy="5532876"/>
            </a:xfrm>
          </p:grpSpPr>
          <p:sp>
            <p:nvSpPr>
              <p:cNvPr id="84" name="Rectangle 10"/>
              <p:cNvSpPr>
                <a:spLocks noChangeArrowheads="1"/>
              </p:cNvSpPr>
              <p:nvPr/>
            </p:nvSpPr>
            <p:spPr bwMode="auto">
              <a:xfrm>
                <a:off x="4501075" y="5280852"/>
                <a:ext cx="3809018" cy="4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GB" sz="2000" dirty="0">
                    <a:solidFill>
                      <a:srgbClr val="000000"/>
                    </a:solidFill>
                    <a:latin typeface="Times New Roman" pitchFamily="18" charset="0"/>
                    <a:cs typeface="Times New Roman" pitchFamily="18" charset="0"/>
                  </a:rPr>
                  <a:t>1М</a:t>
                </a:r>
                <a:r>
                  <a:rPr lang="en-GB" sz="2000" baseline="-30000" dirty="0">
                    <a:solidFill>
                      <a:srgbClr val="000000"/>
                    </a:solidFill>
                    <a:latin typeface="Times New Roman" pitchFamily="18" charset="0"/>
                    <a:cs typeface="Times New Roman" pitchFamily="18" charset="0"/>
                  </a:rPr>
                  <a:t>1</a:t>
                </a:r>
                <a:r>
                  <a:rPr lang="en-GB" sz="2000" dirty="0">
                    <a:solidFill>
                      <a:srgbClr val="000000"/>
                    </a:solidFill>
                    <a:latin typeface="Times New Roman" pitchFamily="18" charset="0"/>
                    <a:cs typeface="Times New Roman" pitchFamily="18" charset="0"/>
                  </a:rPr>
                  <a:t>М</a:t>
                </a:r>
                <a:r>
                  <a:rPr lang="en-GB" sz="2000" baseline="-30000" dirty="0">
                    <a:solidFill>
                      <a:srgbClr val="000000"/>
                    </a:solidFill>
                    <a:latin typeface="Times New Roman" pitchFamily="18" charset="0"/>
                    <a:cs typeface="Times New Roman" pitchFamily="18" charset="0"/>
                  </a:rPr>
                  <a:t>1</a:t>
                </a:r>
                <a:r>
                  <a:rPr lang="en-GB" sz="2000" dirty="0">
                    <a:solidFill>
                      <a:srgbClr val="000000"/>
                    </a:solidFill>
                    <a:latin typeface="Times New Roman" pitchFamily="18" charset="0"/>
                    <a:cs typeface="Times New Roman" pitchFamily="18" charset="0"/>
                  </a:rPr>
                  <a:t> : 2М</a:t>
                </a:r>
                <a:r>
                  <a:rPr lang="en-GB" sz="2000" baseline="-30000" dirty="0">
                    <a:solidFill>
                      <a:srgbClr val="000000"/>
                    </a:solidFill>
                    <a:latin typeface="Times New Roman" pitchFamily="18" charset="0"/>
                    <a:cs typeface="Times New Roman" pitchFamily="18" charset="0"/>
                  </a:rPr>
                  <a:t>1</a:t>
                </a:r>
                <a:r>
                  <a:rPr lang="en-GB" sz="2000" dirty="0">
                    <a:solidFill>
                      <a:srgbClr val="000000"/>
                    </a:solidFill>
                    <a:latin typeface="Times New Roman" pitchFamily="18" charset="0"/>
                    <a:cs typeface="Times New Roman" pitchFamily="18" charset="0"/>
                  </a:rPr>
                  <a:t>М</a:t>
                </a:r>
                <a:r>
                  <a:rPr lang="en-GB" sz="2000" baseline="-30000" dirty="0">
                    <a:solidFill>
                      <a:srgbClr val="000000"/>
                    </a:solidFill>
                    <a:latin typeface="Times New Roman" pitchFamily="18" charset="0"/>
                    <a:cs typeface="Times New Roman" pitchFamily="18" charset="0"/>
                  </a:rPr>
                  <a:t>2</a:t>
                </a:r>
                <a:r>
                  <a:rPr lang="en-GB" sz="2000" dirty="0">
                    <a:solidFill>
                      <a:srgbClr val="000000"/>
                    </a:solidFill>
                    <a:latin typeface="Times New Roman" pitchFamily="18" charset="0"/>
                    <a:cs typeface="Times New Roman" pitchFamily="18" charset="0"/>
                  </a:rPr>
                  <a:t> : 1М</a:t>
                </a:r>
                <a:r>
                  <a:rPr lang="en-GB" sz="2000" baseline="-30000" dirty="0">
                    <a:solidFill>
                      <a:srgbClr val="000000"/>
                    </a:solidFill>
                    <a:latin typeface="Times New Roman" pitchFamily="18" charset="0"/>
                    <a:cs typeface="Times New Roman" pitchFamily="18" charset="0"/>
                  </a:rPr>
                  <a:t>2</a:t>
                </a:r>
                <a:r>
                  <a:rPr lang="en-GB" sz="2000" dirty="0">
                    <a:solidFill>
                      <a:srgbClr val="000000"/>
                    </a:solidFill>
                    <a:latin typeface="Times New Roman" pitchFamily="18" charset="0"/>
                    <a:cs typeface="Times New Roman" pitchFamily="18" charset="0"/>
                  </a:rPr>
                  <a:t>М</a:t>
                </a:r>
                <a:r>
                  <a:rPr lang="en-GB" sz="2000" baseline="-30000" dirty="0">
                    <a:solidFill>
                      <a:srgbClr val="000000"/>
                    </a:solidFill>
                    <a:latin typeface="Times New Roman" pitchFamily="18" charset="0"/>
                    <a:cs typeface="Times New Roman" pitchFamily="18" charset="0"/>
                  </a:rPr>
                  <a:t>2</a:t>
                </a:r>
                <a:r>
                  <a:rPr lang="en-GB" sz="2000" dirty="0">
                    <a:solidFill>
                      <a:srgbClr val="000000"/>
                    </a:solidFill>
                    <a:latin typeface="Times New Roman" pitchFamily="18" charset="0"/>
                    <a:cs typeface="Times New Roman" pitchFamily="18" charset="0"/>
                  </a:rPr>
                  <a:t> </a:t>
                </a:r>
              </a:p>
            </p:txBody>
          </p:sp>
          <p:cxnSp>
            <p:nvCxnSpPr>
              <p:cNvPr id="91" name="Прямая со стрелкой 90"/>
              <p:cNvCxnSpPr/>
              <p:nvPr/>
            </p:nvCxnSpPr>
            <p:spPr>
              <a:xfrm flipH="1">
                <a:off x="5939110" y="4522829"/>
                <a:ext cx="213684" cy="8503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Овал 93"/>
              <p:cNvSpPr/>
              <p:nvPr/>
            </p:nvSpPr>
            <p:spPr>
              <a:xfrm>
                <a:off x="4473260" y="5214026"/>
                <a:ext cx="1112321" cy="626127"/>
              </a:xfrm>
              <a:prstGeom prst="ellipse">
                <a:avLst/>
              </a:prstGeom>
              <a:solidFill>
                <a:schemeClr val="accent1">
                  <a:lumMod val="40000"/>
                  <a:lumOff val="60000"/>
                  <a:alpha val="25000"/>
                </a:schemeClr>
              </a:solidFill>
              <a:ln w="254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itchFamily="18" charset="0"/>
                  <a:cs typeface="Times New Roman" pitchFamily="18" charset="0"/>
                </a:endParaRPr>
              </a:p>
            </p:txBody>
          </p:sp>
          <p:grpSp>
            <p:nvGrpSpPr>
              <p:cNvPr id="2" name="Группа 1"/>
              <p:cNvGrpSpPr/>
              <p:nvPr/>
            </p:nvGrpSpPr>
            <p:grpSpPr>
              <a:xfrm>
                <a:off x="2016094" y="307277"/>
                <a:ext cx="4663904" cy="4569476"/>
                <a:chOff x="1309186" y="489320"/>
                <a:chExt cx="4663904" cy="5387952"/>
              </a:xfrm>
            </p:grpSpPr>
            <p:sp>
              <p:nvSpPr>
                <p:cNvPr id="170" name="TextBox 169"/>
                <p:cNvSpPr txBox="1"/>
                <p:nvPr/>
              </p:nvSpPr>
              <p:spPr>
                <a:xfrm>
                  <a:off x="1309186" y="489320"/>
                  <a:ext cx="885179"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OXYS</a:t>
                  </a:r>
                  <a:endParaRPr lang="ru-RU" sz="2000" dirty="0">
                    <a:latin typeface="Times New Roman" pitchFamily="18" charset="0"/>
                    <a:cs typeface="Times New Roman" pitchFamily="18" charset="0"/>
                  </a:endParaRPr>
                </a:p>
              </p:txBody>
            </p:sp>
            <p:sp>
              <p:nvSpPr>
                <p:cNvPr id="171" name="TextBox 170"/>
                <p:cNvSpPr txBox="1"/>
                <p:nvPr/>
              </p:nvSpPr>
              <p:spPr>
                <a:xfrm>
                  <a:off x="2207491" y="489320"/>
                  <a:ext cx="770211"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WAG</a:t>
                  </a:r>
                  <a:endParaRPr lang="ru-RU" sz="2000" dirty="0"/>
                </a:p>
              </p:txBody>
            </p:sp>
            <p:grpSp>
              <p:nvGrpSpPr>
                <p:cNvPr id="169" name="Группа 168"/>
                <p:cNvGrpSpPr/>
                <p:nvPr/>
              </p:nvGrpSpPr>
              <p:grpSpPr>
                <a:xfrm>
                  <a:off x="1547664" y="957008"/>
                  <a:ext cx="4425426" cy="4920264"/>
                  <a:chOff x="5467050" y="215442"/>
                  <a:chExt cx="3575312" cy="4100474"/>
                </a:xfrm>
              </p:grpSpPr>
              <p:sp>
                <p:nvSpPr>
                  <p:cNvPr id="172" name="Oval 88"/>
                  <p:cNvSpPr>
                    <a:spLocks noChangeAspect="1" noChangeArrowheads="1"/>
                  </p:cNvSpPr>
                  <p:nvPr/>
                </p:nvSpPr>
                <p:spPr bwMode="auto">
                  <a:xfrm>
                    <a:off x="5536177" y="427799"/>
                    <a:ext cx="214347" cy="226705"/>
                  </a:xfrm>
                  <a:prstGeom prst="ellipse">
                    <a:avLst/>
                  </a:prstGeom>
                  <a:solidFill>
                    <a:srgbClr val="FFFFFF"/>
                  </a:solidFill>
                  <a:ln w="28575">
                    <a:solidFill>
                      <a:srgbClr val="000000"/>
                    </a:solidFill>
                    <a:round/>
                    <a:headEnd/>
                    <a:tailEnd/>
                  </a:ln>
                </p:spPr>
                <p:txBody>
                  <a:bodyPr wrap="none" anchor="ctr"/>
                  <a:lstStyle/>
                  <a:p>
                    <a:endParaRPr lang="ru-RU"/>
                  </a:p>
                </p:txBody>
              </p:sp>
              <p:sp>
                <p:nvSpPr>
                  <p:cNvPr id="173" name="Line 87"/>
                  <p:cNvSpPr>
                    <a:spLocks noChangeShapeType="1"/>
                  </p:cNvSpPr>
                  <p:nvPr/>
                </p:nvSpPr>
                <p:spPr bwMode="auto">
                  <a:xfrm>
                    <a:off x="5775174" y="529386"/>
                    <a:ext cx="42869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 name="Rectangle 86"/>
                  <p:cNvSpPr>
                    <a:spLocks noChangeArrowheads="1"/>
                  </p:cNvSpPr>
                  <p:nvPr/>
                </p:nvSpPr>
                <p:spPr bwMode="auto">
                  <a:xfrm>
                    <a:off x="6156712" y="427799"/>
                    <a:ext cx="238462" cy="201452"/>
                  </a:xfrm>
                  <a:prstGeom prst="rect">
                    <a:avLst/>
                  </a:prstGeom>
                  <a:solidFill>
                    <a:srgbClr val="000000"/>
                  </a:solidFill>
                  <a:ln w="9525">
                    <a:solidFill>
                      <a:srgbClr val="000000"/>
                    </a:solidFill>
                    <a:miter lim="800000"/>
                    <a:headEnd/>
                    <a:tailEnd/>
                  </a:ln>
                </p:spPr>
                <p:txBody>
                  <a:bodyPr wrap="none" anchor="ctr"/>
                  <a:lstStyle/>
                  <a:p>
                    <a:endParaRPr lang="ru-RU"/>
                  </a:p>
                </p:txBody>
              </p:sp>
              <p:sp>
                <p:nvSpPr>
                  <p:cNvPr id="175" name="Line 85"/>
                  <p:cNvSpPr>
                    <a:spLocks noChangeShapeType="1"/>
                  </p:cNvSpPr>
                  <p:nvPr/>
                </p:nvSpPr>
                <p:spPr bwMode="auto">
                  <a:xfrm>
                    <a:off x="5918251" y="529386"/>
                    <a:ext cx="0" cy="35182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6" name="Rectangle 84"/>
                  <p:cNvSpPr>
                    <a:spLocks noChangeArrowheads="1"/>
                  </p:cNvSpPr>
                  <p:nvPr/>
                </p:nvSpPr>
                <p:spPr bwMode="auto">
                  <a:xfrm>
                    <a:off x="5775174" y="881209"/>
                    <a:ext cx="238462" cy="252532"/>
                  </a:xfrm>
                  <a:prstGeom prst="rect">
                    <a:avLst/>
                  </a:prstGeom>
                  <a:solidFill>
                    <a:srgbClr val="EAEAEA"/>
                  </a:solidFill>
                  <a:ln w="19050">
                    <a:solidFill>
                      <a:srgbClr val="000000"/>
                    </a:solidFill>
                    <a:miter lim="800000"/>
                    <a:headEnd/>
                    <a:tailEnd/>
                  </a:ln>
                </p:spPr>
                <p:txBody>
                  <a:bodyPr wrap="none" anchor="ctr"/>
                  <a:lstStyle/>
                  <a:p>
                    <a:endParaRPr lang="ru-RU"/>
                  </a:p>
                </p:txBody>
              </p:sp>
              <p:sp>
                <p:nvSpPr>
                  <p:cNvPr id="177" name="Line 83"/>
                  <p:cNvSpPr>
                    <a:spLocks noChangeShapeType="1"/>
                  </p:cNvSpPr>
                  <p:nvPr/>
                </p:nvSpPr>
                <p:spPr bwMode="auto">
                  <a:xfrm>
                    <a:off x="6013635" y="1032154"/>
                    <a:ext cx="42869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8" name="Oval 82"/>
                  <p:cNvSpPr>
                    <a:spLocks noChangeArrowheads="1"/>
                  </p:cNvSpPr>
                  <p:nvPr/>
                </p:nvSpPr>
                <p:spPr bwMode="auto">
                  <a:xfrm>
                    <a:off x="6442330" y="932289"/>
                    <a:ext cx="190233" cy="202600"/>
                  </a:xfrm>
                  <a:prstGeom prst="ellipse">
                    <a:avLst/>
                  </a:prstGeom>
                  <a:solidFill>
                    <a:srgbClr val="FFFFFF"/>
                  </a:solidFill>
                  <a:ln w="28575">
                    <a:solidFill>
                      <a:srgbClr val="000000"/>
                    </a:solidFill>
                    <a:round/>
                    <a:headEnd/>
                    <a:tailEnd/>
                  </a:ln>
                </p:spPr>
                <p:txBody>
                  <a:bodyPr wrap="none" anchor="ctr"/>
                  <a:lstStyle/>
                  <a:p>
                    <a:endParaRPr lang="ru-RU"/>
                  </a:p>
                </p:txBody>
              </p:sp>
              <p:sp>
                <p:nvSpPr>
                  <p:cNvPr id="179" name="Oval 81"/>
                  <p:cNvSpPr>
                    <a:spLocks noChangeAspect="1" noChangeArrowheads="1"/>
                  </p:cNvSpPr>
                  <p:nvPr/>
                </p:nvSpPr>
                <p:spPr bwMode="auto">
                  <a:xfrm>
                    <a:off x="6442330" y="932289"/>
                    <a:ext cx="214347" cy="226705"/>
                  </a:xfrm>
                  <a:prstGeom prst="ellipse">
                    <a:avLst/>
                  </a:prstGeom>
                  <a:solidFill>
                    <a:srgbClr val="000000"/>
                  </a:solidFill>
                  <a:ln w="28575">
                    <a:solidFill>
                      <a:srgbClr val="000000"/>
                    </a:solidFill>
                    <a:round/>
                    <a:headEnd/>
                    <a:tailEnd/>
                  </a:ln>
                </p:spPr>
                <p:txBody>
                  <a:bodyPr wrap="none" anchor="ctr"/>
                  <a:lstStyle/>
                  <a:p>
                    <a:endParaRPr lang="ru-RU"/>
                  </a:p>
                </p:txBody>
              </p:sp>
              <p:sp>
                <p:nvSpPr>
                  <p:cNvPr id="180" name="Line 80"/>
                  <p:cNvSpPr>
                    <a:spLocks noChangeShapeType="1"/>
                  </p:cNvSpPr>
                  <p:nvPr/>
                </p:nvSpPr>
                <p:spPr bwMode="auto">
                  <a:xfrm>
                    <a:off x="6252097" y="1032154"/>
                    <a:ext cx="0" cy="3523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1" name="Line 79"/>
                  <p:cNvSpPr>
                    <a:spLocks noChangeShapeType="1"/>
                  </p:cNvSpPr>
                  <p:nvPr/>
                </p:nvSpPr>
                <p:spPr bwMode="auto">
                  <a:xfrm>
                    <a:off x="5728018" y="529386"/>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2" name="Line 78"/>
                  <p:cNvSpPr>
                    <a:spLocks noChangeShapeType="1"/>
                  </p:cNvSpPr>
                  <p:nvPr/>
                </p:nvSpPr>
                <p:spPr bwMode="auto">
                  <a:xfrm>
                    <a:off x="6060792" y="1385700"/>
                    <a:ext cx="42869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3" name="Line 77"/>
                  <p:cNvSpPr>
                    <a:spLocks noChangeShapeType="1"/>
                  </p:cNvSpPr>
                  <p:nvPr/>
                </p:nvSpPr>
                <p:spPr bwMode="auto">
                  <a:xfrm>
                    <a:off x="6060792" y="1385700"/>
                    <a:ext cx="0" cy="2008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4" name="Line 76"/>
                  <p:cNvSpPr>
                    <a:spLocks noChangeShapeType="1"/>
                  </p:cNvSpPr>
                  <p:nvPr/>
                </p:nvSpPr>
                <p:spPr bwMode="auto">
                  <a:xfrm>
                    <a:off x="6489486" y="1385700"/>
                    <a:ext cx="0" cy="2008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5" name="Oval 75"/>
                  <p:cNvSpPr>
                    <a:spLocks noChangeAspect="1" noChangeArrowheads="1"/>
                  </p:cNvSpPr>
                  <p:nvPr/>
                </p:nvSpPr>
                <p:spPr bwMode="auto">
                  <a:xfrm>
                    <a:off x="5966479" y="1586578"/>
                    <a:ext cx="214347" cy="227279"/>
                  </a:xfrm>
                  <a:prstGeom prst="ellipse">
                    <a:avLst/>
                  </a:prstGeom>
                  <a:solidFill>
                    <a:srgbClr val="C0C0C0"/>
                  </a:solidFill>
                  <a:ln w="19050">
                    <a:solidFill>
                      <a:srgbClr val="000000"/>
                    </a:solidFill>
                    <a:round/>
                    <a:headEnd/>
                    <a:tailEnd/>
                  </a:ln>
                </p:spPr>
                <p:txBody>
                  <a:bodyPr wrap="none" anchor="ctr"/>
                  <a:lstStyle/>
                  <a:p>
                    <a:endParaRPr lang="ru-RU"/>
                  </a:p>
                </p:txBody>
              </p:sp>
              <p:sp>
                <p:nvSpPr>
                  <p:cNvPr id="186" name="Rectangle 74"/>
                  <p:cNvSpPr>
                    <a:spLocks noChangeArrowheads="1"/>
                  </p:cNvSpPr>
                  <p:nvPr/>
                </p:nvSpPr>
                <p:spPr bwMode="auto">
                  <a:xfrm>
                    <a:off x="6395173" y="1586578"/>
                    <a:ext cx="238462" cy="252532"/>
                  </a:xfrm>
                  <a:prstGeom prst="rect">
                    <a:avLst/>
                  </a:prstGeom>
                  <a:solidFill>
                    <a:srgbClr val="B2B2B2"/>
                  </a:solidFill>
                  <a:ln w="19050">
                    <a:solidFill>
                      <a:srgbClr val="000000"/>
                    </a:solidFill>
                    <a:miter lim="800000"/>
                    <a:headEnd/>
                    <a:tailEnd/>
                  </a:ln>
                </p:spPr>
                <p:txBody>
                  <a:bodyPr wrap="none" anchor="ctr"/>
                  <a:lstStyle/>
                  <a:p>
                    <a:endParaRPr lang="ru-RU"/>
                  </a:p>
                </p:txBody>
              </p:sp>
              <p:sp>
                <p:nvSpPr>
                  <p:cNvPr id="187" name="Line 73"/>
                  <p:cNvSpPr>
                    <a:spLocks noChangeShapeType="1"/>
                  </p:cNvSpPr>
                  <p:nvPr/>
                </p:nvSpPr>
                <p:spPr bwMode="auto">
                  <a:xfrm>
                    <a:off x="6633635" y="1737523"/>
                    <a:ext cx="42869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8" name="Oval 72"/>
                  <p:cNvSpPr>
                    <a:spLocks noChangeAspect="1" noChangeArrowheads="1"/>
                  </p:cNvSpPr>
                  <p:nvPr/>
                </p:nvSpPr>
                <p:spPr bwMode="auto">
                  <a:xfrm>
                    <a:off x="7062330" y="1637658"/>
                    <a:ext cx="214347" cy="226705"/>
                  </a:xfrm>
                  <a:prstGeom prst="ellipse">
                    <a:avLst/>
                  </a:prstGeom>
                  <a:solidFill>
                    <a:srgbClr val="000000"/>
                  </a:solidFill>
                  <a:ln w="28575">
                    <a:solidFill>
                      <a:srgbClr val="000000"/>
                    </a:solidFill>
                    <a:round/>
                    <a:headEnd/>
                    <a:tailEnd/>
                  </a:ln>
                </p:spPr>
                <p:txBody>
                  <a:bodyPr wrap="none" anchor="ctr"/>
                  <a:lstStyle/>
                  <a:p>
                    <a:endParaRPr lang="ru-RU"/>
                  </a:p>
                </p:txBody>
              </p:sp>
              <p:sp>
                <p:nvSpPr>
                  <p:cNvPr id="189" name="Line 71"/>
                  <p:cNvSpPr>
                    <a:spLocks noChangeShapeType="1"/>
                  </p:cNvSpPr>
                  <p:nvPr/>
                </p:nvSpPr>
                <p:spPr bwMode="auto">
                  <a:xfrm>
                    <a:off x="6871024" y="1737523"/>
                    <a:ext cx="0" cy="3523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0" name="Line 70"/>
                  <p:cNvSpPr>
                    <a:spLocks noChangeShapeType="1"/>
                  </p:cNvSpPr>
                  <p:nvPr/>
                </p:nvSpPr>
                <p:spPr bwMode="auto">
                  <a:xfrm>
                    <a:off x="6633635" y="2091642"/>
                    <a:ext cx="42869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1" name="Line 69"/>
                  <p:cNvSpPr>
                    <a:spLocks noChangeShapeType="1"/>
                  </p:cNvSpPr>
                  <p:nvPr/>
                </p:nvSpPr>
                <p:spPr bwMode="auto">
                  <a:xfrm>
                    <a:off x="6633635" y="2091642"/>
                    <a:ext cx="0" cy="2008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2" name="Line 68"/>
                  <p:cNvSpPr>
                    <a:spLocks noChangeShapeType="1"/>
                  </p:cNvSpPr>
                  <p:nvPr/>
                </p:nvSpPr>
                <p:spPr bwMode="auto">
                  <a:xfrm>
                    <a:off x="7062330" y="2091642"/>
                    <a:ext cx="0" cy="2008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3" name="Rectangle 67"/>
                  <p:cNvSpPr>
                    <a:spLocks noChangeArrowheads="1"/>
                  </p:cNvSpPr>
                  <p:nvPr/>
                </p:nvSpPr>
                <p:spPr bwMode="auto">
                  <a:xfrm>
                    <a:off x="6489486" y="2292520"/>
                    <a:ext cx="238462" cy="251958"/>
                  </a:xfrm>
                  <a:prstGeom prst="rect">
                    <a:avLst/>
                  </a:prstGeom>
                  <a:solidFill>
                    <a:srgbClr val="808080"/>
                  </a:solidFill>
                  <a:ln w="19050">
                    <a:solidFill>
                      <a:srgbClr val="000000"/>
                    </a:solidFill>
                    <a:miter lim="800000"/>
                    <a:headEnd/>
                    <a:tailEnd/>
                  </a:ln>
                </p:spPr>
                <p:txBody>
                  <a:bodyPr wrap="none" anchor="ctr"/>
                  <a:lstStyle/>
                  <a:p>
                    <a:endParaRPr lang="ru-RU"/>
                  </a:p>
                </p:txBody>
              </p:sp>
              <p:sp>
                <p:nvSpPr>
                  <p:cNvPr id="194" name="Oval 66"/>
                  <p:cNvSpPr>
                    <a:spLocks noChangeAspect="1" noChangeArrowheads="1"/>
                  </p:cNvSpPr>
                  <p:nvPr/>
                </p:nvSpPr>
                <p:spPr bwMode="auto">
                  <a:xfrm>
                    <a:off x="6966945" y="2292520"/>
                    <a:ext cx="214347" cy="226705"/>
                  </a:xfrm>
                  <a:prstGeom prst="ellipse">
                    <a:avLst/>
                  </a:prstGeom>
                  <a:solidFill>
                    <a:srgbClr val="808080"/>
                  </a:solidFill>
                  <a:ln w="19050">
                    <a:solidFill>
                      <a:srgbClr val="000000"/>
                    </a:solidFill>
                    <a:round/>
                    <a:headEnd/>
                    <a:tailEnd/>
                  </a:ln>
                </p:spPr>
                <p:txBody>
                  <a:bodyPr wrap="none" anchor="ctr"/>
                  <a:lstStyle/>
                  <a:p>
                    <a:endParaRPr lang="ru-RU"/>
                  </a:p>
                </p:txBody>
              </p:sp>
              <p:sp>
                <p:nvSpPr>
                  <p:cNvPr id="195" name="Line 65"/>
                  <p:cNvSpPr>
                    <a:spLocks noChangeShapeType="1"/>
                  </p:cNvSpPr>
                  <p:nvPr/>
                </p:nvSpPr>
                <p:spPr bwMode="auto">
                  <a:xfrm>
                    <a:off x="7170039" y="2363689"/>
                    <a:ext cx="427622" cy="57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6" name="Rectangle 64"/>
                  <p:cNvSpPr>
                    <a:spLocks noChangeArrowheads="1"/>
                  </p:cNvSpPr>
                  <p:nvPr/>
                </p:nvSpPr>
                <p:spPr bwMode="auto">
                  <a:xfrm>
                    <a:off x="7592838" y="2274154"/>
                    <a:ext cx="239533" cy="251958"/>
                  </a:xfrm>
                  <a:prstGeom prst="rect">
                    <a:avLst/>
                  </a:prstGeom>
                  <a:solidFill>
                    <a:srgbClr val="000000"/>
                  </a:solidFill>
                  <a:ln w="19050">
                    <a:solidFill>
                      <a:srgbClr val="000000"/>
                    </a:solidFill>
                    <a:miter lim="800000"/>
                    <a:headEnd/>
                    <a:tailEnd/>
                  </a:ln>
                </p:spPr>
                <p:txBody>
                  <a:bodyPr wrap="none" anchor="ctr"/>
                  <a:lstStyle/>
                  <a:p>
                    <a:endParaRPr lang="ru-RU"/>
                  </a:p>
                </p:txBody>
              </p:sp>
              <p:sp>
                <p:nvSpPr>
                  <p:cNvPr id="197" name="Rectangle 63"/>
                  <p:cNvSpPr>
                    <a:spLocks noChangeArrowheads="1"/>
                  </p:cNvSpPr>
                  <p:nvPr/>
                </p:nvSpPr>
                <p:spPr bwMode="auto">
                  <a:xfrm>
                    <a:off x="7776642" y="3854777"/>
                    <a:ext cx="238462" cy="251958"/>
                  </a:xfrm>
                  <a:prstGeom prst="rect">
                    <a:avLst/>
                  </a:prstGeom>
                  <a:solidFill>
                    <a:srgbClr val="000000"/>
                  </a:solidFill>
                  <a:ln w="19050">
                    <a:solidFill>
                      <a:srgbClr val="000000"/>
                    </a:solidFill>
                    <a:miter lim="800000"/>
                    <a:headEnd/>
                    <a:tailEnd/>
                  </a:ln>
                </p:spPr>
                <p:txBody>
                  <a:bodyPr wrap="none" anchor="ctr"/>
                  <a:lstStyle/>
                  <a:p>
                    <a:endParaRPr lang="ru-RU"/>
                  </a:p>
                </p:txBody>
              </p:sp>
              <p:sp>
                <p:nvSpPr>
                  <p:cNvPr id="198" name="Rectangle 62"/>
                  <p:cNvSpPr>
                    <a:spLocks noChangeArrowheads="1"/>
                  </p:cNvSpPr>
                  <p:nvPr/>
                </p:nvSpPr>
                <p:spPr bwMode="auto">
                  <a:xfrm>
                    <a:off x="8729951" y="3854777"/>
                    <a:ext cx="237926" cy="251958"/>
                  </a:xfrm>
                  <a:prstGeom prst="rect">
                    <a:avLst/>
                  </a:prstGeom>
                  <a:solidFill>
                    <a:srgbClr val="000000"/>
                  </a:solidFill>
                  <a:ln w="19050">
                    <a:solidFill>
                      <a:srgbClr val="000000"/>
                    </a:solidFill>
                    <a:miter lim="800000"/>
                    <a:headEnd/>
                    <a:tailEnd/>
                  </a:ln>
                </p:spPr>
                <p:txBody>
                  <a:bodyPr wrap="none" anchor="ctr"/>
                  <a:lstStyle/>
                  <a:p>
                    <a:endParaRPr lang="ru-RU"/>
                  </a:p>
                </p:txBody>
              </p:sp>
              <p:sp>
                <p:nvSpPr>
                  <p:cNvPr id="199" name="Rectangle 61"/>
                  <p:cNvSpPr>
                    <a:spLocks noChangeArrowheads="1"/>
                  </p:cNvSpPr>
                  <p:nvPr/>
                </p:nvSpPr>
                <p:spPr bwMode="auto">
                  <a:xfrm>
                    <a:off x="7538180" y="2947957"/>
                    <a:ext cx="238462" cy="252532"/>
                  </a:xfrm>
                  <a:prstGeom prst="rect">
                    <a:avLst/>
                  </a:prstGeom>
                  <a:solidFill>
                    <a:srgbClr val="000000"/>
                  </a:solidFill>
                  <a:ln w="28575">
                    <a:solidFill>
                      <a:srgbClr val="4D4D4D"/>
                    </a:solidFill>
                    <a:miter lim="800000"/>
                    <a:headEnd/>
                    <a:tailEnd/>
                  </a:ln>
                </p:spPr>
                <p:txBody>
                  <a:bodyPr wrap="none" anchor="ctr"/>
                  <a:lstStyle/>
                  <a:p>
                    <a:endParaRPr lang="ru-RU"/>
                  </a:p>
                </p:txBody>
              </p:sp>
              <p:sp>
                <p:nvSpPr>
                  <p:cNvPr id="200" name="Oval 60"/>
                  <p:cNvSpPr>
                    <a:spLocks noChangeAspect="1" noChangeArrowheads="1"/>
                  </p:cNvSpPr>
                  <p:nvPr/>
                </p:nvSpPr>
                <p:spPr bwMode="auto">
                  <a:xfrm>
                    <a:off x="7109485" y="2947957"/>
                    <a:ext cx="214347" cy="226705"/>
                  </a:xfrm>
                  <a:prstGeom prst="ellipse">
                    <a:avLst/>
                  </a:prstGeom>
                  <a:solidFill>
                    <a:srgbClr val="000000"/>
                  </a:solidFill>
                  <a:ln w="12700">
                    <a:solidFill>
                      <a:srgbClr val="000000"/>
                    </a:solidFill>
                    <a:round/>
                    <a:headEnd/>
                    <a:tailEnd/>
                  </a:ln>
                </p:spPr>
                <p:txBody>
                  <a:bodyPr wrap="none" anchor="ctr"/>
                  <a:lstStyle/>
                  <a:p>
                    <a:endParaRPr lang="ru-RU"/>
                  </a:p>
                </p:txBody>
              </p:sp>
              <p:sp>
                <p:nvSpPr>
                  <p:cNvPr id="201" name="Oval 59"/>
                  <p:cNvSpPr>
                    <a:spLocks noChangeAspect="1" noChangeArrowheads="1"/>
                  </p:cNvSpPr>
                  <p:nvPr/>
                </p:nvSpPr>
                <p:spPr bwMode="auto">
                  <a:xfrm>
                    <a:off x="8254100" y="3854777"/>
                    <a:ext cx="213811" cy="226705"/>
                  </a:xfrm>
                  <a:prstGeom prst="ellipse">
                    <a:avLst/>
                  </a:prstGeom>
                  <a:solidFill>
                    <a:srgbClr val="000000"/>
                  </a:solidFill>
                  <a:ln w="28575">
                    <a:solidFill>
                      <a:srgbClr val="000000"/>
                    </a:solidFill>
                    <a:round/>
                    <a:headEnd/>
                    <a:tailEnd/>
                  </a:ln>
                </p:spPr>
                <p:txBody>
                  <a:bodyPr wrap="none" anchor="ctr"/>
                  <a:lstStyle/>
                  <a:p>
                    <a:endParaRPr lang="ru-RU"/>
                  </a:p>
                </p:txBody>
              </p:sp>
              <p:sp>
                <p:nvSpPr>
                  <p:cNvPr id="202" name="Oval 58"/>
                  <p:cNvSpPr>
                    <a:spLocks noChangeAspect="1" noChangeArrowheads="1"/>
                  </p:cNvSpPr>
                  <p:nvPr/>
                </p:nvSpPr>
                <p:spPr bwMode="auto">
                  <a:xfrm>
                    <a:off x="8185509" y="2989853"/>
                    <a:ext cx="213811" cy="226705"/>
                  </a:xfrm>
                  <a:prstGeom prst="ellipse">
                    <a:avLst/>
                  </a:prstGeom>
                  <a:solidFill>
                    <a:srgbClr val="000000"/>
                  </a:solidFill>
                  <a:ln w="28575">
                    <a:solidFill>
                      <a:srgbClr val="000000"/>
                    </a:solidFill>
                    <a:round/>
                    <a:headEnd/>
                    <a:tailEnd/>
                  </a:ln>
                </p:spPr>
                <p:txBody>
                  <a:bodyPr wrap="none" anchor="ctr"/>
                  <a:lstStyle/>
                  <a:p>
                    <a:endParaRPr lang="ru-RU"/>
                  </a:p>
                </p:txBody>
              </p:sp>
              <p:sp>
                <p:nvSpPr>
                  <p:cNvPr id="203" name="Oval 57"/>
                  <p:cNvSpPr>
                    <a:spLocks noChangeAspect="1" noChangeArrowheads="1"/>
                  </p:cNvSpPr>
                  <p:nvPr/>
                </p:nvSpPr>
                <p:spPr bwMode="auto">
                  <a:xfrm>
                    <a:off x="7443868" y="3854777"/>
                    <a:ext cx="214347" cy="226705"/>
                  </a:xfrm>
                  <a:prstGeom prst="ellipse">
                    <a:avLst/>
                  </a:prstGeom>
                  <a:solidFill>
                    <a:srgbClr val="000000"/>
                  </a:solidFill>
                  <a:ln w="28575">
                    <a:solidFill>
                      <a:srgbClr val="000000"/>
                    </a:solidFill>
                    <a:round/>
                    <a:headEnd/>
                    <a:tailEnd/>
                  </a:ln>
                </p:spPr>
                <p:txBody>
                  <a:bodyPr wrap="none" anchor="ctr"/>
                  <a:lstStyle/>
                  <a:p>
                    <a:endParaRPr lang="ru-RU"/>
                  </a:p>
                </p:txBody>
              </p:sp>
              <p:sp>
                <p:nvSpPr>
                  <p:cNvPr id="204" name="Line 56"/>
                  <p:cNvSpPr>
                    <a:spLocks noChangeShapeType="1"/>
                  </p:cNvSpPr>
                  <p:nvPr/>
                </p:nvSpPr>
                <p:spPr bwMode="auto">
                  <a:xfrm>
                    <a:off x="7424040" y="2363689"/>
                    <a:ext cx="536" cy="3506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5" name="Line 55"/>
                  <p:cNvSpPr>
                    <a:spLocks noChangeShapeType="1"/>
                  </p:cNvSpPr>
                  <p:nvPr/>
                </p:nvSpPr>
                <p:spPr bwMode="auto">
                  <a:xfrm>
                    <a:off x="7205406" y="2745931"/>
                    <a:ext cx="428159"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6" name="Line 54"/>
                  <p:cNvSpPr>
                    <a:spLocks noChangeShapeType="1"/>
                  </p:cNvSpPr>
                  <p:nvPr/>
                </p:nvSpPr>
                <p:spPr bwMode="auto">
                  <a:xfrm>
                    <a:off x="8872492" y="3653899"/>
                    <a:ext cx="0" cy="2008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7" name="Line 53"/>
                  <p:cNvSpPr>
                    <a:spLocks noChangeShapeType="1"/>
                  </p:cNvSpPr>
                  <p:nvPr/>
                </p:nvSpPr>
                <p:spPr bwMode="auto">
                  <a:xfrm>
                    <a:off x="8349485" y="3653899"/>
                    <a:ext cx="0" cy="2008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8" name="Line 52"/>
                  <p:cNvSpPr>
                    <a:spLocks noChangeShapeType="1"/>
                  </p:cNvSpPr>
                  <p:nvPr/>
                </p:nvSpPr>
                <p:spPr bwMode="auto">
                  <a:xfrm>
                    <a:off x="7538180" y="3653899"/>
                    <a:ext cx="0" cy="2008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9" name="Line 51"/>
                  <p:cNvSpPr>
                    <a:spLocks noChangeShapeType="1"/>
                  </p:cNvSpPr>
                  <p:nvPr/>
                </p:nvSpPr>
                <p:spPr bwMode="auto">
                  <a:xfrm>
                    <a:off x="7919718" y="3653899"/>
                    <a:ext cx="0" cy="2008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10" name="Line 50"/>
                  <p:cNvSpPr>
                    <a:spLocks noChangeShapeType="1"/>
                  </p:cNvSpPr>
                  <p:nvPr/>
                </p:nvSpPr>
                <p:spPr bwMode="auto">
                  <a:xfrm>
                    <a:off x="7205406" y="2745931"/>
                    <a:ext cx="0" cy="2008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11" name="Line 49"/>
                  <p:cNvSpPr>
                    <a:spLocks noChangeShapeType="1"/>
                  </p:cNvSpPr>
                  <p:nvPr/>
                </p:nvSpPr>
                <p:spPr bwMode="auto">
                  <a:xfrm>
                    <a:off x="7633564" y="2745931"/>
                    <a:ext cx="0" cy="2008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12" name="Line 48"/>
                  <p:cNvSpPr>
                    <a:spLocks noChangeShapeType="1"/>
                  </p:cNvSpPr>
                  <p:nvPr/>
                </p:nvSpPr>
                <p:spPr bwMode="auto">
                  <a:xfrm>
                    <a:off x="7762173" y="3079388"/>
                    <a:ext cx="428695" cy="57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13" name="Line 47"/>
                  <p:cNvSpPr>
                    <a:spLocks noChangeShapeType="1"/>
                  </p:cNvSpPr>
                  <p:nvPr/>
                </p:nvSpPr>
                <p:spPr bwMode="auto">
                  <a:xfrm>
                    <a:off x="7538180" y="3653899"/>
                    <a:ext cx="1144079"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14" name="Line 46"/>
                  <p:cNvSpPr>
                    <a:spLocks noChangeShapeType="1"/>
                  </p:cNvSpPr>
                  <p:nvPr/>
                </p:nvSpPr>
                <p:spPr bwMode="auto">
                  <a:xfrm>
                    <a:off x="8635102" y="3653899"/>
                    <a:ext cx="23739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15" name="Line 45"/>
                  <p:cNvSpPr>
                    <a:spLocks noChangeShapeType="1"/>
                  </p:cNvSpPr>
                  <p:nvPr/>
                </p:nvSpPr>
                <p:spPr bwMode="auto">
                  <a:xfrm>
                    <a:off x="8443797" y="3905857"/>
                    <a:ext cx="28615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16" name="Line 44"/>
                  <p:cNvSpPr>
                    <a:spLocks noChangeShapeType="1"/>
                  </p:cNvSpPr>
                  <p:nvPr/>
                </p:nvSpPr>
                <p:spPr bwMode="auto">
                  <a:xfrm>
                    <a:off x="8443797" y="3955790"/>
                    <a:ext cx="28615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17" name="Line 42"/>
                  <p:cNvSpPr>
                    <a:spLocks noChangeShapeType="1"/>
                  </p:cNvSpPr>
                  <p:nvPr/>
                </p:nvSpPr>
                <p:spPr bwMode="auto">
                  <a:xfrm>
                    <a:off x="8016175" y="3079388"/>
                    <a:ext cx="536" cy="554423"/>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218" name="Text Box 27"/>
                  <p:cNvSpPr txBox="1">
                    <a:spLocks noChangeArrowheads="1"/>
                  </p:cNvSpPr>
                  <p:nvPr/>
                </p:nvSpPr>
                <p:spPr bwMode="auto">
                  <a:xfrm>
                    <a:off x="5467050" y="582220"/>
                    <a:ext cx="360103" cy="20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382" tIns="40691" rIns="81382" bIns="40691">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1</a:t>
                    </a:r>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1</a:t>
                    </a:r>
                    <a:endParaRPr lang="en-US" dirty="0">
                      <a:solidFill>
                        <a:srgbClr val="000000"/>
                      </a:solidFill>
                    </a:endParaRPr>
                  </a:p>
                </p:txBody>
              </p:sp>
              <p:sp>
                <p:nvSpPr>
                  <p:cNvPr id="219" name="Text Box 26"/>
                  <p:cNvSpPr txBox="1">
                    <a:spLocks noChangeArrowheads="1"/>
                  </p:cNvSpPr>
                  <p:nvPr/>
                </p:nvSpPr>
                <p:spPr bwMode="auto">
                  <a:xfrm>
                    <a:off x="6102208" y="600266"/>
                    <a:ext cx="360103" cy="21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382" tIns="40691" rIns="81382" bIns="40691"/>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2</a:t>
                    </a:r>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2</a:t>
                    </a:r>
                    <a:endParaRPr lang="en-US" dirty="0">
                      <a:solidFill>
                        <a:srgbClr val="000000"/>
                      </a:solidFill>
                    </a:endParaRPr>
                  </a:p>
                </p:txBody>
              </p:sp>
              <p:sp>
                <p:nvSpPr>
                  <p:cNvPr id="220" name="Text Box 25"/>
                  <p:cNvSpPr txBox="1">
                    <a:spLocks noChangeArrowheads="1"/>
                  </p:cNvSpPr>
                  <p:nvPr/>
                </p:nvSpPr>
                <p:spPr bwMode="auto">
                  <a:xfrm>
                    <a:off x="6334620" y="1115680"/>
                    <a:ext cx="762005" cy="26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382" tIns="40691" rIns="81382" bIns="40691"/>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a:solidFill>
                          <a:srgbClr val="000000"/>
                        </a:solidFill>
                        <a:cs typeface="Times New Roman" pitchFamily="18" charset="0"/>
                      </a:rPr>
                      <a:t>м</a:t>
                    </a:r>
                    <a:r>
                      <a:rPr lang="en-US" sz="1200" baseline="-30000">
                        <a:solidFill>
                          <a:srgbClr val="000000"/>
                        </a:solidFill>
                        <a:cs typeface="Times New Roman" pitchFamily="18" charset="0"/>
                      </a:rPr>
                      <a:t>2</a:t>
                    </a:r>
                    <a:r>
                      <a:rPr lang="en-US" sz="1200">
                        <a:solidFill>
                          <a:srgbClr val="000000"/>
                        </a:solidFill>
                        <a:cs typeface="Times New Roman" pitchFamily="18" charset="0"/>
                      </a:rPr>
                      <a:t>м</a:t>
                    </a:r>
                    <a:r>
                      <a:rPr lang="en-US" sz="1200" baseline="-30000">
                        <a:solidFill>
                          <a:srgbClr val="000000"/>
                        </a:solidFill>
                        <a:cs typeface="Times New Roman" pitchFamily="18" charset="0"/>
                      </a:rPr>
                      <a:t>2</a:t>
                    </a:r>
                    <a:endParaRPr lang="en-US">
                      <a:solidFill>
                        <a:srgbClr val="000000"/>
                      </a:solidFill>
                    </a:endParaRPr>
                  </a:p>
                </p:txBody>
              </p:sp>
              <p:sp>
                <p:nvSpPr>
                  <p:cNvPr id="221" name="Text Box 24"/>
                  <p:cNvSpPr txBox="1">
                    <a:spLocks noChangeArrowheads="1"/>
                  </p:cNvSpPr>
                  <p:nvPr/>
                </p:nvSpPr>
                <p:spPr bwMode="auto">
                  <a:xfrm>
                    <a:off x="7524247" y="2480969"/>
                    <a:ext cx="661262" cy="26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382" tIns="40691" rIns="81382" bIns="40691">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2</a:t>
                    </a:r>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2</a:t>
                    </a:r>
                    <a:endParaRPr lang="en-US" dirty="0">
                      <a:solidFill>
                        <a:srgbClr val="000000"/>
                      </a:solidFill>
                    </a:endParaRPr>
                  </a:p>
                </p:txBody>
              </p:sp>
              <p:sp>
                <p:nvSpPr>
                  <p:cNvPr id="222" name="Text Box 23"/>
                  <p:cNvSpPr txBox="1">
                    <a:spLocks noChangeArrowheads="1"/>
                  </p:cNvSpPr>
                  <p:nvPr/>
                </p:nvSpPr>
                <p:spPr bwMode="auto">
                  <a:xfrm>
                    <a:off x="8132308" y="3168922"/>
                    <a:ext cx="360103" cy="17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382" tIns="40691" rIns="81382" bIns="40691"/>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2</a:t>
                    </a:r>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2</a:t>
                    </a:r>
                    <a:endParaRPr lang="en-US" dirty="0">
                      <a:solidFill>
                        <a:srgbClr val="000000"/>
                      </a:solidFill>
                    </a:endParaRPr>
                  </a:p>
                </p:txBody>
              </p:sp>
              <p:sp>
                <p:nvSpPr>
                  <p:cNvPr id="223" name="Text Box 22"/>
                  <p:cNvSpPr txBox="1">
                    <a:spLocks noChangeArrowheads="1"/>
                  </p:cNvSpPr>
                  <p:nvPr/>
                </p:nvSpPr>
                <p:spPr bwMode="auto">
                  <a:xfrm>
                    <a:off x="7000705" y="1825910"/>
                    <a:ext cx="368677" cy="25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382" tIns="40691" rIns="81382" bIns="40691"/>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2</a:t>
                    </a:r>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2</a:t>
                    </a:r>
                    <a:endParaRPr lang="en-US" dirty="0">
                      <a:solidFill>
                        <a:srgbClr val="000000"/>
                      </a:solidFill>
                    </a:endParaRPr>
                  </a:p>
                </p:txBody>
              </p:sp>
              <p:sp>
                <p:nvSpPr>
                  <p:cNvPr id="224" name="Text Box 21"/>
                  <p:cNvSpPr txBox="1">
                    <a:spLocks noChangeArrowheads="1"/>
                  </p:cNvSpPr>
                  <p:nvPr/>
                </p:nvSpPr>
                <p:spPr bwMode="auto">
                  <a:xfrm>
                    <a:off x="5712209" y="1086606"/>
                    <a:ext cx="602852" cy="26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382" tIns="40691" rIns="81382" bIns="40691">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1</a:t>
                    </a:r>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2</a:t>
                    </a:r>
                    <a:endParaRPr lang="en-US" dirty="0">
                      <a:solidFill>
                        <a:srgbClr val="000000"/>
                      </a:solidFill>
                    </a:endParaRPr>
                  </a:p>
                </p:txBody>
              </p:sp>
              <p:sp>
                <p:nvSpPr>
                  <p:cNvPr id="225" name="Text Box 20"/>
                  <p:cNvSpPr txBox="1">
                    <a:spLocks noChangeArrowheads="1"/>
                  </p:cNvSpPr>
                  <p:nvPr/>
                </p:nvSpPr>
                <p:spPr bwMode="auto">
                  <a:xfrm>
                    <a:off x="6299253" y="1789177"/>
                    <a:ext cx="360103" cy="20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382" tIns="40691" rIns="81382" bIns="40691">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1</a:t>
                    </a:r>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2</a:t>
                    </a:r>
                    <a:endParaRPr lang="en-US" dirty="0">
                      <a:solidFill>
                        <a:srgbClr val="000000"/>
                      </a:solidFill>
                    </a:endParaRPr>
                  </a:p>
                </p:txBody>
              </p:sp>
              <p:sp>
                <p:nvSpPr>
                  <p:cNvPr id="226" name="Text Box 19"/>
                  <p:cNvSpPr txBox="1">
                    <a:spLocks noChangeArrowheads="1"/>
                  </p:cNvSpPr>
                  <p:nvPr/>
                </p:nvSpPr>
                <p:spPr bwMode="auto">
                  <a:xfrm>
                    <a:off x="6866201" y="2475046"/>
                    <a:ext cx="630181" cy="26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382" tIns="40691" rIns="81382" bIns="40691">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1</a:t>
                    </a:r>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2</a:t>
                    </a:r>
                    <a:endParaRPr lang="en-US" dirty="0">
                      <a:solidFill>
                        <a:srgbClr val="000000"/>
                      </a:solidFill>
                    </a:endParaRPr>
                  </a:p>
                </p:txBody>
              </p:sp>
              <p:sp>
                <p:nvSpPr>
                  <p:cNvPr id="227" name="Text Box 18"/>
                  <p:cNvSpPr txBox="1">
                    <a:spLocks noChangeArrowheads="1"/>
                  </p:cNvSpPr>
                  <p:nvPr/>
                </p:nvSpPr>
                <p:spPr bwMode="auto">
                  <a:xfrm>
                    <a:off x="7453512" y="3168922"/>
                    <a:ext cx="360103" cy="19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382" tIns="40691" rIns="81382" bIns="40691"/>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1</a:t>
                    </a:r>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2</a:t>
                    </a:r>
                    <a:endParaRPr lang="en-US" dirty="0">
                      <a:solidFill>
                        <a:srgbClr val="000000"/>
                      </a:solidFill>
                    </a:endParaRPr>
                  </a:p>
                </p:txBody>
              </p:sp>
              <p:sp>
                <p:nvSpPr>
                  <p:cNvPr id="228" name="Text Box 17"/>
                  <p:cNvSpPr txBox="1">
                    <a:spLocks noChangeArrowheads="1"/>
                  </p:cNvSpPr>
                  <p:nvPr/>
                </p:nvSpPr>
                <p:spPr bwMode="auto">
                  <a:xfrm>
                    <a:off x="8682259" y="4056803"/>
                    <a:ext cx="360103" cy="20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382" tIns="40691" rIns="81382" bIns="40691">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a:solidFill>
                          <a:srgbClr val="000000"/>
                        </a:solidFill>
                        <a:cs typeface="Times New Roman" pitchFamily="18" charset="0"/>
                      </a:rPr>
                      <a:t>м</a:t>
                    </a:r>
                    <a:r>
                      <a:rPr lang="en-US" sz="1200" baseline="-30000">
                        <a:solidFill>
                          <a:srgbClr val="000000"/>
                        </a:solidFill>
                        <a:cs typeface="Times New Roman" pitchFamily="18" charset="0"/>
                      </a:rPr>
                      <a:t>1</a:t>
                    </a:r>
                    <a:r>
                      <a:rPr lang="en-US" sz="1200">
                        <a:solidFill>
                          <a:srgbClr val="000000"/>
                        </a:solidFill>
                        <a:cs typeface="Times New Roman" pitchFamily="18" charset="0"/>
                      </a:rPr>
                      <a:t>м</a:t>
                    </a:r>
                    <a:r>
                      <a:rPr lang="en-US" sz="1200" baseline="-30000">
                        <a:solidFill>
                          <a:srgbClr val="000000"/>
                        </a:solidFill>
                        <a:cs typeface="Times New Roman" pitchFamily="18" charset="0"/>
                      </a:rPr>
                      <a:t>2</a:t>
                    </a:r>
                    <a:endParaRPr lang="en-US">
                      <a:solidFill>
                        <a:srgbClr val="000000"/>
                      </a:solidFill>
                    </a:endParaRPr>
                  </a:p>
                </p:txBody>
              </p:sp>
              <p:sp>
                <p:nvSpPr>
                  <p:cNvPr id="229" name="Text Box 16"/>
                  <p:cNvSpPr txBox="1">
                    <a:spLocks noChangeArrowheads="1"/>
                  </p:cNvSpPr>
                  <p:nvPr/>
                </p:nvSpPr>
                <p:spPr bwMode="auto">
                  <a:xfrm>
                    <a:off x="8158180" y="4056803"/>
                    <a:ext cx="360103" cy="20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382" tIns="40691" rIns="81382" bIns="40691">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a:solidFill>
                          <a:srgbClr val="000000"/>
                        </a:solidFill>
                        <a:cs typeface="Times New Roman" pitchFamily="18" charset="0"/>
                      </a:rPr>
                      <a:t>м</a:t>
                    </a:r>
                    <a:r>
                      <a:rPr lang="en-US" sz="1200" baseline="-30000">
                        <a:solidFill>
                          <a:srgbClr val="000000"/>
                        </a:solidFill>
                        <a:cs typeface="Times New Roman" pitchFamily="18" charset="0"/>
                      </a:rPr>
                      <a:t>1</a:t>
                    </a:r>
                    <a:r>
                      <a:rPr lang="en-US" sz="1200">
                        <a:solidFill>
                          <a:srgbClr val="000000"/>
                        </a:solidFill>
                        <a:cs typeface="Times New Roman" pitchFamily="18" charset="0"/>
                      </a:rPr>
                      <a:t>м</a:t>
                    </a:r>
                    <a:r>
                      <a:rPr lang="en-US" sz="1200" baseline="-30000">
                        <a:solidFill>
                          <a:srgbClr val="000000"/>
                        </a:solidFill>
                        <a:cs typeface="Times New Roman" pitchFamily="18" charset="0"/>
                      </a:rPr>
                      <a:t>2</a:t>
                    </a:r>
                    <a:endParaRPr lang="en-US">
                      <a:solidFill>
                        <a:srgbClr val="000000"/>
                      </a:solidFill>
                    </a:endParaRPr>
                  </a:p>
                </p:txBody>
              </p:sp>
              <p:sp>
                <p:nvSpPr>
                  <p:cNvPr id="230" name="Text Box 15"/>
                  <p:cNvSpPr txBox="1">
                    <a:spLocks noChangeArrowheads="1"/>
                  </p:cNvSpPr>
                  <p:nvPr/>
                </p:nvSpPr>
                <p:spPr bwMode="auto">
                  <a:xfrm>
                    <a:off x="5918251" y="1789177"/>
                    <a:ext cx="360103" cy="20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382" tIns="40691" rIns="81382" bIns="40691">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a:solidFill>
                          <a:srgbClr val="000000"/>
                        </a:solidFill>
                        <a:cs typeface="Times New Roman" pitchFamily="18" charset="0"/>
                      </a:rPr>
                      <a:t>м</a:t>
                    </a:r>
                    <a:r>
                      <a:rPr lang="en-US" sz="1200" baseline="-30000">
                        <a:solidFill>
                          <a:srgbClr val="000000"/>
                        </a:solidFill>
                        <a:cs typeface="Times New Roman" pitchFamily="18" charset="0"/>
                      </a:rPr>
                      <a:t>2</a:t>
                    </a:r>
                    <a:r>
                      <a:rPr lang="en-US" sz="1200">
                        <a:solidFill>
                          <a:srgbClr val="000000"/>
                        </a:solidFill>
                        <a:cs typeface="Times New Roman" pitchFamily="18" charset="0"/>
                      </a:rPr>
                      <a:t>м</a:t>
                    </a:r>
                    <a:r>
                      <a:rPr lang="en-US" sz="1200" baseline="-30000">
                        <a:solidFill>
                          <a:srgbClr val="000000"/>
                        </a:solidFill>
                        <a:cs typeface="Times New Roman" pitchFamily="18" charset="0"/>
                      </a:rPr>
                      <a:t>2</a:t>
                    </a:r>
                    <a:endParaRPr lang="en-US">
                      <a:solidFill>
                        <a:srgbClr val="000000"/>
                      </a:solidFill>
                    </a:endParaRPr>
                  </a:p>
                </p:txBody>
              </p:sp>
              <p:sp>
                <p:nvSpPr>
                  <p:cNvPr id="231" name="Text Box 14"/>
                  <p:cNvSpPr txBox="1">
                    <a:spLocks noChangeArrowheads="1"/>
                  </p:cNvSpPr>
                  <p:nvPr/>
                </p:nvSpPr>
                <p:spPr bwMode="auto">
                  <a:xfrm>
                    <a:off x="6442330" y="2479624"/>
                    <a:ext cx="360103" cy="26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382" tIns="40691" rIns="81382" bIns="40691"/>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2</a:t>
                    </a:r>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2</a:t>
                    </a:r>
                    <a:endParaRPr lang="en-US" dirty="0">
                      <a:solidFill>
                        <a:srgbClr val="000000"/>
                      </a:solidFill>
                    </a:endParaRPr>
                  </a:p>
                </p:txBody>
              </p:sp>
              <p:sp>
                <p:nvSpPr>
                  <p:cNvPr id="232" name="Text Box 13"/>
                  <p:cNvSpPr txBox="1">
                    <a:spLocks noChangeArrowheads="1"/>
                  </p:cNvSpPr>
                  <p:nvPr/>
                </p:nvSpPr>
                <p:spPr bwMode="auto">
                  <a:xfrm>
                    <a:off x="6966945" y="3112640"/>
                    <a:ext cx="751288" cy="26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382" tIns="40691" rIns="81382" bIns="40691"/>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2</a:t>
                    </a:r>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2</a:t>
                    </a:r>
                    <a:endParaRPr lang="en-US" dirty="0">
                      <a:solidFill>
                        <a:srgbClr val="000000"/>
                      </a:solidFill>
                    </a:endParaRPr>
                  </a:p>
                </p:txBody>
              </p:sp>
              <p:sp>
                <p:nvSpPr>
                  <p:cNvPr id="233" name="Text Box 12"/>
                  <p:cNvSpPr txBox="1">
                    <a:spLocks noChangeArrowheads="1"/>
                  </p:cNvSpPr>
                  <p:nvPr/>
                </p:nvSpPr>
                <p:spPr bwMode="auto">
                  <a:xfrm>
                    <a:off x="7310651" y="4049073"/>
                    <a:ext cx="580882" cy="26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382" tIns="40691" rIns="81382" bIns="40691">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2</a:t>
                    </a:r>
                    <a:r>
                      <a:rPr lang="en-US" sz="1200" dirty="0">
                        <a:solidFill>
                          <a:srgbClr val="000000"/>
                        </a:solidFill>
                        <a:cs typeface="Times New Roman" pitchFamily="18" charset="0"/>
                      </a:rPr>
                      <a:t>м</a:t>
                    </a:r>
                    <a:r>
                      <a:rPr lang="en-US" sz="1200" baseline="-30000" dirty="0">
                        <a:solidFill>
                          <a:srgbClr val="000000"/>
                        </a:solidFill>
                        <a:cs typeface="Times New Roman" pitchFamily="18" charset="0"/>
                      </a:rPr>
                      <a:t>2</a:t>
                    </a:r>
                    <a:endParaRPr lang="en-US" dirty="0">
                      <a:solidFill>
                        <a:srgbClr val="000000"/>
                      </a:solidFill>
                    </a:endParaRPr>
                  </a:p>
                </p:txBody>
              </p:sp>
              <p:sp>
                <p:nvSpPr>
                  <p:cNvPr id="234" name="Text Box 11"/>
                  <p:cNvSpPr txBox="1">
                    <a:spLocks noChangeArrowheads="1"/>
                  </p:cNvSpPr>
                  <p:nvPr/>
                </p:nvSpPr>
                <p:spPr bwMode="auto">
                  <a:xfrm>
                    <a:off x="7729485" y="4056803"/>
                    <a:ext cx="360103" cy="20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382" tIns="40691" rIns="81382" bIns="40691">
                    <a:spAutoFit/>
                  </a:bodyPr>
                  <a:lstStyle>
                    <a:lvl1pPr eaLnBrk="0">
                      <a:defRPr sz="2400">
                        <a:solidFill>
                          <a:schemeClr val="tx1"/>
                        </a:solidFill>
                        <a:latin typeface="Times New Roman" pitchFamily="18" charset="0"/>
                        <a:ea typeface="msgothic" charset="0"/>
                        <a:cs typeface="msgothic" charset="0"/>
                      </a:defRPr>
                    </a:lvl1pPr>
                    <a:lvl2pPr marL="742950" indent="-285750" eaLnBrk="0">
                      <a:defRPr sz="2400">
                        <a:solidFill>
                          <a:schemeClr val="tx1"/>
                        </a:solidFill>
                        <a:latin typeface="Times New Roman" pitchFamily="18" charset="0"/>
                        <a:ea typeface="msgothic" charset="0"/>
                        <a:cs typeface="msgothic" charset="0"/>
                      </a:defRPr>
                    </a:lvl2pPr>
                    <a:lvl3pPr marL="1143000" indent="-228600" eaLnBrk="0">
                      <a:defRPr sz="2400">
                        <a:solidFill>
                          <a:schemeClr val="tx1"/>
                        </a:solidFill>
                        <a:latin typeface="Times New Roman" pitchFamily="18" charset="0"/>
                        <a:ea typeface="msgothic" charset="0"/>
                        <a:cs typeface="msgothic" charset="0"/>
                      </a:defRPr>
                    </a:lvl3pPr>
                    <a:lvl4pPr marL="1600200" indent="-228600" eaLnBrk="0">
                      <a:defRPr sz="2400">
                        <a:solidFill>
                          <a:schemeClr val="tx1"/>
                        </a:solidFill>
                        <a:latin typeface="Times New Roman" pitchFamily="18" charset="0"/>
                        <a:ea typeface="msgothic" charset="0"/>
                        <a:cs typeface="msgothic" charset="0"/>
                      </a:defRPr>
                    </a:lvl4pPr>
                    <a:lvl5pPr marL="2057400" indent="-228600" eaLnBrk="0">
                      <a:defRPr sz="2400">
                        <a:solidFill>
                          <a:schemeClr val="tx1"/>
                        </a:solidFill>
                        <a:latin typeface="Times New Roman"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charset="0"/>
                        <a:cs typeface="msgothic" charset="0"/>
                      </a:defRPr>
                    </a:lvl9pPr>
                  </a:lstStyle>
                  <a:p>
                    <a:pPr eaLnBrk="1"/>
                    <a:r>
                      <a:rPr lang="en-US" sz="1200">
                        <a:solidFill>
                          <a:srgbClr val="000000"/>
                        </a:solidFill>
                        <a:cs typeface="Times New Roman" pitchFamily="18" charset="0"/>
                      </a:rPr>
                      <a:t>м</a:t>
                    </a:r>
                    <a:r>
                      <a:rPr lang="en-US" sz="1200" baseline="-30000">
                        <a:solidFill>
                          <a:srgbClr val="000000"/>
                        </a:solidFill>
                        <a:cs typeface="Times New Roman" pitchFamily="18" charset="0"/>
                      </a:rPr>
                      <a:t>2</a:t>
                    </a:r>
                    <a:r>
                      <a:rPr lang="en-US" sz="1200">
                        <a:solidFill>
                          <a:srgbClr val="000000"/>
                        </a:solidFill>
                        <a:cs typeface="Times New Roman" pitchFamily="18" charset="0"/>
                      </a:rPr>
                      <a:t>м</a:t>
                    </a:r>
                    <a:r>
                      <a:rPr lang="en-US" sz="1200" baseline="-30000">
                        <a:solidFill>
                          <a:srgbClr val="000000"/>
                        </a:solidFill>
                        <a:cs typeface="Times New Roman" pitchFamily="18" charset="0"/>
                      </a:rPr>
                      <a:t>2</a:t>
                    </a:r>
                    <a:endParaRPr lang="en-US">
                      <a:solidFill>
                        <a:srgbClr val="000000"/>
                      </a:solidFill>
                    </a:endParaRPr>
                  </a:p>
                </p:txBody>
              </p:sp>
              <p:sp>
                <p:nvSpPr>
                  <p:cNvPr id="235" name="Line 9"/>
                  <p:cNvSpPr>
                    <a:spLocks noChangeShapeType="1"/>
                  </p:cNvSpPr>
                  <p:nvPr/>
                </p:nvSpPr>
                <p:spPr bwMode="auto">
                  <a:xfrm>
                    <a:off x="5646566" y="215442"/>
                    <a:ext cx="536" cy="179069"/>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236" name="Line 8"/>
                  <p:cNvSpPr>
                    <a:spLocks noChangeShapeType="1"/>
                  </p:cNvSpPr>
                  <p:nvPr/>
                </p:nvSpPr>
                <p:spPr bwMode="auto">
                  <a:xfrm>
                    <a:off x="6239236" y="215442"/>
                    <a:ext cx="536" cy="179069"/>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grpSp>
        </p:grpSp>
        <p:grpSp>
          <p:nvGrpSpPr>
            <p:cNvPr id="101" name="Группа 100"/>
            <p:cNvGrpSpPr/>
            <p:nvPr/>
          </p:nvGrpSpPr>
          <p:grpSpPr>
            <a:xfrm>
              <a:off x="988131" y="2147596"/>
              <a:ext cx="1399338" cy="2997604"/>
              <a:chOff x="-2839200" y="1455738"/>
              <a:chExt cx="1399338" cy="2997604"/>
            </a:xfrm>
          </p:grpSpPr>
          <p:sp>
            <p:nvSpPr>
              <p:cNvPr id="102" name="Rectangle 66"/>
              <p:cNvSpPr>
                <a:spLocks noChangeArrowheads="1"/>
              </p:cNvSpPr>
              <p:nvPr/>
            </p:nvSpPr>
            <p:spPr bwMode="auto">
              <a:xfrm>
                <a:off x="-1943100" y="1455738"/>
                <a:ext cx="503238" cy="2873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dirty="0">
                    <a:latin typeface="Times New Roman" pitchFamily="18" charset="0"/>
                    <a:cs typeface="Times New Roman" pitchFamily="18" charset="0"/>
                  </a:rPr>
                  <a:t>50 %</a:t>
                </a:r>
              </a:p>
            </p:txBody>
          </p:sp>
          <p:sp>
            <p:nvSpPr>
              <p:cNvPr id="103" name="Rectangle 69"/>
              <p:cNvSpPr>
                <a:spLocks noChangeArrowheads="1"/>
              </p:cNvSpPr>
              <p:nvPr/>
            </p:nvSpPr>
            <p:spPr bwMode="auto">
              <a:xfrm>
                <a:off x="-1979818" y="1886217"/>
                <a:ext cx="503238" cy="2873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dirty="0">
                    <a:latin typeface="Times New Roman" pitchFamily="18" charset="0"/>
                    <a:cs typeface="Times New Roman" pitchFamily="18" charset="0"/>
                  </a:rPr>
                  <a:t>75%</a:t>
                </a:r>
              </a:p>
            </p:txBody>
          </p:sp>
          <p:sp>
            <p:nvSpPr>
              <p:cNvPr id="104" name="Rectangle 72"/>
              <p:cNvSpPr>
                <a:spLocks noChangeArrowheads="1"/>
              </p:cNvSpPr>
              <p:nvPr/>
            </p:nvSpPr>
            <p:spPr bwMode="auto">
              <a:xfrm>
                <a:off x="-1978818" y="2454490"/>
                <a:ext cx="503237" cy="2873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dirty="0">
                    <a:latin typeface="Times New Roman" pitchFamily="18" charset="0"/>
                    <a:cs typeface="Times New Roman" pitchFamily="18" charset="0"/>
                  </a:rPr>
                  <a:t>88%</a:t>
                </a:r>
              </a:p>
            </p:txBody>
          </p:sp>
          <p:sp>
            <p:nvSpPr>
              <p:cNvPr id="106" name="Rectangle 76"/>
              <p:cNvSpPr>
                <a:spLocks noChangeArrowheads="1"/>
              </p:cNvSpPr>
              <p:nvPr/>
            </p:nvSpPr>
            <p:spPr bwMode="auto">
              <a:xfrm>
                <a:off x="-1979818" y="4166004"/>
                <a:ext cx="503238" cy="2873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latin typeface="Times New Roman" pitchFamily="18" charset="0"/>
                    <a:cs typeface="Times New Roman" pitchFamily="18" charset="0"/>
                  </a:rPr>
                  <a:t>&gt;99%</a:t>
                </a:r>
                <a:endParaRPr lang="ru-RU" dirty="0">
                  <a:latin typeface="Times New Roman" pitchFamily="18" charset="0"/>
                  <a:cs typeface="Times New Roman" pitchFamily="18" charset="0"/>
                </a:endParaRPr>
              </a:p>
            </p:txBody>
          </p:sp>
          <p:sp>
            <p:nvSpPr>
              <p:cNvPr id="107" name="Rectangle 78"/>
              <p:cNvSpPr>
                <a:spLocks noChangeArrowheads="1"/>
              </p:cNvSpPr>
              <p:nvPr/>
            </p:nvSpPr>
            <p:spPr bwMode="auto">
              <a:xfrm>
                <a:off x="-2808287" y="1455738"/>
                <a:ext cx="503237" cy="2873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latin typeface="Times New Roman" pitchFamily="18" charset="0"/>
                    <a:cs typeface="Times New Roman" pitchFamily="18" charset="0"/>
                  </a:rPr>
                  <a:t>F1</a:t>
                </a:r>
                <a:endParaRPr lang="ru-RU" dirty="0">
                  <a:latin typeface="Times New Roman" pitchFamily="18" charset="0"/>
                  <a:cs typeface="Times New Roman" pitchFamily="18" charset="0"/>
                </a:endParaRPr>
              </a:p>
            </p:txBody>
          </p:sp>
          <p:sp>
            <p:nvSpPr>
              <p:cNvPr id="108" name="Rectangle 80"/>
              <p:cNvSpPr>
                <a:spLocks noChangeArrowheads="1"/>
              </p:cNvSpPr>
              <p:nvPr/>
            </p:nvSpPr>
            <p:spPr bwMode="auto">
              <a:xfrm>
                <a:off x="-2775747" y="1917150"/>
                <a:ext cx="503237" cy="2873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latin typeface="Times New Roman" pitchFamily="18" charset="0"/>
                    <a:cs typeface="Times New Roman" pitchFamily="18" charset="0"/>
                  </a:rPr>
                  <a:t>BC 1</a:t>
                </a:r>
                <a:endParaRPr lang="ru-RU" dirty="0">
                  <a:latin typeface="Times New Roman" pitchFamily="18" charset="0"/>
                  <a:cs typeface="Times New Roman" pitchFamily="18" charset="0"/>
                </a:endParaRPr>
              </a:p>
            </p:txBody>
          </p:sp>
          <p:sp>
            <p:nvSpPr>
              <p:cNvPr id="109" name="Rectangle 82"/>
              <p:cNvSpPr>
                <a:spLocks noChangeArrowheads="1"/>
              </p:cNvSpPr>
              <p:nvPr/>
            </p:nvSpPr>
            <p:spPr bwMode="auto">
              <a:xfrm>
                <a:off x="-2839200" y="2444050"/>
                <a:ext cx="503237" cy="2873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 </a:t>
                </a:r>
                <a:r>
                  <a:rPr lang="en-US" dirty="0">
                    <a:latin typeface="Times New Roman" pitchFamily="18" charset="0"/>
                    <a:cs typeface="Times New Roman" pitchFamily="18" charset="0"/>
                  </a:rPr>
                  <a:t>BC 2</a:t>
                </a:r>
                <a:endParaRPr lang="ru-RU" dirty="0">
                  <a:latin typeface="Times New Roman" pitchFamily="18" charset="0"/>
                  <a:cs typeface="Times New Roman" pitchFamily="18" charset="0"/>
                </a:endParaRPr>
              </a:p>
            </p:txBody>
          </p:sp>
          <p:sp>
            <p:nvSpPr>
              <p:cNvPr id="111" name="Line 86"/>
              <p:cNvSpPr>
                <a:spLocks noChangeShapeType="1"/>
              </p:cNvSpPr>
              <p:nvPr/>
            </p:nvSpPr>
            <p:spPr bwMode="auto">
              <a:xfrm>
                <a:off x="-2556669" y="2896258"/>
                <a:ext cx="0" cy="9366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Times New Roman" pitchFamily="18" charset="0"/>
                  <a:cs typeface="Times New Roman" pitchFamily="18" charset="0"/>
                </a:endParaRPr>
              </a:p>
            </p:txBody>
          </p:sp>
          <p:sp>
            <p:nvSpPr>
              <p:cNvPr id="112" name="Rectangle 87"/>
              <p:cNvSpPr>
                <a:spLocks noChangeArrowheads="1"/>
              </p:cNvSpPr>
              <p:nvPr/>
            </p:nvSpPr>
            <p:spPr bwMode="auto">
              <a:xfrm>
                <a:off x="-2793013" y="4166004"/>
                <a:ext cx="503237" cy="2873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latin typeface="Times New Roman" pitchFamily="18" charset="0"/>
                    <a:cs typeface="Times New Roman" pitchFamily="18" charset="0"/>
                  </a:rPr>
                  <a:t>BC 8</a:t>
                </a:r>
                <a:endParaRPr lang="ru-RU" dirty="0">
                  <a:latin typeface="Times New Roman" pitchFamily="18" charset="0"/>
                  <a:cs typeface="Times New Roman" pitchFamily="18" charset="0"/>
                </a:endParaRPr>
              </a:p>
            </p:txBody>
          </p:sp>
        </p:grpSp>
      </p:grpSp>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2" r="39080"/>
          <a:stretch/>
        </p:blipFill>
        <p:spPr>
          <a:xfrm>
            <a:off x="5679845" y="967160"/>
            <a:ext cx="3366875" cy="3146165"/>
          </a:xfrm>
          <a:prstGeom prst="rect">
            <a:avLst/>
          </a:prstGeom>
          <a:ln>
            <a:solidFill>
              <a:srgbClr val="000000"/>
            </a:solidFill>
          </a:ln>
        </p:spPr>
      </p:pic>
      <p:sp>
        <p:nvSpPr>
          <p:cNvPr id="6" name="TextBox 5"/>
          <p:cNvSpPr txBox="1"/>
          <p:nvPr/>
        </p:nvSpPr>
        <p:spPr>
          <a:xfrm>
            <a:off x="65043" y="5165229"/>
            <a:ext cx="8965149" cy="1692771"/>
          </a:xfrm>
          <a:prstGeom prst="rect">
            <a:avLst/>
          </a:prstGeom>
          <a:noFill/>
        </p:spPr>
        <p:txBody>
          <a:bodyPr wrap="square" rtlCol="0">
            <a:spAutoFit/>
          </a:bodyPr>
          <a:lstStyle/>
          <a:p>
            <a:pPr algn="just"/>
            <a:r>
              <a:rPr lang="ru-RU" dirty="0">
                <a:solidFill>
                  <a:srgbClr val="000000"/>
                </a:solidFill>
                <a:latin typeface="Times New Roman"/>
                <a:ea typeface="Times New Roman"/>
              </a:rPr>
              <a:t>М1, М2 – аллели маркеров, характерные для родительских линий, </a:t>
            </a:r>
          </a:p>
          <a:p>
            <a:pPr algn="just"/>
            <a:r>
              <a:rPr lang="en-US" dirty="0">
                <a:solidFill>
                  <a:srgbClr val="000000"/>
                </a:solidFill>
                <a:latin typeface="Times New Roman"/>
                <a:ea typeface="Times New Roman"/>
              </a:rPr>
              <a:t>BC – </a:t>
            </a:r>
            <a:r>
              <a:rPr lang="ru-RU" dirty="0">
                <a:solidFill>
                  <a:srgbClr val="000000"/>
                </a:solidFill>
                <a:latin typeface="Times New Roman"/>
                <a:ea typeface="Times New Roman"/>
              </a:rPr>
              <a:t>поколения возвратного </a:t>
            </a:r>
            <a:r>
              <a:rPr lang="ru-RU" dirty="0" smtClean="0">
                <a:solidFill>
                  <a:srgbClr val="000000"/>
                </a:solidFill>
                <a:latin typeface="Times New Roman"/>
                <a:ea typeface="Times New Roman"/>
              </a:rPr>
              <a:t>скрещивания </a:t>
            </a:r>
            <a:r>
              <a:rPr lang="en-US" dirty="0" smtClean="0">
                <a:solidFill>
                  <a:srgbClr val="000000"/>
                </a:solidFill>
                <a:latin typeface="Times New Roman"/>
                <a:ea typeface="Times New Roman"/>
              </a:rPr>
              <a:t>(backcross</a:t>
            </a:r>
            <a:r>
              <a:rPr lang="ru-RU" dirty="0" smtClean="0">
                <a:solidFill>
                  <a:srgbClr val="000000"/>
                </a:solidFill>
                <a:latin typeface="Times New Roman"/>
                <a:ea typeface="Times New Roman"/>
              </a:rPr>
              <a:t>), </a:t>
            </a:r>
            <a:endParaRPr lang="ru-RU" dirty="0">
              <a:solidFill>
                <a:srgbClr val="000000"/>
              </a:solidFill>
              <a:latin typeface="Times New Roman"/>
              <a:ea typeface="Times New Roman"/>
            </a:endParaRPr>
          </a:p>
          <a:p>
            <a:pPr algn="just"/>
            <a:r>
              <a:rPr lang="ru-RU" dirty="0">
                <a:solidFill>
                  <a:srgbClr val="000000"/>
                </a:solidFill>
                <a:latin typeface="Times New Roman"/>
                <a:ea typeface="Times New Roman"/>
              </a:rPr>
              <a:t>цифрами указан теоретически ожидаемый процент генома реципиента у </a:t>
            </a:r>
            <a:r>
              <a:rPr lang="ru-RU" dirty="0" smtClean="0">
                <a:solidFill>
                  <a:srgbClr val="000000"/>
                </a:solidFill>
                <a:latin typeface="Times New Roman"/>
                <a:ea typeface="Times New Roman"/>
              </a:rPr>
              <a:t>потомства.</a:t>
            </a:r>
          </a:p>
          <a:p>
            <a:pPr algn="r"/>
            <a:endParaRPr lang="ru-RU" dirty="0">
              <a:solidFill>
                <a:srgbClr val="000000"/>
              </a:solidFill>
              <a:latin typeface="Times New Roman"/>
              <a:ea typeface="Times New Roman"/>
            </a:endParaRPr>
          </a:p>
          <a:p>
            <a:pPr algn="r"/>
            <a:r>
              <a:rPr lang="ru-RU" sz="1600" dirty="0" smtClean="0">
                <a:solidFill>
                  <a:srgbClr val="000000"/>
                </a:solidFill>
                <a:latin typeface="Times New Roman"/>
                <a:ea typeface="Times New Roman"/>
              </a:rPr>
              <a:t>Схема </a:t>
            </a:r>
            <a:r>
              <a:rPr lang="ru-RU" sz="1600" dirty="0">
                <a:solidFill>
                  <a:srgbClr val="000000"/>
                </a:solidFill>
                <a:latin typeface="Times New Roman"/>
                <a:ea typeface="Times New Roman"/>
              </a:rPr>
              <a:t>построена в соответствии </a:t>
            </a:r>
            <a:r>
              <a:rPr lang="ru-RU" sz="1600" dirty="0" smtClean="0">
                <a:solidFill>
                  <a:srgbClr val="000000"/>
                </a:solidFill>
                <a:latin typeface="Times New Roman"/>
                <a:ea typeface="Times New Roman"/>
              </a:rPr>
              <a:t>с </a:t>
            </a:r>
            <a:r>
              <a:rPr lang="en-US" sz="1600" dirty="0">
                <a:solidFill>
                  <a:srgbClr val="000000"/>
                </a:solidFill>
                <a:latin typeface="Times New Roman" pitchFamily="18" charset="0"/>
                <a:ea typeface="Times New Roman"/>
                <a:cs typeface="Times New Roman" pitchFamily="18" charset="0"/>
              </a:rPr>
              <a:t>Rapp et </a:t>
            </a:r>
            <a:r>
              <a:rPr lang="en-US" sz="1600" dirty="0" smtClean="0">
                <a:solidFill>
                  <a:srgbClr val="000000"/>
                </a:solidFill>
                <a:latin typeface="Times New Roman" pitchFamily="18" charset="0"/>
                <a:ea typeface="Times New Roman"/>
                <a:cs typeface="Times New Roman" pitchFamily="18" charset="0"/>
              </a:rPr>
              <a:t>al., </a:t>
            </a:r>
            <a:r>
              <a:rPr lang="en-US" sz="1600" dirty="0" smtClean="0">
                <a:latin typeface="Times New Roman" pitchFamily="18" charset="0"/>
                <a:cs typeface="Times New Roman" pitchFamily="18" charset="0"/>
              </a:rPr>
              <a:t>Genetic </a:t>
            </a:r>
            <a:r>
              <a:rPr lang="en-US" sz="1600" dirty="0">
                <a:latin typeface="Times New Roman" pitchFamily="18" charset="0"/>
                <a:cs typeface="Times New Roman" pitchFamily="18" charset="0"/>
              </a:rPr>
              <a:t>Analysis of Inherited Hypertension in the Rat</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a:t>
            </a:r>
            <a:r>
              <a:rPr lang="en-US" sz="1600" i="1" dirty="0" smtClean="0">
                <a:latin typeface="Times New Roman" pitchFamily="18" charset="0"/>
                <a:cs typeface="Times New Roman" pitchFamily="18" charset="0"/>
              </a:rPr>
              <a:t>Physiological </a:t>
            </a:r>
            <a:r>
              <a:rPr lang="en-US" sz="1600" i="1" dirty="0">
                <a:latin typeface="Times New Roman" pitchFamily="18" charset="0"/>
                <a:cs typeface="Times New Roman" pitchFamily="18" charset="0"/>
              </a:rPr>
              <a:t>reviews</a:t>
            </a:r>
            <a:r>
              <a:rPr lang="en-US" sz="1600" dirty="0">
                <a:latin typeface="Times New Roman" pitchFamily="18" charset="0"/>
                <a:cs typeface="Times New Roman" pitchFamily="18" charset="0"/>
              </a:rPr>
              <a:t> 80(1):135–72. </a:t>
            </a:r>
          </a:p>
        </p:txBody>
      </p:sp>
    </p:spTree>
    <p:extLst>
      <p:ext uri="{BB962C8B-B14F-4D97-AF65-F5344CB8AC3E}">
        <p14:creationId xmlns:p14="http://schemas.microsoft.com/office/powerpoint/2010/main" val="784705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17075</TotalTime>
  <Words>2664</Words>
  <Application>Microsoft Office PowerPoint</Application>
  <PresentationFormat>Экран (4:3)</PresentationFormat>
  <Paragraphs>585</Paragraphs>
  <Slides>27</Slides>
  <Notes>5</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27</vt:i4>
      </vt:variant>
    </vt:vector>
  </HeadingPairs>
  <TitlesOfParts>
    <vt:vector size="29" baseType="lpstr">
      <vt:lpstr>Тема Office</vt:lpstr>
      <vt:lpstr>Photoshop.Image.6</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vertebrate retina is consisted of six types of neurons and one major type of glial cell [1]. These cells are organized into a laminated structure characterized by three distinctive cellular layers including the ganglion cell layer (GCL), inner nuclear layer (INL) and outer nuclear layer (ONL). These cellular layers are separated by two synaptic layers including the inner plexiform layer (IPL) and outer plexiform layer (OPL). The GCL is consisted mainly of ganglion cells (GCs) and a low number of displaced amacrine cells (DACs) which are located next to the IPL. The INL is consisted of three types of neurons: ACs, bipolar cells (BCs) and HCs, which are distributed in the inner, middle and outer part of the INL respectively. The cell body of MГјller cells (MCs), the major glial cell type, is also located in the middle part of INL. The ONL is composed of the cell bodies of both rod and cone photoreceptors (PRs). During the course of retinal development in vertebrates, the retinal progenitor cells are capable to produce all types of retinal cells in a conserved order. Generally, GCs are the first cell type to be generated. This is followed by overlapping births of the other cell types with MCs being the last type to be formed [2]. Ultimately, these retinal cells terminally differentiate, synapse with each other and establish a laminated structure. A number of signal transduction pathways and processes have been shown to regulate retinal lamination through studies in zebrafish, mouse and chick. These included sonic hedgehog a (shha) [3], cell adhesion [4], [5], [6], [7], [8], cell polarity regulation [9] and chromatin remodeling [10]. For example, our group characterized the zebrafish mutant of smarca4, which encodes the ATPase of SWI/SNF chromatin remodeling complex [11], by gene expression analysis. A number of genes were found to be differentially expressed in the mutant dystrophic retinas [12], [13]. One of these downstream targets, irx7, was subsequently demonstrated to be essential for retinal differentiation [14]; therefore, further character</dc:title>
  <dc:creator>Lena</dc:creator>
  <cp:lastModifiedBy>Lena</cp:lastModifiedBy>
  <cp:revision>557</cp:revision>
  <dcterms:created xsi:type="dcterms:W3CDTF">2013-12-20T07:04:07Z</dcterms:created>
  <dcterms:modified xsi:type="dcterms:W3CDTF">2015-09-21T07:16:47Z</dcterms:modified>
</cp:coreProperties>
</file>