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60" r:id="rId6"/>
    <p:sldId id="261" r:id="rId7"/>
    <p:sldId id="262" r:id="rId8"/>
    <p:sldId id="271" r:id="rId9"/>
    <p:sldId id="272" r:id="rId10"/>
    <p:sldId id="274" r:id="rId11"/>
    <p:sldId id="263" r:id="rId12"/>
    <p:sldId id="275" r:id="rId13"/>
    <p:sldId id="264" r:id="rId14"/>
    <p:sldId id="269" r:id="rId15"/>
    <p:sldId id="279" r:id="rId16"/>
    <p:sldId id="270" r:id="rId17"/>
    <p:sldId id="26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Zhazha\Documents\&#1052;&#1058;&#1058;\Pomoli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Zhazha\Downloads\17FEB16P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Tatiana\Downloads\Ursolic+FITC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38407699037643E-2"/>
          <c:y val="0.20785870516185476"/>
          <c:w val="0.67241426071741028"/>
          <c:h val="0.641855861767279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0.0016 M 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Лист1!$A$11:$A$13</c:f>
                <c:numCache>
                  <c:formatCode>General</c:formatCode>
                  <c:ptCount val="3"/>
                  <c:pt idx="0">
                    <c:v>11</c:v>
                  </c:pt>
                  <c:pt idx="1">
                    <c:v>12</c:v>
                  </c:pt>
                  <c:pt idx="2">
                    <c:v>7</c:v>
                  </c:pt>
                </c:numCache>
              </c:numRef>
            </c:plus>
            <c:minus>
              <c:numRef>
                <c:f>Лист1!$A$11:$A$13</c:f>
                <c:numCache>
                  <c:formatCode>General</c:formatCode>
                  <c:ptCount val="3"/>
                  <c:pt idx="0">
                    <c:v>11</c:v>
                  </c:pt>
                  <c:pt idx="1">
                    <c:v>12</c:v>
                  </c:pt>
                  <c:pt idx="2">
                    <c:v>7</c:v>
                  </c:pt>
                </c:numCache>
              </c:numRef>
            </c:minus>
          </c:errBars>
          <c:cat>
            <c:strRef>
              <c:f>Лист1!$A$2:$A$4</c:f>
              <c:strCache>
                <c:ptCount val="3"/>
                <c:pt idx="0">
                  <c:v>NQO </c:v>
                </c:pt>
                <c:pt idx="1">
                  <c:v> + Помоловая (0.001)</c:v>
                </c:pt>
                <c:pt idx="2">
                  <c:v> + Помоловая (0.01)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61</c:v>
                </c:pt>
                <c:pt idx="2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0.016 M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Лист1!$A$14:$A$16</c:f>
                <c:numCache>
                  <c:formatCode>General</c:formatCode>
                  <c:ptCount val="3"/>
                  <c:pt idx="0">
                    <c:v>22</c:v>
                  </c:pt>
                  <c:pt idx="1">
                    <c:v>27</c:v>
                  </c:pt>
                  <c:pt idx="2">
                    <c:v>7</c:v>
                  </c:pt>
                </c:numCache>
              </c:numRef>
            </c:plus>
            <c:minus>
              <c:numRef>
                <c:f>Лист1!$A$14:$A$16</c:f>
                <c:numCache>
                  <c:formatCode>General</c:formatCode>
                  <c:ptCount val="3"/>
                  <c:pt idx="0">
                    <c:v>22</c:v>
                  </c:pt>
                  <c:pt idx="1">
                    <c:v>27</c:v>
                  </c:pt>
                  <c:pt idx="2">
                    <c:v>7</c:v>
                  </c:pt>
                </c:numCache>
              </c:numRef>
            </c:minus>
          </c:errBars>
          <c:cat>
            <c:strRef>
              <c:f>Лист1!$A$2:$A$4</c:f>
              <c:strCache>
                <c:ptCount val="3"/>
                <c:pt idx="0">
                  <c:v>NQO </c:v>
                </c:pt>
                <c:pt idx="1">
                  <c:v> + Помоловая (0.001)</c:v>
                </c:pt>
                <c:pt idx="2">
                  <c:v> + Помоловая (0.01)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287</c:v>
                </c:pt>
                <c:pt idx="1">
                  <c:v>242</c:v>
                </c:pt>
                <c:pt idx="2">
                  <c:v>243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04664"/>
        <c:axId val="136736952"/>
      </c:lineChart>
      <c:catAx>
        <c:axId val="13690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736952"/>
        <c:crosses val="autoZero"/>
        <c:auto val="1"/>
        <c:lblAlgn val="ctr"/>
        <c:lblOffset val="100"/>
        <c:noMultiLvlLbl val="0"/>
      </c:catAx>
      <c:valAx>
        <c:axId val="136736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904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93044619422569"/>
          <c:y val="0.81906058617672783"/>
          <c:w val="0.19706955380577437"/>
          <c:h val="0.167434383202099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46E-2"/>
          <c:y val="0.2088079615048119"/>
          <c:w val="0.69087270341207363"/>
          <c:h val="0.61870771361913113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2×10^-5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Лист2!$A$10:$A$12</c:f>
                <c:numCache>
                  <c:formatCode>General</c:formatCode>
                  <c:ptCount val="3"/>
                  <c:pt idx="0">
                    <c:v>25</c:v>
                  </c:pt>
                  <c:pt idx="1">
                    <c:v>26</c:v>
                  </c:pt>
                  <c:pt idx="2">
                    <c:v>42</c:v>
                  </c:pt>
                </c:numCache>
              </c:numRef>
            </c:plus>
            <c:minus>
              <c:numRef>
                <c:f>Лист2!$A$10:$A$12</c:f>
                <c:numCache>
                  <c:formatCode>General</c:formatCode>
                  <c:ptCount val="3"/>
                  <c:pt idx="0">
                    <c:v>25</c:v>
                  </c:pt>
                  <c:pt idx="1">
                    <c:v>26</c:v>
                  </c:pt>
                  <c:pt idx="2">
                    <c:v>42</c:v>
                  </c:pt>
                </c:numCache>
              </c:numRef>
            </c:minus>
          </c:errBars>
          <c:cat>
            <c:strRef>
              <c:f>Лист2!$A$2:$A$4</c:f>
              <c:strCache>
                <c:ptCount val="3"/>
                <c:pt idx="0">
                  <c:v>t-BuO2H</c:v>
                </c:pt>
                <c:pt idx="1">
                  <c:v> + Помоловая (0.001)</c:v>
                </c:pt>
                <c:pt idx="2">
                  <c:v> + Помоловая (0.01)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820</c:v>
                </c:pt>
                <c:pt idx="1">
                  <c:v>801</c:v>
                </c:pt>
                <c:pt idx="2">
                  <c:v>733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10^-5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Лист2!$A$13:$A$15</c:f>
                <c:numCache>
                  <c:formatCode>General</c:formatCode>
                  <c:ptCount val="3"/>
                  <c:pt idx="0">
                    <c:v>31</c:v>
                  </c:pt>
                  <c:pt idx="1">
                    <c:v>29</c:v>
                  </c:pt>
                  <c:pt idx="2">
                    <c:v>69</c:v>
                  </c:pt>
                </c:numCache>
              </c:numRef>
            </c:plus>
            <c:minus>
              <c:numRef>
                <c:f>Лист2!$A$13:$A$15</c:f>
                <c:numCache>
                  <c:formatCode>General</c:formatCode>
                  <c:ptCount val="3"/>
                  <c:pt idx="0">
                    <c:v>31</c:v>
                  </c:pt>
                  <c:pt idx="1">
                    <c:v>29</c:v>
                  </c:pt>
                  <c:pt idx="2">
                    <c:v>69</c:v>
                  </c:pt>
                </c:numCache>
              </c:numRef>
            </c:minus>
          </c:errBars>
          <c:cat>
            <c:strRef>
              <c:f>Лист2!$A$2:$A$4</c:f>
              <c:strCache>
                <c:ptCount val="3"/>
                <c:pt idx="0">
                  <c:v>t-BuO2H</c:v>
                </c:pt>
                <c:pt idx="1">
                  <c:v> + Помоловая (0.001)</c:v>
                </c:pt>
                <c:pt idx="2">
                  <c:v> + Помоловая (0.01)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773</c:v>
                </c:pt>
                <c:pt idx="1">
                  <c:v>338</c:v>
                </c:pt>
                <c:pt idx="2">
                  <c:v>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53600"/>
        <c:axId val="136790080"/>
      </c:lineChart>
      <c:catAx>
        <c:axId val="13675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790080"/>
        <c:crosses val="autoZero"/>
        <c:auto val="1"/>
        <c:lblAlgn val="ctr"/>
        <c:lblOffset val="100"/>
        <c:noMultiLvlLbl val="0"/>
      </c:catAx>
      <c:valAx>
        <c:axId val="13679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5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83333333333341"/>
          <c:y val="0.81443095654709841"/>
          <c:w val="0.17583333333333337"/>
          <c:h val="0.16743438320209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35372378275694E-2"/>
          <c:y val="0.10763625002111095"/>
          <c:w val="0.6945518450199748"/>
          <c:h val="0.79641270806341491"/>
        </c:manualLayout>
      </c:layout>
      <c:lineChart>
        <c:grouping val="standard"/>
        <c:varyColors val="0"/>
        <c:ser>
          <c:idx val="0"/>
          <c:order val="0"/>
          <c:tx>
            <c:v>MCF-7</c:v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75</c:v>
                </c:pt>
                <c:pt idx="9">
                  <c:v>100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100</c:v>
                </c:pt>
                <c:pt idx="1">
                  <c:v>96.871633535242651</c:v>
                </c:pt>
                <c:pt idx="2">
                  <c:v>95.988098207136204</c:v>
                </c:pt>
                <c:pt idx="3">
                  <c:v>92.161549832125729</c:v>
                </c:pt>
                <c:pt idx="4">
                  <c:v>83.537745299752487</c:v>
                </c:pt>
                <c:pt idx="5">
                  <c:v>80.669112027882861</c:v>
                </c:pt>
                <c:pt idx="6">
                  <c:v>51.555767451369782</c:v>
                </c:pt>
                <c:pt idx="7">
                  <c:v>23.841388762116708</c:v>
                </c:pt>
                <c:pt idx="8">
                  <c:v>15.427515360565884</c:v>
                </c:pt>
                <c:pt idx="9">
                  <c:v>12.920073593050786</c:v>
                </c:pt>
              </c:numCache>
            </c:numRef>
          </c:val>
          <c:smooth val="0"/>
        </c:ser>
        <c:ser>
          <c:idx val="1"/>
          <c:order val="1"/>
          <c:tx>
            <c:v>HCT116 (p53+/+)</c:v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75</c:v>
                </c:pt>
                <c:pt idx="9">
                  <c:v>100</c:v>
                </c:pt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100</c:v>
                </c:pt>
                <c:pt idx="1">
                  <c:v>98.526747407163953</c:v>
                </c:pt>
                <c:pt idx="2">
                  <c:v>97.227204078918419</c:v>
                </c:pt>
                <c:pt idx="3">
                  <c:v>98.36827583563975</c:v>
                </c:pt>
                <c:pt idx="4">
                  <c:v>78.963391712290743</c:v>
                </c:pt>
                <c:pt idx="5">
                  <c:v>74.032797546808638</c:v>
                </c:pt>
                <c:pt idx="6">
                  <c:v>55.463320309142148</c:v>
                </c:pt>
                <c:pt idx="7">
                  <c:v>48.005255418962825</c:v>
                </c:pt>
                <c:pt idx="8">
                  <c:v>20.279081180142146</c:v>
                </c:pt>
                <c:pt idx="9">
                  <c:v>19.1953776540139</c:v>
                </c:pt>
              </c:numCache>
            </c:numRef>
          </c:val>
          <c:smooth val="0"/>
        </c:ser>
        <c:ser>
          <c:idx val="2"/>
          <c:order val="2"/>
          <c:tx>
            <c:v>HCT116 (p53-/-)</c:v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75</c:v>
                </c:pt>
                <c:pt idx="9">
                  <c:v>100</c:v>
                </c:pt>
              </c:numCache>
            </c:numRef>
          </c:cat>
          <c:val>
            <c:numRef>
              <c:f>Лист1!$D$2:$D$11</c:f>
              <c:numCache>
                <c:formatCode>0.0</c:formatCode>
                <c:ptCount val="10"/>
                <c:pt idx="0">
                  <c:v>100</c:v>
                </c:pt>
                <c:pt idx="1">
                  <c:v>99.525198542716851</c:v>
                </c:pt>
                <c:pt idx="2">
                  <c:v>95.180467246458491</c:v>
                </c:pt>
                <c:pt idx="3">
                  <c:v>86.44439984740535</c:v>
                </c:pt>
                <c:pt idx="4">
                  <c:v>74.48743388291966</c:v>
                </c:pt>
                <c:pt idx="5">
                  <c:v>47.0730757326237</c:v>
                </c:pt>
                <c:pt idx="6">
                  <c:v>36.168318974254454</c:v>
                </c:pt>
                <c:pt idx="7">
                  <c:v>20.912140839159903</c:v>
                </c:pt>
                <c:pt idx="8">
                  <c:v>14.808737203913969</c:v>
                </c:pt>
                <c:pt idx="9">
                  <c:v>13.637631732562895</c:v>
                </c:pt>
              </c:numCache>
            </c:numRef>
          </c:val>
          <c:smooth val="0"/>
        </c:ser>
        <c:ser>
          <c:idx val="3"/>
          <c:order val="3"/>
          <c:tx>
            <c:v>U87</c:v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75</c:v>
                </c:pt>
                <c:pt idx="9">
                  <c:v>100</c:v>
                </c:pt>
              </c:numCache>
            </c:numRef>
          </c:cat>
          <c:val>
            <c:numRef>
              <c:f>Лист1!$E$2:$E$11</c:f>
              <c:numCache>
                <c:formatCode>0.0</c:formatCode>
                <c:ptCount val="10"/>
                <c:pt idx="0">
                  <c:v>100</c:v>
                </c:pt>
                <c:pt idx="1">
                  <c:v>96.902478231002419</c:v>
                </c:pt>
                <c:pt idx="2">
                  <c:v>91.977503617160323</c:v>
                </c:pt>
                <c:pt idx="3">
                  <c:v>89.116126541590617</c:v>
                </c:pt>
                <c:pt idx="4">
                  <c:v>86.869177388966293</c:v>
                </c:pt>
                <c:pt idx="5">
                  <c:v>74.691487229860115</c:v>
                </c:pt>
                <c:pt idx="6">
                  <c:v>65.545900194602666</c:v>
                </c:pt>
                <c:pt idx="7">
                  <c:v>37.102385561065667</c:v>
                </c:pt>
                <c:pt idx="8">
                  <c:v>19.337405651975462</c:v>
                </c:pt>
                <c:pt idx="9">
                  <c:v>11.627208248428344</c:v>
                </c:pt>
              </c:numCache>
            </c:numRef>
          </c:val>
          <c:smooth val="0"/>
        </c:ser>
        <c:ser>
          <c:idx val="4"/>
          <c:order val="4"/>
          <c:tx>
            <c:v>H1299</c:v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75</c:v>
                </c:pt>
                <c:pt idx="9">
                  <c:v>100</c:v>
                </c:pt>
              </c:numCache>
            </c:numRef>
          </c:cat>
          <c:val>
            <c:numRef>
              <c:f>Лист1!$F$2:$F$11</c:f>
              <c:numCache>
                <c:formatCode>0.0</c:formatCode>
                <c:ptCount val="10"/>
                <c:pt idx="0">
                  <c:v>100</c:v>
                </c:pt>
                <c:pt idx="1">
                  <c:v>99</c:v>
                </c:pt>
                <c:pt idx="2">
                  <c:v>94</c:v>
                </c:pt>
                <c:pt idx="3">
                  <c:v>90</c:v>
                </c:pt>
                <c:pt idx="4">
                  <c:v>84</c:v>
                </c:pt>
                <c:pt idx="5">
                  <c:v>79</c:v>
                </c:pt>
                <c:pt idx="6">
                  <c:v>47</c:v>
                </c:pt>
                <c:pt idx="7">
                  <c:v>36</c:v>
                </c:pt>
                <c:pt idx="8">
                  <c:v>25</c:v>
                </c:pt>
                <c:pt idx="9">
                  <c:v>15</c:v>
                </c:pt>
              </c:numCache>
            </c:numRef>
          </c:val>
          <c:smooth val="0"/>
        </c:ser>
        <c:ser>
          <c:idx val="5"/>
          <c:order val="5"/>
          <c:tx>
            <c:v>первичная культура (глиома)</c:v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75</c:v>
                </c:pt>
                <c:pt idx="9">
                  <c:v>100</c:v>
                </c:pt>
              </c:numCache>
            </c:numRef>
          </c:cat>
          <c:val>
            <c:numRef>
              <c:f>Лист1!$G$2:$G$11</c:f>
              <c:numCache>
                <c:formatCode>0.0</c:formatCode>
                <c:ptCount val="10"/>
                <c:pt idx="0">
                  <c:v>100</c:v>
                </c:pt>
                <c:pt idx="1">
                  <c:v>100.38898619565389</c:v>
                </c:pt>
                <c:pt idx="2">
                  <c:v>92.19041632479157</c:v>
                </c:pt>
                <c:pt idx="3">
                  <c:v>93.335960215548496</c:v>
                </c:pt>
                <c:pt idx="4">
                  <c:v>83.465970863231135</c:v>
                </c:pt>
                <c:pt idx="5">
                  <c:v>73.756302415009756</c:v>
                </c:pt>
                <c:pt idx="6">
                  <c:v>58.17711693269856</c:v>
                </c:pt>
                <c:pt idx="7">
                  <c:v>32.732060616908875</c:v>
                </c:pt>
                <c:pt idx="8">
                  <c:v>24.013409512917576</c:v>
                </c:pt>
                <c:pt idx="9">
                  <c:v>21.835868314714912</c:v>
                </c:pt>
              </c:numCache>
            </c:numRef>
          </c:val>
          <c:smooth val="0"/>
        </c:ser>
        <c:ser>
          <c:idx val="6"/>
          <c:order val="6"/>
          <c:tx>
            <c:v>MRC-5</c:v>
          </c:tx>
          <c:marker>
            <c:symbol val="none"/>
          </c:marker>
          <c:val>
            <c:numRef>
              <c:f>Лист1!$H$2:$H$11</c:f>
              <c:numCache>
                <c:formatCode>0.0</c:formatCode>
                <c:ptCount val="10"/>
                <c:pt idx="0">
                  <c:v>100</c:v>
                </c:pt>
                <c:pt idx="1">
                  <c:v>99</c:v>
                </c:pt>
                <c:pt idx="2">
                  <c:v>95</c:v>
                </c:pt>
                <c:pt idx="3">
                  <c:v>94</c:v>
                </c:pt>
                <c:pt idx="4">
                  <c:v>93</c:v>
                </c:pt>
                <c:pt idx="5">
                  <c:v>91</c:v>
                </c:pt>
                <c:pt idx="6">
                  <c:v>87</c:v>
                </c:pt>
                <c:pt idx="7">
                  <c:v>84</c:v>
                </c:pt>
                <c:pt idx="8">
                  <c:v>70</c:v>
                </c:pt>
                <c:pt idx="9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340224"/>
        <c:axId val="137340608"/>
      </c:lineChart>
      <c:catAx>
        <c:axId val="1373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340608"/>
        <c:crosses val="autoZero"/>
        <c:auto val="1"/>
        <c:lblAlgn val="ctr"/>
        <c:lblOffset val="100"/>
        <c:noMultiLvlLbl val="0"/>
      </c:catAx>
      <c:valAx>
        <c:axId val="1373406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734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38971254719305E-2"/>
          <c:y val="0.17497534930111364"/>
          <c:w val="0.67576411056726027"/>
          <c:h val="0.557600229599593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α-эпимер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Лист1!$I$14:$I$17</c:f>
                <c:numCache>
                  <c:formatCode>General</c:formatCode>
                  <c:ptCount val="4"/>
                  <c:pt idx="0">
                    <c:v>8.9137462624424124</c:v>
                  </c:pt>
                  <c:pt idx="1">
                    <c:v>1.7176335724926275</c:v>
                  </c:pt>
                  <c:pt idx="2">
                    <c:v>3.5403893910683815</c:v>
                  </c:pt>
                  <c:pt idx="3">
                    <c:v>1.885323178052922</c:v>
                  </c:pt>
                </c:numCache>
              </c:numRef>
            </c:plus>
            <c:minus>
              <c:numRef>
                <c:f>Лист1!$I$14:$I$17</c:f>
                <c:numCache>
                  <c:formatCode>General</c:formatCode>
                  <c:ptCount val="4"/>
                  <c:pt idx="0">
                    <c:v>8.9137462624424124</c:v>
                  </c:pt>
                  <c:pt idx="1">
                    <c:v>1.7176335724926275</c:v>
                  </c:pt>
                  <c:pt idx="2">
                    <c:v>3.5403893910683815</c:v>
                  </c:pt>
                  <c:pt idx="3">
                    <c:v>1.885323178052922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Лист1!$A$5:$A$8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Лист1!$B$5:$B$8</c:f>
              <c:numCache>
                <c:formatCode>0.00</c:formatCode>
                <c:ptCount val="4"/>
                <c:pt idx="0">
                  <c:v>25.15595097022101</c:v>
                </c:pt>
                <c:pt idx="1">
                  <c:v>22.959999999999997</c:v>
                </c:pt>
                <c:pt idx="2">
                  <c:v>17.66</c:v>
                </c:pt>
                <c:pt idx="3">
                  <c:v>5.766344589004337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β-эпимер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Лист1!$I$18:$I$21</c:f>
                <c:numCache>
                  <c:formatCode>General</c:formatCode>
                  <c:ptCount val="4"/>
                  <c:pt idx="0">
                    <c:v>8.9137462624424124</c:v>
                  </c:pt>
                  <c:pt idx="1">
                    <c:v>6.8295017836472498</c:v>
                  </c:pt>
                  <c:pt idx="2">
                    <c:v>3.9360837194118434</c:v>
                  </c:pt>
                  <c:pt idx="3">
                    <c:v>1.929086823624216</c:v>
                  </c:pt>
                </c:numCache>
              </c:numRef>
            </c:plus>
            <c:minus>
              <c:numRef>
                <c:f>Лист1!$I$18:$I$21</c:f>
                <c:numCache>
                  <c:formatCode>General</c:formatCode>
                  <c:ptCount val="4"/>
                  <c:pt idx="0">
                    <c:v>8.9137462624424124</c:v>
                  </c:pt>
                  <c:pt idx="1">
                    <c:v>6.8295017836472498</c:v>
                  </c:pt>
                  <c:pt idx="2">
                    <c:v>3.9360837194118434</c:v>
                  </c:pt>
                  <c:pt idx="3">
                    <c:v>1.929086823624216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Лист1!$A$5:$A$8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Лист1!$C$5:$C$8</c:f>
              <c:numCache>
                <c:formatCode>0.00</c:formatCode>
                <c:ptCount val="4"/>
                <c:pt idx="0">
                  <c:v>25.15595097022101</c:v>
                </c:pt>
                <c:pt idx="1">
                  <c:v>14.182348337287571</c:v>
                </c:pt>
                <c:pt idx="2">
                  <c:v>10.262923139625125</c:v>
                </c:pt>
                <c:pt idx="3">
                  <c:v>6.9649428556501976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059408"/>
        <c:axId val="137059800"/>
      </c:scatterChart>
      <c:valAx>
        <c:axId val="13705940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37059800"/>
        <c:crosses val="autoZero"/>
        <c:crossBetween val="midCat"/>
      </c:valAx>
      <c:valAx>
        <c:axId val="137059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70594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39805181721808"/>
          <c:y val="0.21490332491792108"/>
          <c:w val="0.6552757818812609"/>
          <c:h val="0.63771625260402398"/>
        </c:manualLayout>
      </c:layout>
      <c:lineChart>
        <c:grouping val="standard"/>
        <c:varyColors val="0"/>
        <c:ser>
          <c:idx val="0"/>
          <c:order val="0"/>
          <c:tx>
            <c:strRef>
              <c:f>'U87'!$B$4</c:f>
              <c:strCache>
                <c:ptCount val="1"/>
                <c:pt idx="0">
                  <c:v>α-эпимер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'U87'!$I$14:$I$17</c:f>
                <c:numCache>
                  <c:formatCode>General</c:formatCode>
                  <c:ptCount val="4"/>
                  <c:pt idx="0">
                    <c:v>3.8086223715280667</c:v>
                  </c:pt>
                  <c:pt idx="1">
                    <c:v>1.792205308589879</c:v>
                  </c:pt>
                  <c:pt idx="2">
                    <c:v>3.8444929439593207</c:v>
                  </c:pt>
                  <c:pt idx="3">
                    <c:v>4.9250517677187142</c:v>
                  </c:pt>
                </c:numCache>
              </c:numRef>
            </c:plus>
            <c:minus>
              <c:numRef>
                <c:f>'U87'!$I$14:$I$17</c:f>
                <c:numCache>
                  <c:formatCode>General</c:formatCode>
                  <c:ptCount val="4"/>
                  <c:pt idx="0">
                    <c:v>3.8086223715280667</c:v>
                  </c:pt>
                  <c:pt idx="1">
                    <c:v>1.792205308589879</c:v>
                  </c:pt>
                  <c:pt idx="2">
                    <c:v>3.8444929439593207</c:v>
                  </c:pt>
                  <c:pt idx="3">
                    <c:v>4.9250517677187142</c:v>
                  </c:pt>
                </c:numCache>
              </c:numRef>
            </c:minus>
          </c:errBars>
          <c:cat>
            <c:strRef>
              <c:f>'U87'!$A$5:$A$8</c:f>
              <c:strCache>
                <c:ptCount val="4"/>
                <c:pt idx="0">
                  <c:v>0</c:v>
                </c:pt>
                <c:pt idx="1">
                  <c:v>30</c:v>
                </c:pt>
                <c:pt idx="2">
                  <c:v>50</c:v>
                </c:pt>
                <c:pt idx="3">
                  <c:v>100</c:v>
                </c:pt>
              </c:strCache>
            </c:strRef>
          </c:cat>
          <c:val>
            <c:numRef>
              <c:f>'U87'!$B$5:$B$8</c:f>
              <c:numCache>
                <c:formatCode>0.00</c:formatCode>
                <c:ptCount val="4"/>
                <c:pt idx="0">
                  <c:v>34.393420773562688</c:v>
                </c:pt>
                <c:pt idx="1">
                  <c:v>25.488631284180194</c:v>
                </c:pt>
                <c:pt idx="2">
                  <c:v>22.015146927500233</c:v>
                </c:pt>
                <c:pt idx="3">
                  <c:v>21.660802710288927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'U87'!$C$4</c:f>
              <c:strCache>
                <c:ptCount val="1"/>
                <c:pt idx="0">
                  <c:v>β-эпимер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'U87'!$I$18:$I$21</c:f>
                <c:numCache>
                  <c:formatCode>General</c:formatCode>
                  <c:ptCount val="4"/>
                  <c:pt idx="0">
                    <c:v>3.8086223715280667</c:v>
                  </c:pt>
                  <c:pt idx="1">
                    <c:v>4.9731815979726024</c:v>
                  </c:pt>
                  <c:pt idx="2">
                    <c:v>3.2539525692366151</c:v>
                  </c:pt>
                  <c:pt idx="3">
                    <c:v>1.5374691771143658</c:v>
                  </c:pt>
                </c:numCache>
              </c:numRef>
            </c:plus>
            <c:minus>
              <c:numRef>
                <c:f>'U87'!$I$18:$I$21</c:f>
                <c:numCache>
                  <c:formatCode>General</c:formatCode>
                  <c:ptCount val="4"/>
                  <c:pt idx="0">
                    <c:v>3.8086223715280667</c:v>
                  </c:pt>
                  <c:pt idx="1">
                    <c:v>4.9731815979726024</c:v>
                  </c:pt>
                  <c:pt idx="2">
                    <c:v>3.2539525692366151</c:v>
                  </c:pt>
                  <c:pt idx="3">
                    <c:v>1.5374691771143658</c:v>
                  </c:pt>
                </c:numCache>
              </c:numRef>
            </c:minus>
          </c:errBars>
          <c:cat>
            <c:strRef>
              <c:f>'U87'!$A$5:$A$8</c:f>
              <c:strCache>
                <c:ptCount val="4"/>
                <c:pt idx="0">
                  <c:v>0</c:v>
                </c:pt>
                <c:pt idx="1">
                  <c:v>30</c:v>
                </c:pt>
                <c:pt idx="2">
                  <c:v>50</c:v>
                </c:pt>
                <c:pt idx="3">
                  <c:v>100</c:v>
                </c:pt>
              </c:strCache>
            </c:strRef>
          </c:cat>
          <c:val>
            <c:numRef>
              <c:f>'U87'!$C$5:$C$8</c:f>
              <c:numCache>
                <c:formatCode>0.00</c:formatCode>
                <c:ptCount val="4"/>
                <c:pt idx="0">
                  <c:v>34.393420773562688</c:v>
                </c:pt>
                <c:pt idx="1">
                  <c:v>21.746138804143051</c:v>
                </c:pt>
                <c:pt idx="2">
                  <c:v>18.156996414552307</c:v>
                </c:pt>
                <c:pt idx="3">
                  <c:v>15.466420507000505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060584"/>
        <c:axId val="137060976"/>
      </c:lineChart>
      <c:catAx>
        <c:axId val="137060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060976"/>
        <c:crosses val="autoZero"/>
        <c:auto val="1"/>
        <c:lblAlgn val="ctr"/>
        <c:lblOffset val="100"/>
        <c:noMultiLvlLbl val="0"/>
      </c:catAx>
      <c:valAx>
        <c:axId val="137060976"/>
        <c:scaling>
          <c:orientation val="minMax"/>
          <c:min val="1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706058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8092620856334738"/>
          <c:y val="0.38527159278816625"/>
          <c:w val="0.20461729206773027"/>
          <c:h val="0.272872458615709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0.00208</cdr:x>
      <cdr:y>0.00868</cdr:y>
    </cdr:from>
    <cdr:to>
      <cdr:x>0.25208</cdr:x>
      <cdr:y>0.1684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" y="23813"/>
          <a:ext cx="11430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Число колоний</a:t>
          </a:r>
        </a:p>
        <a:p xmlns:a="http://schemas.openxmlformats.org/drawingml/2006/main">
          <a:r>
            <a:rPr lang="ru-RU" sz="1100"/>
            <a:t>на</a:t>
          </a:r>
          <a:r>
            <a:rPr lang="ru-RU" sz="1100" baseline="0"/>
            <a:t> чашку Петри</a:t>
          </a:r>
          <a:endParaRPr lang="ru-RU" sz="1100"/>
        </a:p>
      </cdr:txBody>
    </cdr:sp>
  </cdr:relSizeAnchor>
  <cdr:relSizeAnchor xmlns:cdr="http://schemas.openxmlformats.org/drawingml/2006/chartDrawing">
    <cdr:from>
      <cdr:x>0.74002</cdr:x>
      <cdr:y>0.71739</cdr:y>
    </cdr:from>
    <cdr:to>
      <cdr:x>1</cdr:x>
      <cdr:y>0.86957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3360" y="2376264"/>
          <a:ext cx="11886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концентрация </a:t>
          </a:r>
          <a:r>
            <a:rPr lang="en-US" sz="1000" dirty="0" smtClean="0"/>
            <a:t>NQO</a:t>
          </a:r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0.01852</cdr:y>
    </cdr:from>
    <cdr:to>
      <cdr:x>0.39029</cdr:x>
      <cdr:y>0.17824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194" y="61473"/>
          <a:ext cx="1678997" cy="530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Число колоний</a:t>
          </a:r>
        </a:p>
        <a:p xmlns:a="http://schemas.openxmlformats.org/drawingml/2006/main">
          <a:r>
            <a:rPr lang="ru-RU" sz="1100" dirty="0"/>
            <a:t>на</a:t>
          </a:r>
          <a:r>
            <a:rPr lang="ru-RU" sz="1100" baseline="0" dirty="0"/>
            <a:t> чашку Петри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0.8131</cdr:x>
      <cdr:y>0.73759</cdr:y>
    </cdr:from>
    <cdr:to>
      <cdr:x>0.97572</cdr:x>
      <cdr:y>0.82437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244827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0.82936</cdr:x>
      <cdr:y>0.73759</cdr:y>
    </cdr:from>
    <cdr:to>
      <cdr:x>0.89441</cdr:x>
      <cdr:y>0.80268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72408" y="2448272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0.01653</cdr:x>
      <cdr:y>0</cdr:y>
    </cdr:from>
    <cdr:to>
      <cdr:x>0.26446</cdr:x>
      <cdr:y>0.08687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0"/>
          <a:ext cx="21602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Выживаемость,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0.66667</cdr:x>
      <cdr:y>0.84171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2212" y="1481054"/>
          <a:ext cx="1406094" cy="278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/>
            <a:t>Содержание</a:t>
          </a:r>
          <a:r>
            <a:rPr lang="ru-RU" sz="1000" baseline="0"/>
            <a:t> метки, %</a:t>
          </a:r>
          <a:endParaRPr lang="ru-RU" sz="1000"/>
        </a:p>
      </cdr:txBody>
    </cdr:sp>
  </cdr:relSizeAnchor>
  <cdr:relSizeAnchor xmlns:cdr="http://schemas.openxmlformats.org/drawingml/2006/chartDrawing">
    <cdr:from>
      <cdr:x>0</cdr:x>
      <cdr:y>0.01611</cdr:y>
    </cdr:from>
    <cdr:to>
      <cdr:x>0.34969</cdr:x>
      <cdr:y>0.15198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8347"/>
          <a:ext cx="1475116" cy="23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Выживаемость,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0.31784</cdr:x>
      <cdr:y>0.11173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356956" y="-1532485"/>
          <a:ext cx="1396108" cy="223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/>
            <a:t>Выживаемость, %</a:t>
          </a:r>
        </a:p>
      </cdr:txBody>
    </cdr:sp>
  </cdr:relSizeAnchor>
  <cdr:relSizeAnchor xmlns:cdr="http://schemas.openxmlformats.org/drawingml/2006/chartDrawing">
    <cdr:from>
      <cdr:x>0.77695</cdr:x>
      <cdr:y>0.46369</cdr:y>
    </cdr:from>
    <cdr:to>
      <cdr:x>0.95539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81450" y="102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0.70818</cdr:x>
      <cdr:y>0.86034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0089" y="1722151"/>
          <a:ext cx="1396955" cy="279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/>
            <a:t>Содержание метки,</a:t>
          </a:r>
          <a:r>
            <a:rPr lang="ru-RU" sz="900" b="1" baseline="0" dirty="0"/>
            <a:t>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0.42246</cdr:x>
      <cdr:y>0</cdr:y>
    </cdr:from>
    <cdr:to>
      <cdr:x>0.64531</cdr:x>
      <cdr:y>0.12206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61520" y="-2428240"/>
          <a:ext cx="1034720" cy="24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1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7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3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9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3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3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3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6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13741-B376-4162-8C6A-051F4F59251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552F-2AB4-497D-9898-0E1F0F0ED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8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9036496" cy="4896543"/>
          </a:xfrm>
        </p:spPr>
        <p:txBody>
          <a:bodyPr>
            <a:normAutofit/>
          </a:bodyPr>
          <a:lstStyle/>
          <a:p>
            <a:r>
              <a:rPr lang="ru-RU" sz="3600" cap="all" dirty="0" smtClean="0"/>
              <a:t>Исследование </a:t>
            </a:r>
            <a:r>
              <a:rPr lang="ru-RU" sz="3600" cap="all" dirty="0"/>
              <a:t>механизма цитотоксического действия </a:t>
            </a:r>
            <a:r>
              <a:rPr lang="ru-RU" sz="3600" cap="all" dirty="0" err="1"/>
              <a:t>тритерпеновых</a:t>
            </a:r>
            <a:r>
              <a:rPr lang="ru-RU" sz="3600" cap="all" dirty="0"/>
              <a:t> кислот </a:t>
            </a:r>
            <a:r>
              <a:rPr lang="ru-RU" sz="3600" cap="all" dirty="0" smtClean="0"/>
              <a:t/>
            </a:r>
            <a:br>
              <a:rPr lang="ru-RU" sz="3600" cap="all" dirty="0" smtClean="0"/>
            </a:br>
            <a:r>
              <a:rPr lang="ru-RU" sz="3600" cap="all" dirty="0" err="1" smtClean="0"/>
              <a:t>урсанового</a:t>
            </a:r>
            <a:r>
              <a:rPr lang="ru-RU" sz="3600" cap="all" dirty="0" smtClean="0"/>
              <a:t> ряда</a:t>
            </a:r>
            <a:br>
              <a:rPr lang="ru-RU" sz="3600" cap="all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Фролова </a:t>
            </a:r>
            <a:r>
              <a:rPr lang="ru-RU" sz="2000" dirty="0"/>
              <a:t>Т</a:t>
            </a:r>
            <a:r>
              <a:rPr lang="ru-RU" sz="2000" dirty="0" smtClean="0"/>
              <a:t>атьяна Сергеевна</a:t>
            </a:r>
            <a:br>
              <a:rPr lang="ru-RU" sz="2000" dirty="0" smtClean="0"/>
            </a:br>
            <a:r>
              <a:rPr lang="ru-RU" sz="1400" dirty="0" smtClean="0"/>
              <a:t>представление </a:t>
            </a:r>
            <a:r>
              <a:rPr lang="ru-RU" sz="1400" dirty="0"/>
              <a:t>диссертационной работы на соискание ученой степени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кандидата биологических наук по специальности 03.03.04 - клеточная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биология, цитология, гистология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229200"/>
            <a:ext cx="7264896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Научный руководитель: к. б. н. Синицына Ольга </a:t>
            </a:r>
            <a:r>
              <a:rPr lang="ru-RU" sz="2000" dirty="0" smtClean="0">
                <a:solidFill>
                  <a:schemeClr val="tx1"/>
                </a:solidFill>
              </a:rPr>
              <a:t>Ивановна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и. о. зав. сектором </a:t>
            </a:r>
            <a:r>
              <a:rPr lang="ru-RU" sz="2000" dirty="0">
                <a:solidFill>
                  <a:schemeClr val="tx1"/>
                </a:solidFill>
              </a:rPr>
              <a:t>мутагенеза и репарации, </a:t>
            </a:r>
            <a:r>
              <a:rPr lang="ru-RU" sz="2000" dirty="0" err="1">
                <a:solidFill>
                  <a:schemeClr val="tx1"/>
                </a:solidFill>
              </a:rPr>
              <a:t>ИЦиГ</a:t>
            </a:r>
            <a:r>
              <a:rPr lang="ru-RU" sz="2000" dirty="0">
                <a:solidFill>
                  <a:schemeClr val="tx1"/>
                </a:solidFill>
              </a:rPr>
              <a:t> СО РАН</a:t>
            </a:r>
          </a:p>
        </p:txBody>
      </p:sp>
    </p:spTree>
    <p:extLst>
      <p:ext uri="{BB962C8B-B14F-4D97-AF65-F5344CB8AC3E}">
        <p14:creationId xmlns:p14="http://schemas.microsoft.com/office/powerpoint/2010/main" val="36537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Исследование биологической активности </a:t>
            </a:r>
            <a:r>
              <a:rPr lang="ru-RU" dirty="0" err="1"/>
              <a:t>помоловой</a:t>
            </a:r>
            <a:r>
              <a:rPr lang="ru-RU" dirty="0"/>
              <a:t> кислоты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35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Мутагенные и </a:t>
            </a:r>
            <a:r>
              <a:rPr lang="ru-RU" dirty="0" err="1" smtClean="0"/>
              <a:t>генотоксические</a:t>
            </a:r>
            <a:r>
              <a:rPr lang="ru-RU" dirty="0" smtClean="0"/>
              <a:t> свойства отсутствуют</a:t>
            </a:r>
          </a:p>
          <a:p>
            <a:r>
              <a:rPr lang="ru-RU" dirty="0" err="1" smtClean="0"/>
              <a:t>Помоловая</a:t>
            </a:r>
            <a:r>
              <a:rPr lang="ru-RU" dirty="0" smtClean="0"/>
              <a:t> кислота обладает антимутагенным эффектом</a:t>
            </a:r>
          </a:p>
          <a:p>
            <a:r>
              <a:rPr lang="ru-RU" dirty="0" smtClean="0"/>
              <a:t>Показана избирательная </a:t>
            </a:r>
            <a:r>
              <a:rPr lang="ru-RU" dirty="0" err="1" smtClean="0"/>
              <a:t>цитотоксичность</a:t>
            </a:r>
            <a:r>
              <a:rPr lang="ru-RU" dirty="0" smtClean="0"/>
              <a:t>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кислоты</a:t>
            </a:r>
          </a:p>
          <a:p>
            <a:r>
              <a:rPr lang="ru-RU" dirty="0" smtClean="0"/>
              <a:t>Обнаружены </a:t>
            </a:r>
            <a:r>
              <a:rPr lang="ru-RU" dirty="0" err="1" smtClean="0"/>
              <a:t>проапоптотические</a:t>
            </a:r>
            <a:r>
              <a:rPr lang="ru-RU" dirty="0" smtClean="0"/>
              <a:t> свойства на </a:t>
            </a:r>
            <a:r>
              <a:rPr lang="ru-RU" dirty="0" err="1" smtClean="0"/>
              <a:t>глиомной</a:t>
            </a:r>
            <a:r>
              <a:rPr lang="ru-RU" dirty="0" smtClean="0"/>
              <a:t> линии </a:t>
            </a:r>
            <a:r>
              <a:rPr lang="en-US" dirty="0" smtClean="0"/>
              <a:t>U87</a:t>
            </a:r>
          </a:p>
          <a:p>
            <a:r>
              <a:rPr lang="ru-RU" dirty="0" smtClean="0"/>
              <a:t>Обработка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кислотой приводит к изменениям клеточной морфологии, характерным для </a:t>
            </a:r>
            <a:r>
              <a:rPr lang="ru-RU" dirty="0" err="1" smtClean="0"/>
              <a:t>параптоза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6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azha\Desktop\Fig_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6534"/>
            <a:ext cx="3141913" cy="41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04445"/>
              </p:ext>
            </p:extLst>
          </p:nvPr>
        </p:nvGraphicFramePr>
        <p:xfrm>
          <a:off x="4139952" y="2492896"/>
          <a:ext cx="4067944" cy="1736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345"/>
                <a:gridCol w="1418319"/>
                <a:gridCol w="1217280"/>
              </a:tblGrid>
              <a:tr h="296957">
                <a:tc rowSpan="2"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Лиганд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Расчетная</a:t>
                      </a:r>
                      <a:r>
                        <a:rPr lang="ru-RU" sz="1200" baseline="0" dirty="0" smtClean="0">
                          <a:effectLst/>
                        </a:rPr>
                        <a:t> э</a:t>
                      </a:r>
                      <a:r>
                        <a:rPr lang="ru-RU" sz="1200" dirty="0" smtClean="0">
                          <a:effectLst/>
                        </a:rPr>
                        <a:t>нергия </a:t>
                      </a:r>
                      <a:r>
                        <a:rPr lang="ru-RU" sz="1200" dirty="0">
                          <a:effectLst/>
                        </a:rPr>
                        <a:t>связывания, ккал/моль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Akt</a:t>
                      </a: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MDM</a:t>
                      </a: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57"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9265" algn="l"/>
                          <a:tab pos="969010" algn="ctr"/>
                        </a:tabLst>
                      </a:pPr>
                      <a:r>
                        <a:rPr lang="ru-RU" sz="1200" dirty="0" err="1">
                          <a:effectLst/>
                        </a:rPr>
                        <a:t>Референсный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57"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урсоловая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57"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помоловая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-8.6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332656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Возможный механизм цитотоксического действия ТТК</a:t>
            </a:r>
            <a:endParaRPr lang="ru-RU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28800"/>
            <a:ext cx="40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молекулярного </a:t>
            </a:r>
            <a:r>
              <a:rPr lang="ru-RU" dirty="0" err="1" smtClean="0"/>
              <a:t>докинга</a:t>
            </a:r>
            <a:r>
              <a:rPr lang="ru-RU" dirty="0" smtClean="0"/>
              <a:t> с помощью </a:t>
            </a:r>
            <a:r>
              <a:rPr lang="en-US" dirty="0" err="1" smtClean="0"/>
              <a:t>AutoDock</a:t>
            </a:r>
            <a:r>
              <a:rPr lang="en-US" dirty="0" smtClean="0"/>
              <a:t> </a:t>
            </a:r>
            <a:r>
              <a:rPr lang="en-US" dirty="0" err="1" smtClean="0"/>
              <a:t>Vina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2373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урсоловая</a:t>
            </a:r>
            <a:r>
              <a:rPr lang="ru-RU" dirty="0" smtClean="0"/>
              <a:t> кислота</a:t>
            </a:r>
          </a:p>
          <a:p>
            <a:r>
              <a:rPr lang="ru-RU" dirty="0" smtClean="0"/>
              <a:t>ПК – </a:t>
            </a:r>
            <a:r>
              <a:rPr lang="ru-RU" dirty="0" err="1" smtClean="0"/>
              <a:t>помоловая</a:t>
            </a:r>
            <a:r>
              <a:rPr lang="ru-RU" dirty="0" smtClean="0"/>
              <a:t> кислота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83295" y="6381858"/>
            <a:ext cx="420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урсоловая</a:t>
            </a:r>
            <a:r>
              <a:rPr lang="ru-RU" dirty="0" smtClean="0"/>
              <a:t>		</a:t>
            </a:r>
            <a:r>
              <a:rPr lang="ru-RU" dirty="0" err="1" smtClean="0"/>
              <a:t>помоловая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07175"/>
            <a:ext cx="5257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методики для получения </a:t>
            </a:r>
            <a:r>
              <a:rPr lang="ru-RU" dirty="0" err="1" smtClean="0"/>
              <a:t>урсоловой</a:t>
            </a:r>
            <a:r>
              <a:rPr lang="ru-RU" dirty="0" smtClean="0"/>
              <a:t> кислоты, меченной </a:t>
            </a:r>
            <a:r>
              <a:rPr lang="en-US" dirty="0" smtClean="0"/>
              <a:t>FITC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537066"/>
            <a:ext cx="1944216" cy="20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2034886" cy="21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5" y="36556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α-</a:t>
            </a:r>
            <a:r>
              <a:rPr lang="ru-RU" dirty="0" err="1"/>
              <a:t>эпимер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3668600"/>
            <a:ext cx="116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β-</a:t>
            </a:r>
            <a:r>
              <a:rPr lang="ru-RU" dirty="0" err="1"/>
              <a:t>эпимер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88654"/>
              </p:ext>
            </p:extLst>
          </p:nvPr>
        </p:nvGraphicFramePr>
        <p:xfrm>
          <a:off x="251520" y="2420888"/>
          <a:ext cx="3377940" cy="189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390"/>
                <a:gridCol w="1177744"/>
                <a:gridCol w="1010806"/>
              </a:tblGrid>
              <a:tr h="221999">
                <a:tc rowSpan="2"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Лиганд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Расчетная энергия </a:t>
                      </a:r>
                      <a:r>
                        <a:rPr lang="ru-RU" sz="1200" dirty="0">
                          <a:effectLst/>
                        </a:rPr>
                        <a:t>связывания, ккал/моль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Akt</a:t>
                      </a: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MDM</a:t>
                      </a: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99"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9265" algn="l"/>
                          <a:tab pos="969010" algn="ctr"/>
                        </a:tabLst>
                      </a:pPr>
                      <a:r>
                        <a:rPr lang="ru-RU" sz="1200" dirty="0" err="1" smtClean="0">
                          <a:effectLst/>
                        </a:rPr>
                        <a:t>Референсный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-8.3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99">
                <a:tc>
                  <a:txBody>
                    <a:bodyPr/>
                    <a:lstStyle/>
                    <a:p>
                      <a:pPr marL="0" marR="6477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9265" algn="l"/>
                          <a:tab pos="969010" algn="ctr"/>
                        </a:tabLst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Урсоловая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99"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α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эпимер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-10.4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-7.4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99"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β</a:t>
                      </a:r>
                      <a:r>
                        <a:rPr lang="ru-RU" sz="1200">
                          <a:effectLst/>
                        </a:rPr>
                        <a:t>-эпимер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-9.7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17728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молекулярного </a:t>
            </a:r>
            <a:r>
              <a:rPr lang="ru-RU" dirty="0" err="1" smtClean="0"/>
              <a:t>докинга</a:t>
            </a:r>
            <a:r>
              <a:rPr lang="ru-RU" dirty="0" smtClean="0"/>
              <a:t> с помощью </a:t>
            </a:r>
            <a:r>
              <a:rPr lang="en-US" dirty="0" err="1" smtClean="0"/>
              <a:t>AutoDock</a:t>
            </a:r>
            <a:r>
              <a:rPr lang="en-US" dirty="0" smtClean="0"/>
              <a:t> </a:t>
            </a:r>
            <a:r>
              <a:rPr lang="en-US" dirty="0" err="1" smtClean="0"/>
              <a:t>Vina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142292"/>
              </p:ext>
            </p:extLst>
          </p:nvPr>
        </p:nvGraphicFramePr>
        <p:xfrm>
          <a:off x="411014" y="4089380"/>
          <a:ext cx="6881812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S ChemDraw Drawing" r:id="rId5" imgW="6882143" imgH="2320619" progId="ChemDraw.Document.6.0">
                  <p:embed/>
                </p:oleObj>
              </mc:Choice>
              <mc:Fallback>
                <p:oleObj name="CS ChemDraw Drawing" r:id="rId5" imgW="6882143" imgH="23206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014" y="4089380"/>
                        <a:ext cx="6881812" cy="232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634646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урсоловая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63464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урсоновая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65217" y="63464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аминоурсановая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59012115"/>
              </p:ext>
            </p:extLst>
          </p:nvPr>
        </p:nvGraphicFramePr>
        <p:xfrm>
          <a:off x="153972" y="1445735"/>
          <a:ext cx="43924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326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Исследование цитотоксических свойств меченой </a:t>
            </a:r>
            <a:r>
              <a:rPr lang="ru-RU" sz="2800" dirty="0" err="1">
                <a:latin typeface="+mj-lt"/>
              </a:rPr>
              <a:t>урсоловой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кислоты</a:t>
            </a:r>
            <a:endParaRPr lang="ru-RU" sz="2800" dirty="0">
              <a:effectLst/>
              <a:latin typeface="+mj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0394074"/>
              </p:ext>
            </p:extLst>
          </p:nvPr>
        </p:nvGraphicFramePr>
        <p:xfrm>
          <a:off x="4716016" y="1268760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115564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MCF-7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14589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U87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" y="3933056"/>
            <a:ext cx="3240360" cy="2773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19558"/>
              </p:ext>
            </p:extLst>
          </p:nvPr>
        </p:nvGraphicFramePr>
        <p:xfrm>
          <a:off x="3635896" y="4116121"/>
          <a:ext cx="5184576" cy="255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230"/>
                <a:gridCol w="1298509"/>
                <a:gridCol w="1437757"/>
                <a:gridCol w="1437080"/>
              </a:tblGrid>
              <a:tr h="149092">
                <a:tc gridSpan="4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092">
                <a:tc>
                  <a:txBody>
                    <a:bodyPr/>
                    <a:lstStyle/>
                    <a:p>
                      <a:pPr indent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живые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апоптоз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некроз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092">
                <a:tc>
                  <a:txBody>
                    <a:bodyPr/>
                    <a:lstStyle/>
                    <a:p>
                      <a:pPr indent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96.8±5.0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1.6±0.1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1.6±0.3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092">
                <a:tc>
                  <a:txBody>
                    <a:bodyPr/>
                    <a:lstStyle/>
                    <a:p>
                      <a:pPr indent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урсоловая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87.7±11.1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10.5±2.0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1.8±0.2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indent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урсоловая</a:t>
                      </a:r>
                      <a:r>
                        <a:rPr lang="ru-RU" sz="1200" dirty="0">
                          <a:effectLst/>
                        </a:rPr>
                        <a:t>*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70.6±10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26.5±5.3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2.9±0.3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092">
                <a:tc gridSpan="4"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 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092">
                <a:tc>
                  <a:txBody>
                    <a:bodyPr/>
                    <a:lstStyle/>
                    <a:p>
                      <a:pPr indent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97.4±6.2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1.3±0.2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1.3±0.2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092">
                <a:tc>
                  <a:txBody>
                    <a:bodyPr/>
                    <a:lstStyle/>
                    <a:p>
                      <a:pPr indent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урсоловая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78.7±12.3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16.4±3.1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4.9±0.6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indent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урсоловая*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69.5±8.8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25.6±4.3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22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4.9±0.7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83756" y="3527430"/>
            <a:ext cx="5560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Детекция</a:t>
            </a:r>
            <a:r>
              <a:rPr lang="ru-RU" sz="1400" dirty="0"/>
              <a:t> </a:t>
            </a:r>
            <a:r>
              <a:rPr lang="ru-RU" sz="1400" dirty="0" err="1"/>
              <a:t>апоптоза</a:t>
            </a:r>
            <a:r>
              <a:rPr lang="ru-RU" sz="1400" dirty="0"/>
              <a:t> клеток линии </a:t>
            </a:r>
            <a:r>
              <a:rPr lang="en-US" sz="1400" dirty="0"/>
              <a:t>MCF</a:t>
            </a:r>
            <a:r>
              <a:rPr lang="ru-RU" sz="1400" dirty="0"/>
              <a:t>-7 после обработки меченой </a:t>
            </a:r>
            <a:r>
              <a:rPr lang="ru-RU" sz="1400" dirty="0" err="1"/>
              <a:t>урсоловой</a:t>
            </a:r>
            <a:r>
              <a:rPr lang="ru-RU" sz="1400" dirty="0"/>
              <a:t> </a:t>
            </a:r>
            <a:r>
              <a:rPr lang="ru-RU" sz="1400" dirty="0" smtClean="0"/>
              <a:t>кислотой (% клеточной популяции)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3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dirty="0"/>
              <a:t>Анализ </a:t>
            </a:r>
            <a:r>
              <a:rPr lang="ru-RU" sz="2800" dirty="0" smtClean="0"/>
              <a:t>проникновения </a:t>
            </a:r>
            <a:r>
              <a:rPr lang="ru-RU" sz="2800" dirty="0"/>
              <a:t>и распределения меченой </a:t>
            </a:r>
            <a:r>
              <a:rPr lang="ru-RU" sz="2800" dirty="0" err="1"/>
              <a:t>урсоловой</a:t>
            </a:r>
            <a:r>
              <a:rPr lang="ru-RU" sz="2800" dirty="0"/>
              <a:t> кислоты в клетках линии </a:t>
            </a:r>
            <a:r>
              <a:rPr lang="en-US" sz="2800" dirty="0"/>
              <a:t>MCF</a:t>
            </a:r>
            <a:r>
              <a:rPr lang="ru-RU" sz="2800" dirty="0" smtClean="0"/>
              <a:t>-7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369350"/>
              </p:ext>
            </p:extLst>
          </p:nvPr>
        </p:nvGraphicFramePr>
        <p:xfrm>
          <a:off x="179512" y="1196752"/>
          <a:ext cx="8712969" cy="5459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4101648"/>
                <a:gridCol w="3603209"/>
              </a:tblGrid>
              <a:tr h="71731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Время, ч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dirty="0">
                          <a:effectLst/>
                        </a:rPr>
                        <a:t>DAPI</a:t>
                      </a:r>
                      <a:r>
                        <a:rPr lang="ru-RU" sz="1600" dirty="0">
                          <a:effectLst/>
                        </a:rPr>
                        <a:t>+</a:t>
                      </a:r>
                      <a:r>
                        <a:rPr lang="ru-RU" sz="1600" dirty="0" err="1">
                          <a:effectLst/>
                        </a:rPr>
                        <a:t>урсоловая</a:t>
                      </a:r>
                      <a:r>
                        <a:rPr lang="ru-RU" sz="1600" dirty="0">
                          <a:effectLst/>
                        </a:rPr>
                        <a:t>*+С</a:t>
                      </a:r>
                      <a:r>
                        <a:rPr lang="en-US" sz="1600" dirty="0" err="1">
                          <a:effectLst/>
                        </a:rPr>
                        <a:t>ellMask</a:t>
                      </a:r>
                      <a:r>
                        <a:rPr lang="en-US" sz="1600" dirty="0">
                          <a:effectLst/>
                        </a:rPr>
                        <a:t> Orange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dirty="0">
                          <a:effectLst/>
                        </a:rPr>
                        <a:t>DAPI+ </a:t>
                      </a:r>
                      <a:r>
                        <a:rPr lang="ru-RU" sz="1600" dirty="0" err="1">
                          <a:effectLst/>
                        </a:rPr>
                        <a:t>урсоловая</a:t>
                      </a:r>
                      <a:r>
                        <a:rPr lang="en-US" sz="1600" dirty="0">
                          <a:effectLst/>
                        </a:rPr>
                        <a:t>*+</a:t>
                      </a:r>
                      <a:r>
                        <a:rPr lang="en-US" sz="1600" dirty="0" err="1">
                          <a:effectLst/>
                        </a:rPr>
                        <a:t>MitoTracker</a:t>
                      </a:r>
                      <a:r>
                        <a:rPr lang="en-US" sz="1600" dirty="0">
                          <a:effectLst/>
                        </a:rPr>
                        <a:t> Red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19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19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2010"/>
            <a:ext cx="2259967" cy="21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408" y="4394788"/>
            <a:ext cx="2198552" cy="2167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1" y="4308483"/>
            <a:ext cx="2259967" cy="22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7901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Анализ проникновения и распределения меченой </a:t>
            </a:r>
            <a:r>
              <a:rPr lang="ru-RU" sz="2800" dirty="0" err="1"/>
              <a:t>урсоловой</a:t>
            </a:r>
            <a:r>
              <a:rPr lang="ru-RU" sz="2800" dirty="0"/>
              <a:t> кислоты в клетках линии </a:t>
            </a:r>
            <a:r>
              <a:rPr lang="en-US" sz="2800" dirty="0"/>
              <a:t>MCF</a:t>
            </a:r>
            <a:r>
              <a:rPr lang="ru-RU" sz="2800" dirty="0"/>
              <a:t>-7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678877"/>
              </p:ext>
            </p:extLst>
          </p:nvPr>
        </p:nvGraphicFramePr>
        <p:xfrm>
          <a:off x="179512" y="1196752"/>
          <a:ext cx="8712969" cy="5459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4101648"/>
                <a:gridCol w="3603209"/>
              </a:tblGrid>
              <a:tr h="71731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Время, ч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dirty="0">
                          <a:effectLst/>
                        </a:rPr>
                        <a:t>DAPI</a:t>
                      </a:r>
                      <a:r>
                        <a:rPr lang="ru-RU" sz="1600" dirty="0">
                          <a:effectLst/>
                        </a:rPr>
                        <a:t>+</a:t>
                      </a:r>
                      <a:r>
                        <a:rPr lang="ru-RU" sz="1600" dirty="0" err="1">
                          <a:effectLst/>
                        </a:rPr>
                        <a:t>урсоловая</a:t>
                      </a:r>
                      <a:r>
                        <a:rPr lang="ru-RU" sz="1600" dirty="0">
                          <a:effectLst/>
                        </a:rPr>
                        <a:t>*+С</a:t>
                      </a:r>
                      <a:r>
                        <a:rPr lang="en-US" sz="1600" dirty="0" err="1">
                          <a:effectLst/>
                        </a:rPr>
                        <a:t>ellMask</a:t>
                      </a:r>
                      <a:r>
                        <a:rPr lang="en-US" sz="1600" dirty="0">
                          <a:effectLst/>
                        </a:rPr>
                        <a:t> Orange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dirty="0">
                          <a:effectLst/>
                        </a:rPr>
                        <a:t>DAPI+ </a:t>
                      </a:r>
                      <a:r>
                        <a:rPr lang="ru-RU" sz="1600" dirty="0" err="1">
                          <a:effectLst/>
                        </a:rPr>
                        <a:t>урсоловая</a:t>
                      </a:r>
                      <a:r>
                        <a:rPr lang="en-US" sz="1600" dirty="0">
                          <a:effectLst/>
                        </a:rPr>
                        <a:t>*+</a:t>
                      </a:r>
                      <a:r>
                        <a:rPr lang="en-US" sz="1600" dirty="0" err="1">
                          <a:effectLst/>
                        </a:rPr>
                        <a:t>MitoTracker</a:t>
                      </a:r>
                      <a:r>
                        <a:rPr lang="en-US" sz="1600" dirty="0">
                          <a:effectLst/>
                        </a:rPr>
                        <a:t> Red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19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19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020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71" y="4402088"/>
            <a:ext cx="2232248" cy="22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864" y="1872999"/>
            <a:ext cx="2249096" cy="2259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871" y="192676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8" y="3429321"/>
            <a:ext cx="2109763" cy="179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03" y="3429321"/>
            <a:ext cx="2088232" cy="17978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2501" y="26064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Локализация </a:t>
            </a:r>
            <a:r>
              <a:rPr lang="ru-RU" sz="3200" dirty="0">
                <a:latin typeface="+mj-lt"/>
              </a:rPr>
              <a:t>сигналов меченой </a:t>
            </a:r>
            <a:r>
              <a:rPr lang="ru-RU" sz="3200" dirty="0" err="1" smtClean="0">
                <a:latin typeface="+mj-lt"/>
              </a:rPr>
              <a:t>урсоловой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кислоты </a:t>
            </a:r>
            <a:r>
              <a:rPr lang="ru-RU" sz="3200" dirty="0" smtClean="0">
                <a:latin typeface="+mj-lt"/>
              </a:rPr>
              <a:t>в </a:t>
            </a:r>
            <a:r>
              <a:rPr lang="ru-RU" sz="3200" smtClean="0">
                <a:latin typeface="+mj-lt"/>
              </a:rPr>
              <a:t>клетках линии </a:t>
            </a:r>
            <a:r>
              <a:rPr lang="en-US" sz="3200" smtClean="0">
                <a:latin typeface="+mj-lt"/>
              </a:rPr>
              <a:t>MCF-7</a:t>
            </a:r>
            <a:endParaRPr lang="ru-RU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764" y="3409314"/>
            <a:ext cx="269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err="1" smtClean="0"/>
              <a:t>CellMask</a:t>
            </a:r>
            <a:r>
              <a:rPr lang="en-US" dirty="0" smtClean="0"/>
              <a:t> Orange</a:t>
            </a:r>
            <a:endParaRPr lang="ru-RU" dirty="0" smtClean="0"/>
          </a:p>
          <a:p>
            <a:r>
              <a:rPr lang="en-US" dirty="0" smtClean="0"/>
              <a:t> (</a:t>
            </a:r>
            <a:r>
              <a:rPr lang="ru-RU" dirty="0" smtClean="0"/>
              <a:t>внутренние мембраны)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56550" y="3457264"/>
            <a:ext cx="1937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+ </a:t>
            </a:r>
            <a:r>
              <a:rPr lang="en-US" dirty="0" err="1" smtClean="0"/>
              <a:t>MitoTracker</a:t>
            </a:r>
            <a:r>
              <a:rPr lang="en-US" dirty="0" smtClean="0"/>
              <a:t> </a:t>
            </a:r>
            <a:r>
              <a:rPr lang="en-US" dirty="0"/>
              <a:t>Red </a:t>
            </a:r>
            <a:endParaRPr lang="ru-RU" dirty="0" smtClean="0"/>
          </a:p>
          <a:p>
            <a:r>
              <a:rPr lang="ru-RU" dirty="0" smtClean="0"/>
              <a:t> (митохондрии)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5949280"/>
            <a:ext cx="835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Белым цветом помечено перекрывание сигналов.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" y="1645088"/>
            <a:ext cx="2104381" cy="169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64" y="1645088"/>
            <a:ext cx="2123152" cy="16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31484"/>
            <a:ext cx="2059077" cy="170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35" y="1631485"/>
            <a:ext cx="2015222" cy="164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32648"/>
          </a:xfrm>
        </p:spPr>
        <p:txBody>
          <a:bodyPr>
            <a:noAutofit/>
          </a:bodyPr>
          <a:lstStyle/>
          <a:p>
            <a:pPr lvl="0"/>
            <a:r>
              <a:rPr lang="ru-RU" sz="1400" cap="all" dirty="0" smtClean="0"/>
              <a:t>И</a:t>
            </a:r>
            <a:r>
              <a:rPr lang="ru-RU" sz="1400" dirty="0" smtClean="0"/>
              <a:t>сследован </a:t>
            </a:r>
            <a:r>
              <a:rPr lang="ru-RU" sz="1400" dirty="0"/>
              <a:t>состав вегетативных частей иван-чая узколистного (</a:t>
            </a:r>
            <a:r>
              <a:rPr lang="en-US" sz="1400" i="1" dirty="0"/>
              <a:t>C</a:t>
            </a:r>
            <a:r>
              <a:rPr lang="ru-RU" sz="1400" i="1" dirty="0"/>
              <a:t>. </a:t>
            </a:r>
            <a:r>
              <a:rPr lang="en-US" sz="1400" i="1" dirty="0" err="1"/>
              <a:t>angustifolium</a:t>
            </a:r>
            <a:r>
              <a:rPr lang="ru-RU" sz="1400" dirty="0"/>
              <a:t>) и динамика накопления экстрактивных веществ. Впервые в исследованном сырье обнаружено 6 </a:t>
            </a:r>
            <a:r>
              <a:rPr lang="ru-RU" sz="1400" dirty="0" err="1"/>
              <a:t>тритерпеновых</a:t>
            </a:r>
            <a:r>
              <a:rPr lang="ru-RU" sz="1400" dirty="0"/>
              <a:t> кислот: </a:t>
            </a:r>
            <a:r>
              <a:rPr lang="ru-RU" sz="1400" dirty="0" err="1"/>
              <a:t>олеаноновая</a:t>
            </a:r>
            <a:r>
              <a:rPr lang="ru-RU" sz="1400" dirty="0"/>
              <a:t>, </a:t>
            </a:r>
            <a:r>
              <a:rPr lang="ru-RU" sz="1400" dirty="0" err="1"/>
              <a:t>урсоновая</a:t>
            </a:r>
            <a:r>
              <a:rPr lang="ru-RU" sz="1400" dirty="0"/>
              <a:t>, </a:t>
            </a:r>
            <a:r>
              <a:rPr lang="ru-RU" sz="1400" dirty="0" err="1"/>
              <a:t>помоловая</a:t>
            </a:r>
            <a:r>
              <a:rPr lang="ru-RU" sz="1400" dirty="0"/>
              <a:t>, </a:t>
            </a:r>
            <a:r>
              <a:rPr lang="ru-RU" sz="1400" dirty="0" err="1"/>
              <a:t>ацетилолеаноловая</a:t>
            </a:r>
            <a:r>
              <a:rPr lang="ru-RU" sz="1400" dirty="0"/>
              <a:t> </a:t>
            </a:r>
            <a:r>
              <a:rPr lang="ru-RU" sz="1400" dirty="0" err="1"/>
              <a:t>ацетилурсоловая</a:t>
            </a:r>
            <a:r>
              <a:rPr lang="ru-RU" sz="1400" dirty="0"/>
              <a:t>, </a:t>
            </a:r>
            <a:r>
              <a:rPr lang="ru-RU" sz="1400" dirty="0" err="1"/>
              <a:t>бетулиновая</a:t>
            </a:r>
            <a:r>
              <a:rPr lang="ru-RU" sz="1400" dirty="0"/>
              <a:t>. Показано, что по содержанию </a:t>
            </a:r>
            <a:r>
              <a:rPr lang="ru-RU" sz="1400" dirty="0" err="1"/>
              <a:t>урсоловой</a:t>
            </a:r>
            <a:r>
              <a:rPr lang="ru-RU" sz="1400" dirty="0"/>
              <a:t>, </a:t>
            </a:r>
            <a:r>
              <a:rPr lang="ru-RU" sz="1400" dirty="0" err="1"/>
              <a:t>олеаноловой</a:t>
            </a:r>
            <a:r>
              <a:rPr lang="ru-RU" sz="1400" dirty="0"/>
              <a:t> и </a:t>
            </a:r>
            <a:r>
              <a:rPr lang="ru-RU" sz="1400" dirty="0" err="1"/>
              <a:t>помоловой</a:t>
            </a:r>
            <a:r>
              <a:rPr lang="ru-RU" sz="1400" dirty="0"/>
              <a:t> кислот иван-чай узколистный сопоставим с промышленными источниками их наработки. Из сырья иван-чая узколистного получен образец </a:t>
            </a:r>
            <a:r>
              <a:rPr lang="ru-RU" sz="1400" dirty="0" err="1"/>
              <a:t>помоловой</a:t>
            </a:r>
            <a:r>
              <a:rPr lang="ru-RU" sz="1400" dirty="0"/>
              <a:t> кислоты чистотой 96%. Усовершенствована методика выделения фракции, обогащенной </a:t>
            </a:r>
            <a:r>
              <a:rPr lang="ru-RU" sz="1400" dirty="0" err="1"/>
              <a:t>тритерпеновыми</a:t>
            </a:r>
            <a:r>
              <a:rPr lang="ru-RU" sz="1400" dirty="0"/>
              <a:t> кислотами, и очистки целевого соединения.</a:t>
            </a:r>
          </a:p>
          <a:p>
            <a:pPr lvl="0"/>
            <a:r>
              <a:rPr lang="ru-RU" sz="1400" dirty="0"/>
              <a:t>Впервые исследована генетическая безопасность </a:t>
            </a:r>
            <a:r>
              <a:rPr lang="ru-RU" sz="1400" dirty="0" err="1"/>
              <a:t>помоловой</a:t>
            </a:r>
            <a:r>
              <a:rPr lang="ru-RU" sz="1400" dirty="0"/>
              <a:t> кислоты в бактериальных тест-системах. Показано, что она не обладает </a:t>
            </a:r>
            <a:r>
              <a:rPr lang="ru-RU" sz="1400" dirty="0" err="1"/>
              <a:t>генотоксическими</a:t>
            </a:r>
            <a:r>
              <a:rPr lang="ru-RU" sz="1400" dirty="0"/>
              <a:t> или мутагенными свойствами. Также обнаружены защитные свойства </a:t>
            </a:r>
            <a:r>
              <a:rPr lang="ru-RU" sz="1400" dirty="0" err="1"/>
              <a:t>помоловой</a:t>
            </a:r>
            <a:r>
              <a:rPr lang="ru-RU" sz="1400" dirty="0"/>
              <a:t> кислоты против мутагенов 4-нитрохинолин-1-оксида и трет-бутил-</a:t>
            </a:r>
            <a:r>
              <a:rPr lang="ru-RU" sz="1400" dirty="0" err="1"/>
              <a:t>гидропероксида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 Расширена панель клеточных линий, для которых </a:t>
            </a:r>
            <a:r>
              <a:rPr lang="ru-RU" sz="1400" dirty="0" err="1"/>
              <a:t>урсоловая</a:t>
            </a:r>
            <a:r>
              <a:rPr lang="ru-RU" sz="1400" dirty="0"/>
              <a:t> и </a:t>
            </a:r>
            <a:r>
              <a:rPr lang="ru-RU" sz="1400" dirty="0" err="1"/>
              <a:t>помоловая</a:t>
            </a:r>
            <a:r>
              <a:rPr lang="ru-RU" sz="1400" dirty="0"/>
              <a:t> кислоты проявляют цитотоксический эффект. Показано, что для ингибирования роста нормальных клеток необходимы гораздо большие концентрации (</a:t>
            </a:r>
            <a:r>
              <a:rPr lang="en-US" sz="1400" dirty="0"/>
              <a:t>IC</a:t>
            </a:r>
            <a:r>
              <a:rPr lang="ru-RU" sz="1400" baseline="-25000" dirty="0"/>
              <a:t>50</a:t>
            </a:r>
            <a:r>
              <a:rPr lang="ru-RU" sz="1400" dirty="0"/>
              <a:t> для контрольных линий практически совпадает с пределом их растворимости, на практике используются гораздо меньшие концентрации), что свидетельствует об избирательном токсическом действии исследуемых </a:t>
            </a:r>
            <a:r>
              <a:rPr lang="ru-RU" sz="1400" dirty="0" err="1"/>
              <a:t>тритерпеновых</a:t>
            </a:r>
            <a:r>
              <a:rPr lang="ru-RU" sz="1400" dirty="0"/>
              <a:t> кислот. Микроскопический анализ клеток линии </a:t>
            </a:r>
            <a:r>
              <a:rPr lang="en-US" sz="1400" dirty="0"/>
              <a:t>MCF</a:t>
            </a:r>
            <a:r>
              <a:rPr lang="ru-RU" sz="1400" dirty="0"/>
              <a:t>-7, </a:t>
            </a:r>
            <a:r>
              <a:rPr lang="en-US" sz="1400" dirty="0" smtClean="0"/>
              <a:t>H</a:t>
            </a:r>
            <a:r>
              <a:rPr lang="ru-RU" sz="1400" dirty="0"/>
              <a:t>1299 и </a:t>
            </a:r>
            <a:r>
              <a:rPr lang="en-US" sz="1400" dirty="0"/>
              <a:t>MRC</a:t>
            </a:r>
            <a:r>
              <a:rPr lang="ru-RU" sz="1400" dirty="0"/>
              <a:t>-5, обработанных </a:t>
            </a:r>
            <a:r>
              <a:rPr lang="ru-RU" sz="1400" dirty="0" err="1"/>
              <a:t>помоловой</a:t>
            </a:r>
            <a:r>
              <a:rPr lang="ru-RU" sz="1400" dirty="0"/>
              <a:t> кислотой, свидетельствует о независимости ее токсичности от наличия гена р53 и множественном механизме действия.</a:t>
            </a:r>
          </a:p>
          <a:p>
            <a:pPr lvl="0"/>
            <a:r>
              <a:rPr lang="ru-RU" sz="1400" dirty="0"/>
              <a:t>Проведен </a:t>
            </a:r>
            <a:r>
              <a:rPr lang="ru-RU" sz="1400" dirty="0" smtClean="0"/>
              <a:t>эксперимент </a:t>
            </a:r>
            <a:r>
              <a:rPr lang="ru-RU" sz="1400" dirty="0"/>
              <a:t>по </a:t>
            </a:r>
            <a:r>
              <a:rPr lang="ru-RU" sz="1400" dirty="0" err="1"/>
              <a:t>флюоресцентному</a:t>
            </a:r>
            <a:r>
              <a:rPr lang="ru-RU" sz="1400" dirty="0"/>
              <a:t> мечению </a:t>
            </a:r>
            <a:r>
              <a:rPr lang="ru-RU" sz="1400" dirty="0" err="1" smtClean="0"/>
              <a:t>урсоловой</a:t>
            </a:r>
            <a:r>
              <a:rPr lang="ru-RU" sz="1400" dirty="0" smtClean="0"/>
              <a:t> кислоты </a:t>
            </a:r>
            <a:r>
              <a:rPr lang="ru-RU" sz="1400" dirty="0" err="1" smtClean="0"/>
              <a:t>флюоресцеинизотиоцианатом</a:t>
            </a:r>
            <a:r>
              <a:rPr lang="ru-RU" sz="1400" dirty="0"/>
              <a:t>. Данные МТТ-теста свидетельствуют о повышении токсичности меченой </a:t>
            </a:r>
            <a:r>
              <a:rPr lang="ru-RU" sz="1400" dirty="0" err="1"/>
              <a:t>урсоловой</a:t>
            </a:r>
            <a:r>
              <a:rPr lang="ru-RU" sz="1400" dirty="0"/>
              <a:t> кислоты. Исследована динамика проникновения и распределения полученного соединения в клетках линии </a:t>
            </a:r>
            <a:r>
              <a:rPr lang="en-US" sz="1400" dirty="0"/>
              <a:t>MCF</a:t>
            </a:r>
            <a:r>
              <a:rPr lang="ru-RU" sz="1400" dirty="0"/>
              <a:t>-7. Показано проникновение метки внутрь </a:t>
            </a:r>
            <a:r>
              <a:rPr lang="ru-RU" sz="1400" dirty="0" err="1"/>
              <a:t>онконтрансформированных</a:t>
            </a:r>
            <a:r>
              <a:rPr lang="ru-RU" sz="1400" dirty="0"/>
              <a:t> клеток и накопление ее вначале на внутренних мембранах, затем на митохондриях с последующим проникновением в ядро. </a:t>
            </a:r>
            <a:r>
              <a:rPr lang="en-US" sz="1400" dirty="0" err="1"/>
              <a:t>Akt</a:t>
            </a:r>
            <a:r>
              <a:rPr lang="ru-RU" sz="1400" dirty="0"/>
              <a:t>1 предложена в качестве наиболее вероятной мишени для связывания с </a:t>
            </a:r>
            <a:r>
              <a:rPr lang="ru-RU" sz="1400" dirty="0" err="1"/>
              <a:t>урсоловой</a:t>
            </a:r>
            <a:r>
              <a:rPr lang="ru-RU" sz="1400" dirty="0"/>
              <a:t> кислотой</a:t>
            </a:r>
            <a:r>
              <a:rPr lang="ru-RU" sz="1400" dirty="0" smtClean="0"/>
              <a:t>.</a:t>
            </a:r>
            <a:r>
              <a:rPr lang="ru-RU" sz="1400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71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69" y="1484784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Т. П. Кукиной (группа функциональных материалов, НИОХ СО РАН)</a:t>
            </a:r>
          </a:p>
          <a:p>
            <a:r>
              <a:rPr lang="ru-RU" dirty="0" smtClean="0"/>
              <a:t>А. В. </a:t>
            </a:r>
            <a:r>
              <a:rPr lang="ru-RU" dirty="0" err="1" smtClean="0"/>
              <a:t>Липеевой</a:t>
            </a:r>
            <a:r>
              <a:rPr lang="ru-RU" dirty="0" smtClean="0"/>
              <a:t> (лаборатория медицинской химии, НИОХ СО РАН)</a:t>
            </a:r>
          </a:p>
          <a:p>
            <a:r>
              <a:rPr lang="ru-RU" dirty="0" smtClean="0"/>
              <a:t>Д. С. Баеву (лаборатория фармакологических исследований НИОХ СО РАН)</a:t>
            </a:r>
          </a:p>
          <a:p>
            <a:r>
              <a:rPr lang="ru-RU" dirty="0" smtClean="0"/>
              <a:t>К. Е. </a:t>
            </a:r>
            <a:r>
              <a:rPr lang="ru-RU" dirty="0" err="1" smtClean="0"/>
              <a:t>Орищенко</a:t>
            </a:r>
            <a:r>
              <a:rPr lang="ru-RU" dirty="0" smtClean="0"/>
              <a:t>, Н. В. Губановой (сектор клеточных технологий, </a:t>
            </a:r>
            <a:r>
              <a:rPr lang="ru-RU" dirty="0" err="1" smtClean="0"/>
              <a:t>ИЦиГ</a:t>
            </a:r>
            <a:r>
              <a:rPr lang="ru-RU" dirty="0" smtClean="0"/>
              <a:t> СО РАН)</a:t>
            </a:r>
          </a:p>
          <a:p>
            <a:r>
              <a:rPr lang="ru-RU" dirty="0" smtClean="0"/>
              <a:t>С. И. </a:t>
            </a:r>
            <a:r>
              <a:rPr lang="ru-RU" dirty="0" err="1" smtClean="0"/>
              <a:t>Байбородину</a:t>
            </a:r>
            <a:r>
              <a:rPr lang="ru-RU" dirty="0" smtClean="0"/>
              <a:t>, Т. Е. Алешиной (ЦКП микроскопического </a:t>
            </a:r>
            <a:r>
              <a:rPr lang="ru-RU" dirty="0"/>
              <a:t>анализа биологических </a:t>
            </a:r>
            <a:r>
              <a:rPr lang="ru-RU" dirty="0" smtClean="0"/>
              <a:t>объектов </a:t>
            </a:r>
            <a:r>
              <a:rPr lang="ru-RU" dirty="0" err="1" smtClean="0"/>
              <a:t>ИЦиГ</a:t>
            </a:r>
            <a:r>
              <a:rPr lang="ru-RU" dirty="0" smtClean="0"/>
              <a:t> СО РАН)</a:t>
            </a:r>
          </a:p>
          <a:p>
            <a:r>
              <a:rPr lang="ru-RU" dirty="0" smtClean="0"/>
              <a:t>О. А. Коваль (лаборатория биотехнологии, ИХБФМ СО РАН)</a:t>
            </a:r>
          </a:p>
        </p:txBody>
      </p:sp>
    </p:spTree>
    <p:extLst>
      <p:ext uri="{BB962C8B-B14F-4D97-AF65-F5344CB8AC3E}">
        <p14:creationId xmlns:p14="http://schemas.microsoft.com/office/powerpoint/2010/main" val="22201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16835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13176"/>
            <a:ext cx="4686300" cy="647700"/>
          </a:xfrm>
          <a:prstGeom prst="rect">
            <a:avLst/>
          </a:prstGeom>
        </p:spPr>
      </p:pic>
      <p:pic>
        <p:nvPicPr>
          <p:cNvPr id="3074" name="Picture 2" descr="http://www.thismia.com/C/Celastrus_scanden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80" y="116632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9756" y="3165446"/>
            <a:ext cx="321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Древогубец</a:t>
            </a:r>
            <a:r>
              <a:rPr lang="ru-RU" dirty="0" smtClean="0"/>
              <a:t> (</a:t>
            </a:r>
            <a:r>
              <a:rPr lang="en-US" dirty="0" err="1" smtClean="0"/>
              <a:t>Celastrus</a:t>
            </a:r>
            <a:r>
              <a:rPr lang="en-US" dirty="0" smtClean="0"/>
              <a:t> </a:t>
            </a:r>
            <a:r>
              <a:rPr lang="en-US" dirty="0" err="1" smtClean="0"/>
              <a:t>regelii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076" name="Picture 4" descr="Tripterygium regelii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56" y="3559255"/>
            <a:ext cx="2055125" cy="27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1194" y="6324755"/>
            <a:ext cx="393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Триптеригиум</a:t>
            </a:r>
            <a:r>
              <a:rPr lang="ru-RU" dirty="0" smtClean="0"/>
              <a:t> (</a:t>
            </a:r>
            <a:r>
              <a:rPr lang="en-US" dirty="0"/>
              <a:t>Tripterygium </a:t>
            </a:r>
            <a:r>
              <a:rPr lang="en-US" dirty="0" err="1" smtClean="0"/>
              <a:t>wilfordii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57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Тритерпеновые</a:t>
            </a:r>
            <a:r>
              <a:rPr lang="ru-RU" dirty="0" smtClean="0"/>
              <a:t> кислоты (ТТК) обладают разнообразной биологической активностью:</a:t>
            </a:r>
          </a:p>
          <a:p>
            <a:pPr marL="266700" indent="-266700"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2600" dirty="0" smtClean="0"/>
              <a:t>Антиоксидантной</a:t>
            </a:r>
          </a:p>
          <a:p>
            <a:pPr marL="266700" indent="-266700"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2600" dirty="0" smtClean="0"/>
              <a:t>Противовоспалительной</a:t>
            </a:r>
            <a:endParaRPr lang="ru-RU" sz="2600" dirty="0"/>
          </a:p>
          <a:p>
            <a:pPr marL="266700" indent="-266700"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2600" dirty="0" err="1" smtClean="0"/>
              <a:t>Антиангиогенной</a:t>
            </a:r>
            <a:endParaRPr lang="ru-RU" sz="2600" dirty="0"/>
          </a:p>
          <a:p>
            <a:pPr marL="266700" indent="-266700"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2600" dirty="0" smtClean="0"/>
              <a:t>Цитотоксической</a:t>
            </a:r>
          </a:p>
          <a:p>
            <a:pPr marL="266700" indent="-266700">
              <a:buFont typeface="Wingdings" pitchFamily="2" charset="2"/>
              <a:buChar char="ü"/>
              <a:tabLst>
                <a:tab pos="266700" algn="l"/>
              </a:tabLst>
              <a:defRPr/>
            </a:pPr>
            <a:endParaRPr lang="ru-RU" sz="2600" dirty="0" smtClean="0"/>
          </a:p>
          <a:p>
            <a:pPr marL="0" indent="0">
              <a:buNone/>
              <a:tabLst>
                <a:tab pos="266700" algn="l"/>
              </a:tabLst>
              <a:defRPr/>
            </a:pPr>
            <a:endParaRPr lang="ru-RU" dirty="0" smtClean="0"/>
          </a:p>
          <a:p>
            <a:pPr marL="0" indent="0">
              <a:buNone/>
              <a:tabLst>
                <a:tab pos="266700" algn="l"/>
              </a:tabLst>
              <a:defRPr/>
            </a:pPr>
            <a:endParaRPr lang="ru-RU" dirty="0"/>
          </a:p>
          <a:p>
            <a:pPr marL="0" indent="0">
              <a:buNone/>
              <a:tabLst>
                <a:tab pos="266700" algn="l"/>
              </a:tabLst>
              <a:defRPr/>
            </a:pPr>
            <a:endParaRPr lang="ru-RU" dirty="0"/>
          </a:p>
          <a:p>
            <a:pPr marL="0" indent="0">
              <a:buNone/>
              <a:tabLst>
                <a:tab pos="266700" algn="l"/>
              </a:tabLst>
              <a:defRPr/>
            </a:pPr>
            <a:endParaRPr lang="ru-RU" dirty="0" smtClean="0"/>
          </a:p>
          <a:p>
            <a:pPr marL="0" indent="0">
              <a:buNone/>
              <a:tabLst>
                <a:tab pos="266700" algn="l"/>
              </a:tabLst>
              <a:defRPr/>
            </a:pPr>
            <a:endParaRPr lang="ru-RU" dirty="0" smtClean="0"/>
          </a:p>
          <a:p>
            <a:pPr marL="0" indent="0">
              <a:buNone/>
              <a:tabLst>
                <a:tab pos="266700" algn="l"/>
              </a:tabLst>
              <a:defRPr/>
            </a:pPr>
            <a:r>
              <a:rPr lang="ru-RU" dirty="0" smtClean="0"/>
              <a:t>Механизм избирательной </a:t>
            </a:r>
            <a:r>
              <a:rPr lang="ru-RU" dirty="0" err="1" smtClean="0"/>
              <a:t>цитотоксичности</a:t>
            </a:r>
            <a:r>
              <a:rPr lang="ru-RU" dirty="0" smtClean="0"/>
              <a:t> слабо изучен, до сих пор не предложена конкретная мишень связывания для ТТК.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2" y="3120052"/>
            <a:ext cx="52578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36450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</a:t>
            </a:r>
            <a:r>
              <a:rPr lang="ru-RU" dirty="0" err="1" smtClean="0"/>
              <a:t>урсоловая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В) </a:t>
            </a:r>
            <a:r>
              <a:rPr lang="ru-RU" dirty="0" err="1" smtClean="0"/>
              <a:t>помоловая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1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526183"/>
              </p:ext>
            </p:extLst>
          </p:nvPr>
        </p:nvGraphicFramePr>
        <p:xfrm>
          <a:off x="539552" y="980728"/>
          <a:ext cx="3456384" cy="370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3" imgW="2864815" imgH="3238195" progId="">
                  <p:embed/>
                </p:oleObj>
              </mc:Choice>
              <mc:Fallback>
                <p:oleObj r:id="rId3" imgW="2864815" imgH="323819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80728"/>
                        <a:ext cx="3456384" cy="3700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6016" y="11247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6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Autofit/>
          </a:bodyPr>
          <a:lstStyle/>
          <a:p>
            <a:r>
              <a:rPr lang="ru-RU" sz="2400" dirty="0"/>
              <a:t>Цель работы:</a:t>
            </a:r>
            <a:r>
              <a:rPr lang="ru-RU" sz="2400" b="1" dirty="0"/>
              <a:t> </a:t>
            </a:r>
            <a:r>
              <a:rPr lang="ru-RU" sz="2400" dirty="0"/>
              <a:t>изучить цитотоксические свойства </a:t>
            </a:r>
            <a:r>
              <a:rPr lang="ru-RU" sz="2400" dirty="0" err="1"/>
              <a:t>урсоловой</a:t>
            </a:r>
            <a:r>
              <a:rPr lang="ru-RU" sz="2400" dirty="0"/>
              <a:t> и </a:t>
            </a:r>
            <a:r>
              <a:rPr lang="ru-RU" sz="2400" dirty="0" err="1"/>
              <a:t>помоловой</a:t>
            </a:r>
            <a:r>
              <a:rPr lang="ru-RU" sz="2400" dirty="0"/>
              <a:t> кислот и предложить механизм наблюдаемого эффекта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Задачи исследования: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Выделить из растительного сырья иван-чая узколистного (</a:t>
            </a:r>
            <a:r>
              <a:rPr lang="en-US" i="1" dirty="0"/>
              <a:t>C</a:t>
            </a:r>
            <a:r>
              <a:rPr lang="ru-RU" i="1" dirty="0"/>
              <a:t>. </a:t>
            </a:r>
            <a:r>
              <a:rPr lang="en-US" i="1" dirty="0" err="1"/>
              <a:t>angustifolium</a:t>
            </a:r>
            <a:r>
              <a:rPr lang="ru-RU" i="1" dirty="0"/>
              <a:t>)</a:t>
            </a:r>
            <a:r>
              <a:rPr lang="ru-RU" dirty="0"/>
              <a:t> образцы </a:t>
            </a:r>
            <a:r>
              <a:rPr lang="ru-RU" dirty="0" err="1"/>
              <a:t>урсоловой</a:t>
            </a:r>
            <a:r>
              <a:rPr lang="ru-RU" dirty="0"/>
              <a:t> и </a:t>
            </a:r>
            <a:r>
              <a:rPr lang="ru-RU" dirty="0" err="1"/>
              <a:t>помоловой</a:t>
            </a:r>
            <a:r>
              <a:rPr lang="ru-RU" dirty="0"/>
              <a:t> кислот.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Изучить биологическую активность </a:t>
            </a:r>
            <a:r>
              <a:rPr lang="ru-RU" dirty="0" err="1" smtClean="0"/>
              <a:t>помоловой</a:t>
            </a:r>
            <a:r>
              <a:rPr lang="ru-RU" dirty="0" smtClean="0"/>
              <a:t> </a:t>
            </a:r>
            <a:r>
              <a:rPr lang="ru-RU" dirty="0"/>
              <a:t>кислоты в бактериальных </a:t>
            </a:r>
            <a:r>
              <a:rPr lang="ru-RU" dirty="0" smtClean="0"/>
              <a:t>и </a:t>
            </a:r>
            <a:r>
              <a:rPr lang="ru-RU" dirty="0" err="1" smtClean="0"/>
              <a:t>эукариотических</a:t>
            </a:r>
            <a:r>
              <a:rPr lang="ru-RU" dirty="0" smtClean="0"/>
              <a:t> тест-системах</a:t>
            </a:r>
            <a:r>
              <a:rPr lang="ru-RU" dirty="0"/>
              <a:t>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Предложить </a:t>
            </a:r>
            <a:r>
              <a:rPr lang="ru-RU" dirty="0"/>
              <a:t>возможный механизм цитотоксического эффекта </a:t>
            </a:r>
            <a:r>
              <a:rPr lang="ru-RU" dirty="0" err="1"/>
              <a:t>тритерпеновых</a:t>
            </a:r>
            <a:r>
              <a:rPr lang="ru-RU" dirty="0"/>
              <a:t> кислот </a:t>
            </a:r>
            <a:r>
              <a:rPr lang="ru-RU" dirty="0" err="1"/>
              <a:t>урсанового</a:t>
            </a:r>
            <a:r>
              <a:rPr lang="ru-RU" dirty="0"/>
              <a:t> ряда.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Разработать </a:t>
            </a:r>
            <a:r>
              <a:rPr lang="ru-RU" dirty="0"/>
              <a:t>методику по включению </a:t>
            </a:r>
            <a:r>
              <a:rPr lang="ru-RU" dirty="0" err="1"/>
              <a:t>флюоресцентной</a:t>
            </a:r>
            <a:r>
              <a:rPr lang="ru-RU" dirty="0"/>
              <a:t> </a:t>
            </a:r>
            <a:r>
              <a:rPr lang="ru-RU" dirty="0" smtClean="0"/>
              <a:t>метки в молекулу </a:t>
            </a:r>
            <a:r>
              <a:rPr lang="ru-RU" dirty="0" err="1" smtClean="0"/>
              <a:t>тритерпеновых</a:t>
            </a:r>
            <a:r>
              <a:rPr lang="ru-RU" dirty="0" smtClean="0"/>
              <a:t> кислот и исследовать цитотоксические свойства полученных </a:t>
            </a:r>
            <a:r>
              <a:rPr lang="ru-RU" dirty="0" err="1" smtClean="0"/>
              <a:t>эпимеров</a:t>
            </a:r>
            <a:r>
              <a:rPr lang="ru-RU" dirty="0" smtClean="0"/>
              <a:t> для проверки предлагаемого механизма.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dirty="0" err="1" smtClean="0"/>
              <a:t>Хроматографическая</a:t>
            </a:r>
            <a:r>
              <a:rPr lang="ru-RU" dirty="0" smtClean="0"/>
              <a:t> очистка и ХМС-анализ </a:t>
            </a:r>
            <a:r>
              <a:rPr lang="ru-RU" dirty="0" err="1" smtClean="0"/>
              <a:t>тритерпеновых</a:t>
            </a:r>
            <a:r>
              <a:rPr lang="ru-RU" dirty="0" smtClean="0"/>
              <a:t> кислот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ru-RU" dirty="0"/>
              <a:t>Получение </a:t>
            </a:r>
            <a:r>
              <a:rPr lang="ru-RU" dirty="0" err="1"/>
              <a:t>флюоресцентно</a:t>
            </a:r>
            <a:r>
              <a:rPr lang="ru-RU" dirty="0"/>
              <a:t> меченой </a:t>
            </a:r>
            <a:r>
              <a:rPr lang="ru-RU" dirty="0" err="1"/>
              <a:t>урсоловой</a:t>
            </a:r>
            <a:r>
              <a:rPr lang="ru-RU" dirty="0"/>
              <a:t> кислоты (ЯМР и элементный анализ)</a:t>
            </a:r>
            <a:endParaRPr lang="ru-RU" dirty="0" smtClean="0"/>
          </a:p>
          <a:p>
            <a:r>
              <a:rPr lang="en-US" dirty="0" smtClean="0"/>
              <a:t>SOS-</a:t>
            </a:r>
            <a:r>
              <a:rPr lang="ru-RU" dirty="0" err="1" smtClean="0"/>
              <a:t>хромотест</a:t>
            </a:r>
            <a:r>
              <a:rPr lang="ru-RU" dirty="0" smtClean="0"/>
              <a:t> и тест </a:t>
            </a:r>
            <a:r>
              <a:rPr lang="ru-RU" dirty="0" err="1" smtClean="0"/>
              <a:t>Эймса</a:t>
            </a:r>
            <a:endParaRPr lang="ru-RU" dirty="0" smtClean="0"/>
          </a:p>
          <a:p>
            <a:r>
              <a:rPr lang="ru-RU" dirty="0" err="1" smtClean="0"/>
              <a:t>МТТ-тест</a:t>
            </a:r>
            <a:endParaRPr lang="ru-RU" dirty="0" smtClean="0"/>
          </a:p>
          <a:p>
            <a:r>
              <a:rPr lang="ru-RU" dirty="0" smtClean="0"/>
              <a:t>Проточная </a:t>
            </a:r>
            <a:r>
              <a:rPr lang="ru-RU" dirty="0" err="1" smtClean="0"/>
              <a:t>цитофлюориметрия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Микроскопические методы</a:t>
            </a:r>
          </a:p>
          <a:p>
            <a:r>
              <a:rPr lang="ru-RU" dirty="0" smtClean="0"/>
              <a:t>Молекулярный </a:t>
            </a:r>
            <a:r>
              <a:rPr lang="ru-RU" dirty="0" err="1" smtClean="0"/>
              <a:t>докинг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3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Выделение ТТК из сырья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C. </a:t>
            </a:r>
            <a:r>
              <a:rPr lang="en-US" i="1" dirty="0" err="1" smtClean="0"/>
              <a:t>angustifolium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 marL="3224213" indent="449263" algn="just"/>
            <a:r>
              <a:rPr lang="ru-RU" dirty="0" smtClean="0"/>
              <a:t>Исследована динамика накопления и распределения экстрактивных веществ в вегетативных органах </a:t>
            </a:r>
            <a:r>
              <a:rPr lang="en-US" i="1" dirty="0" smtClean="0"/>
              <a:t>C. </a:t>
            </a:r>
            <a:r>
              <a:rPr lang="en-US" i="1" dirty="0" err="1" smtClean="0"/>
              <a:t>angustifolium</a:t>
            </a:r>
            <a:r>
              <a:rPr lang="ru-RU" i="1" dirty="0" smtClean="0"/>
              <a:t>.</a:t>
            </a:r>
          </a:p>
          <a:p>
            <a:pPr marL="3224213" indent="449263" algn="just"/>
            <a:r>
              <a:rPr lang="ru-RU" dirty="0" smtClean="0"/>
              <a:t>Впервые обнаружено 6 </a:t>
            </a:r>
            <a:r>
              <a:rPr lang="ru-RU" dirty="0" err="1" smtClean="0"/>
              <a:t>тритерпеновых</a:t>
            </a:r>
            <a:r>
              <a:rPr lang="ru-RU" dirty="0" smtClean="0"/>
              <a:t> кислот.</a:t>
            </a:r>
          </a:p>
          <a:p>
            <a:pPr marL="3224213" indent="449263" algn="just"/>
            <a:r>
              <a:rPr lang="ru-RU" dirty="0" smtClean="0"/>
              <a:t>Выделены в чистом виде образцы </a:t>
            </a:r>
            <a:r>
              <a:rPr lang="ru-RU" dirty="0" err="1" smtClean="0"/>
              <a:t>урсоловой</a:t>
            </a:r>
            <a:r>
              <a:rPr lang="ru-RU" dirty="0" smtClean="0"/>
              <a:t> и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 (97% и 96% согласно ХМС-анализу).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58681" cy="441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40" y="188640"/>
            <a:ext cx="91721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биологической активности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/>
          <a:lstStyle/>
          <a:p>
            <a:r>
              <a:rPr lang="ru-RU" sz="2000" dirty="0" smtClean="0"/>
              <a:t>Показано отсутствие мутагенных и </a:t>
            </a:r>
            <a:r>
              <a:rPr lang="ru-RU" sz="2000" dirty="0" err="1" smtClean="0"/>
              <a:t>генотоксических</a:t>
            </a:r>
            <a:r>
              <a:rPr lang="ru-RU" sz="2000" dirty="0" smtClean="0"/>
              <a:t> свойств в бактериальных тест-системах</a:t>
            </a:r>
          </a:p>
          <a:p>
            <a:r>
              <a:rPr lang="ru-RU" sz="2000" dirty="0" smtClean="0"/>
              <a:t>Обнаружен антимутагенный эффект против 4-нитрохинолин-1-оксида и трет-бутил-</a:t>
            </a:r>
            <a:r>
              <a:rPr lang="ru-RU" sz="2000" dirty="0" err="1" smtClean="0"/>
              <a:t>гидропероксида</a:t>
            </a: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768991"/>
              </p:ext>
            </p:extLst>
          </p:nvPr>
        </p:nvGraphicFramePr>
        <p:xfrm>
          <a:off x="0" y="2996952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665228"/>
              </p:ext>
            </p:extLst>
          </p:nvPr>
        </p:nvGraphicFramePr>
        <p:xfrm>
          <a:off x="4716016" y="3140968"/>
          <a:ext cx="4427984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56230" y="5517232"/>
            <a:ext cx="987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концентрация </a:t>
            </a:r>
            <a:endParaRPr lang="ru-RU" sz="1000" dirty="0" smtClean="0"/>
          </a:p>
          <a:p>
            <a:pPr algn="ctr"/>
            <a:r>
              <a:rPr lang="en-US" sz="1000" dirty="0" smtClean="0"/>
              <a:t>NQO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089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биологической активности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2810"/>
              </p:ext>
            </p:extLst>
          </p:nvPr>
        </p:nvGraphicFramePr>
        <p:xfrm>
          <a:off x="1489836" y="4692626"/>
          <a:ext cx="6236335" cy="2031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405"/>
                <a:gridCol w="1688465"/>
                <a:gridCol w="168846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Клеточная линия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</a:t>
                      </a:r>
                      <a:r>
                        <a:rPr lang="en-US" sz="11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мкМ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урсоловая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помоловая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MRC-5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90.89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MCF-7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19.75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НС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(p53+/+)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НС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(p53-/-)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9.78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43.82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Первичная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культура (глиома)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84.92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76256" y="40050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Концентрация, </a:t>
            </a:r>
            <a:r>
              <a:rPr lang="ru-RU" sz="1400" dirty="0" err="1" smtClean="0"/>
              <a:t>мкМ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837271"/>
              </p:ext>
            </p:extLst>
          </p:nvPr>
        </p:nvGraphicFramePr>
        <p:xfrm>
          <a:off x="251519" y="1177172"/>
          <a:ext cx="8712968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3584"/>
            <a:ext cx="8229600" cy="9311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биологической активности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645333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/>
              </a:rPr>
              <a:t>*</a:t>
            </a:r>
            <a:r>
              <a:rPr lang="en-US" sz="1200" dirty="0" smtClean="0">
                <a:effectLst/>
              </a:rPr>
              <a:t>p</a:t>
            </a:r>
            <a:r>
              <a:rPr lang="ru-RU" sz="1200" dirty="0" smtClean="0">
                <a:effectLst/>
              </a:rPr>
              <a:t>-</a:t>
            </a:r>
            <a:r>
              <a:rPr lang="en-US" sz="1200" dirty="0" smtClean="0">
                <a:effectLst/>
              </a:rPr>
              <a:t>value</a:t>
            </a:r>
            <a:r>
              <a:rPr lang="ru-RU" sz="1200" dirty="0" smtClean="0">
                <a:effectLst/>
              </a:rPr>
              <a:t> ≤0.01</a:t>
            </a:r>
            <a:endParaRPr lang="ru-RU" sz="1200" dirty="0">
              <a:effectLst/>
            </a:endParaRPr>
          </a:p>
        </p:txBody>
      </p:sp>
      <p:pic>
        <p:nvPicPr>
          <p:cNvPr id="1026" name="Picture 2" descr="Fig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" y="1156800"/>
            <a:ext cx="4968295" cy="28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162880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Стадии </a:t>
            </a:r>
            <a:r>
              <a:rPr lang="ru-RU" dirty="0" err="1" smtClean="0"/>
              <a:t>апоптоза</a:t>
            </a:r>
            <a:r>
              <a:rPr lang="ru-RU" dirty="0" smtClean="0"/>
              <a:t> клеток линии </a:t>
            </a:r>
            <a:r>
              <a:rPr lang="en-US" dirty="0" smtClean="0"/>
              <a:t>U87 </a:t>
            </a:r>
            <a:r>
              <a:rPr lang="ru-RU" dirty="0" smtClean="0"/>
              <a:t>после обработки ТТК: </a:t>
            </a:r>
            <a:r>
              <a:rPr lang="en-US" dirty="0"/>
              <a:t>A) </a:t>
            </a:r>
            <a:r>
              <a:rPr lang="ru-RU" dirty="0" smtClean="0"/>
              <a:t>контроль</a:t>
            </a:r>
            <a:r>
              <a:rPr lang="en-US" dirty="0" smtClean="0"/>
              <a:t>, B)</a:t>
            </a:r>
            <a:r>
              <a:rPr lang="ru-RU" dirty="0" smtClean="0"/>
              <a:t> </a:t>
            </a:r>
            <a:r>
              <a:rPr lang="ru-RU" dirty="0" err="1" smtClean="0"/>
              <a:t>урсоловая</a:t>
            </a:r>
            <a:r>
              <a:rPr lang="ru-RU" dirty="0" smtClean="0"/>
              <a:t>, 24 ч;</a:t>
            </a:r>
            <a:r>
              <a:rPr lang="en-US" dirty="0" smtClean="0"/>
              <a:t> </a:t>
            </a:r>
            <a:r>
              <a:rPr lang="en-US" dirty="0"/>
              <a:t>C) </a:t>
            </a:r>
            <a:r>
              <a:rPr lang="ru-RU" dirty="0" err="1" smtClean="0"/>
              <a:t>урсоловая</a:t>
            </a:r>
            <a:r>
              <a:rPr lang="ru-RU" dirty="0" smtClean="0"/>
              <a:t>, 48 ч;</a:t>
            </a:r>
            <a:r>
              <a:rPr lang="en-US" dirty="0" smtClean="0"/>
              <a:t> </a:t>
            </a:r>
            <a:r>
              <a:rPr lang="en-US" dirty="0"/>
              <a:t>D) </a:t>
            </a:r>
            <a:r>
              <a:rPr lang="ru-RU" dirty="0" err="1" smtClean="0"/>
              <a:t>помоловая</a:t>
            </a:r>
            <a:r>
              <a:rPr lang="ru-RU" dirty="0" smtClean="0"/>
              <a:t>, 24 ч;</a:t>
            </a:r>
            <a:r>
              <a:rPr lang="en-US" dirty="0" smtClean="0"/>
              <a:t> </a:t>
            </a:r>
            <a:r>
              <a:rPr lang="en-US" dirty="0"/>
              <a:t>E) </a:t>
            </a:r>
            <a:r>
              <a:rPr lang="ru-RU" dirty="0" err="1" smtClean="0"/>
              <a:t>помоловая</a:t>
            </a:r>
            <a:r>
              <a:rPr lang="ru-RU" dirty="0" smtClean="0"/>
              <a:t>, 48 ч.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822183"/>
              </p:ext>
            </p:extLst>
          </p:nvPr>
        </p:nvGraphicFramePr>
        <p:xfrm>
          <a:off x="251520" y="4114800"/>
          <a:ext cx="6012112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918"/>
                <a:gridCol w="1247678"/>
                <a:gridCol w="1423673"/>
                <a:gridCol w="1423673"/>
                <a:gridCol w="1047170"/>
              </a:tblGrid>
              <a:tr h="479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Время, 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Нормальные клетки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(Q3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Ранний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апоптоз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(Q4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Поздний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апоптоз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Q2)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Некроз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(Q1)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061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Урсоловая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контроль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92.0±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3.2±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4.2±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0.5±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85.1±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7.7±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2.2*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6.1±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1.1±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63.0±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8.3*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14.1±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4.3*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18.6±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4.2*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4.3±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1.9*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061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Помоловая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контроль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90.2±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3.2±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1.6±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5.0±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87.4±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8.2±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2.5*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3.0±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1.5±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84.1±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11.2±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3.7*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2.9±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1.8±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биологической активности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768" y="2132772"/>
            <a:ext cx="2371725" cy="1819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686" y="4122516"/>
            <a:ext cx="2381250" cy="1800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122517"/>
            <a:ext cx="2438400" cy="1819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0427" y="2153999"/>
            <a:ext cx="2447925" cy="1809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5756" y="2153999"/>
            <a:ext cx="2343150" cy="1828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122517"/>
            <a:ext cx="2286000" cy="1800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211" y="167820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MCF-7 (p53 +/+)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46277" y="16449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H1299 (p53 -/-)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61227" y="168447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MRC-5 (p53 +/+)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0607" y="2812189"/>
            <a:ext cx="94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+DMSO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4016" y="479715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ru-RU" dirty="0" err="1" smtClean="0"/>
              <a:t>помоловая</a:t>
            </a:r>
            <a:r>
              <a:rPr lang="ru-RU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609329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клеточной морфологии после обработки </a:t>
            </a:r>
            <a:r>
              <a:rPr lang="ru-RU" dirty="0" err="1" smtClean="0"/>
              <a:t>помоловой</a:t>
            </a:r>
            <a:r>
              <a:rPr lang="ru-RU" dirty="0" smtClean="0"/>
              <a:t> кислотой (10 </a:t>
            </a:r>
            <a:r>
              <a:rPr lang="ru-RU" dirty="0" err="1" smtClean="0"/>
              <a:t>мкМ</a:t>
            </a:r>
            <a:r>
              <a:rPr lang="ru-RU" dirty="0" smtClean="0"/>
              <a:t>) в течение 24 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6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1154</Words>
  <Application>Microsoft Office PowerPoint</Application>
  <PresentationFormat>Экран (4:3)</PresentationFormat>
  <Paragraphs>238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CS ChemDraw Drawing</vt:lpstr>
      <vt:lpstr>Исследование механизма цитотоксического действия тритерпеновых кислот  урсанового ряда  Фролова Татьяна Сергеевна представление диссертационной работы на соискание ученой степени кандидата биологических наук по специальности 03.03.04 - клеточная  биология, цитология, гистология</vt:lpstr>
      <vt:lpstr>Обоснование проблемы</vt:lpstr>
      <vt:lpstr>Цель работы: изучить цитотоксические свойства урсоловой и помоловой кислот и предложить механизм наблюдаемого эффекта.</vt:lpstr>
      <vt:lpstr>Методы</vt:lpstr>
      <vt:lpstr>Выделение ТТК из сырья  C. angustifolium</vt:lpstr>
      <vt:lpstr>Исследование биологической активности помоловой кислоты</vt:lpstr>
      <vt:lpstr>Исследование биологической активности помоловой кислоты</vt:lpstr>
      <vt:lpstr>Исследование биологической активности помоловой кислоты</vt:lpstr>
      <vt:lpstr>Исследование биологической активности помоловой кислоты</vt:lpstr>
      <vt:lpstr>Исследование биологической активности помоловой кислоты</vt:lpstr>
      <vt:lpstr>Презентация PowerPoint</vt:lpstr>
      <vt:lpstr>Разработка методики для получения урсоловой кислоты, меченной FITC </vt:lpstr>
      <vt:lpstr>Презентация PowerPoint</vt:lpstr>
      <vt:lpstr>Анализ проникновения и распределения меченой урсоловой кислоты в клетках линии MCF-7</vt:lpstr>
      <vt:lpstr>Анализ проникновения и распределения меченой урсоловой кислоты в клетках линии MCF-7</vt:lpstr>
      <vt:lpstr>Презентация PowerPoint</vt:lpstr>
      <vt:lpstr>Выводы</vt:lpstr>
      <vt:lpstr>Благодарности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Zhazha</dc:creator>
  <cp:lastModifiedBy>Sinitsyna</cp:lastModifiedBy>
  <cp:revision>44</cp:revision>
  <dcterms:created xsi:type="dcterms:W3CDTF">2016-09-15T02:34:49Z</dcterms:created>
  <dcterms:modified xsi:type="dcterms:W3CDTF">2016-09-19T07:30:36Z</dcterms:modified>
</cp:coreProperties>
</file>