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rts/chart1.xml" ContentType="application/vnd.openxmlformats-officedocument.drawingml.chart+xml"/>
  <Override PartName="/ppt/notesSlides/notesSlide7.xml" ContentType="application/vnd.openxmlformats-officedocument.presentationml.notesSlide+xml"/>
  <Override PartName="/ppt/charts/chart2.xml" ContentType="application/vnd.openxmlformats-officedocument.drawingml.chart+xml"/>
  <Override PartName="/ppt/notesSlides/notesSlide8.xml" ContentType="application/vnd.openxmlformats-officedocument.presentationml.notesSlide+xml"/>
  <Override PartName="/ppt/charts/chart3.xml" ContentType="application/vnd.openxmlformats-officedocument.drawingml.chart+xml"/>
  <Override PartName="/ppt/notesSlides/notesSlide9.xml" ContentType="application/vnd.openxmlformats-officedocument.presentationml.notesSlide+xml"/>
  <Override PartName="/ppt/charts/chart4.xml" ContentType="application/vnd.openxmlformats-officedocument.drawingml.chart+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charts/chart5.xml" ContentType="application/vnd.openxmlformats-officedocument.drawingml.chart+xml"/>
  <Override PartName="/ppt/notesSlides/notesSlide12.xml" ContentType="application/vnd.openxmlformats-officedocument.presentationml.notesSlide+xml"/>
  <Override PartName="/ppt/charts/chart6.xml" ContentType="application/vnd.openxmlformats-officedocument.drawingml.chart+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charts/chart7.xml" ContentType="application/vnd.openxmlformats-officedocument.drawingml.chart+xml"/>
  <Override PartName="/ppt/notesSlides/notesSlide16.xml" ContentType="application/vnd.openxmlformats-officedocument.presentationml.notesSlide+xml"/>
  <Override PartName="/ppt/charts/chart8.xml" ContentType="application/vnd.openxmlformats-officedocument.drawingml.chart+xml"/>
  <Override PartName="/ppt/charts/chart9.xml" ContentType="application/vnd.openxmlformats-officedocument.drawingml.chart+xml"/>
  <Override PartName="/ppt/notesSlides/notesSlide17.xml" ContentType="application/vnd.openxmlformats-officedocument.presentationml.notesSlide+xml"/>
  <Override PartName="/ppt/charts/chart10.xml" ContentType="application/vnd.openxmlformats-officedocument.drawingml.chart+xml"/>
  <Override PartName="/ppt/notesSlides/notesSlide18.xml" ContentType="application/vnd.openxmlformats-officedocument.presentationml.notesSlide+xml"/>
  <Override PartName="/ppt/charts/chart11.xml" ContentType="application/vnd.openxmlformats-officedocument.drawingml.chart+xml"/>
  <Override PartName="/ppt/notesSlides/notesSlide19.xml" ContentType="application/vnd.openxmlformats-officedocument.presentationml.notesSlide+xml"/>
  <Override PartName="/ppt/charts/chart12.xml" ContentType="application/vnd.openxmlformats-officedocument.drawingml.chart+xml"/>
  <Override PartName="/ppt/charts/chart13.xml" ContentType="application/vnd.openxmlformats-officedocument.drawingml.chart+xml"/>
  <Override PartName="/ppt/notesSlides/notesSlide20.xml" ContentType="application/vnd.openxmlformats-officedocument.presentationml.notesSlide+xml"/>
  <Override PartName="/ppt/charts/chart14.xml" ContentType="application/vnd.openxmlformats-officedocument.drawingml.chart+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charts/chart15.xml" ContentType="application/vnd.openxmlformats-officedocument.drawingml.chart+xml"/>
  <Override PartName="/ppt/charts/chart16.xml" ContentType="application/vnd.openxmlformats-officedocument.drawingml.chart+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52" r:id="rId1"/>
  </p:sldMasterIdLst>
  <p:notesMasterIdLst>
    <p:notesMasterId r:id="rId32"/>
  </p:notesMasterIdLst>
  <p:sldIdLst>
    <p:sldId id="256" r:id="rId2"/>
    <p:sldId id="258" r:id="rId3"/>
    <p:sldId id="289" r:id="rId4"/>
    <p:sldId id="261" r:id="rId5"/>
    <p:sldId id="266" r:id="rId6"/>
    <p:sldId id="294" r:id="rId7"/>
    <p:sldId id="267" r:id="rId8"/>
    <p:sldId id="274" r:id="rId9"/>
    <p:sldId id="278" r:id="rId10"/>
    <p:sldId id="279" r:id="rId11"/>
    <p:sldId id="277" r:id="rId12"/>
    <p:sldId id="288" r:id="rId13"/>
    <p:sldId id="264" r:id="rId14"/>
    <p:sldId id="280" r:id="rId15"/>
    <p:sldId id="281" r:id="rId16"/>
    <p:sldId id="290" r:id="rId17"/>
    <p:sldId id="282" r:id="rId18"/>
    <p:sldId id="283" r:id="rId19"/>
    <p:sldId id="284" r:id="rId20"/>
    <p:sldId id="285" r:id="rId21"/>
    <p:sldId id="286" r:id="rId22"/>
    <p:sldId id="287" r:id="rId23"/>
    <p:sldId id="269" r:id="rId24"/>
    <p:sldId id="271" r:id="rId25"/>
    <p:sldId id="293" r:id="rId26"/>
    <p:sldId id="265" r:id="rId27"/>
    <p:sldId id="275" r:id="rId28"/>
    <p:sldId id="276" r:id="rId29"/>
    <p:sldId id="291" r:id="rId30"/>
    <p:sldId id="295" r:id="rId31"/>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81EAC"/>
    <a:srgbClr val="00040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600" autoAdjust="0"/>
    <p:restoredTop sz="86353" autoAdjust="0"/>
  </p:normalViewPr>
  <p:slideViewPr>
    <p:cSldViewPr>
      <p:cViewPr varScale="1">
        <p:scale>
          <a:sx n="77" d="100"/>
          <a:sy n="77" d="100"/>
        </p:scale>
        <p:origin x="1483" y="48"/>
      </p:cViewPr>
      <p:guideLst>
        <p:guide orient="horz" pos="2160"/>
        <p:guide pos="2880"/>
      </p:guideLst>
    </p:cSldViewPr>
  </p:slideViewPr>
  <p:outlineViewPr>
    <p:cViewPr>
      <p:scale>
        <a:sx n="33" d="100"/>
        <a:sy n="33" d="100"/>
      </p:scale>
      <p:origin x="0" y="-5491"/>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charts/_rels/chart1.xml.rels><?xml version="1.0" encoding="UTF-8" standalone="yes"?>
<Relationships xmlns="http://schemas.openxmlformats.org/package/2006/relationships"><Relationship Id="rId1" Type="http://schemas.openxmlformats.org/officeDocument/2006/relationships/oleObject" Target="file:///F:\&#1044;&#1080;&#1089;&#1089;&#1077;&#1088;&#1090;&#1072;&#1094;&#1080;&#1103;\&#1043;&#1088;&#1072;&#1092;&#1080;&#1082;&#1080;%20&#1076;&#1083;&#1103;%20&#1076;&#1080;&#1089;&#1089;&#1077;&#1088;&#1090;&#1072;&#1094;&#1080;&#1080;\katG%20130%20&#1084;&#1082;&#1084;%20(&#1082;&#1072;&#1082;%20&#1074;%20&#1089;&#1090;&#1072;&#1090;&#1100;&#1077;)\KatG%20130%20&#1084;&#1082;&#1084;%20(&#1082;&#1072;&#1082;%20&#1074;%20&#1089;&#1090;&#1072;&#1090;&#1100;&#1077;).xlsx" TargetMode="External"/></Relationships>
</file>

<file path=ppt/charts/_rels/chart10.xml.rels><?xml version="1.0" encoding="UTF-8" standalone="yes"?>
<Relationships xmlns="http://schemas.openxmlformats.org/package/2006/relationships"><Relationship Id="rId1" Type="http://schemas.openxmlformats.org/officeDocument/2006/relationships/oleObject" Target="file:///F:\&#1044;&#1080;&#1089;&#1089;&#1077;&#1088;&#1090;&#1072;&#1094;&#1080;&#1103;\&#1043;&#1088;&#1072;&#1092;&#1080;&#1082;&#1080;%20&#1076;&#1083;&#1103;%20&#1076;&#1080;&#1089;&#1089;&#1077;&#1088;&#1090;&#1072;&#1094;&#1080;&#1080;\&#1056;&#1072;&#1079;&#1074;&#1077;&#1076;&#1077;&#1085;&#1080;&#1077;%20&#1086;&#1073;&#1083;&#1091;&#1095;&#1077;&#1085;&#1085;&#1086;&#1081;%20&#1084;&#1080;&#1085;&#1080;&#1084;&#1072;&#1083;&#1100;&#1085;&#1086;&#1081;%20&#1089;&#1088;&#1077;&#1076;&#1099;\&#1056;&#1072;&#1079;&#1074;&#1077;&#1076;&#1077;&#1085;&#1080;&#1077;%20&#1086;&#1073;&#1083;&#1091;&#1095;&#1077;&#1085;&#1085;&#1086;&#1081;%20&#1084;&#1080;&#1085;&#1080;&#1084;&#1072;&#1083;&#1100;&#1085;&#1086;&#1081;%20&#1089;&#1088;&#1077;&#1076;&#1099;.xlsx" TargetMode="External"/></Relationships>
</file>

<file path=ppt/charts/_rels/chart11.xml.rels><?xml version="1.0" encoding="UTF-8" standalone="yes"?>
<Relationships xmlns="http://schemas.openxmlformats.org/package/2006/relationships"><Relationship Id="rId1" Type="http://schemas.openxmlformats.org/officeDocument/2006/relationships/oleObject" Target="file:///F:\&#1044;&#1080;&#1089;&#1089;&#1077;&#1088;&#1090;&#1072;&#1094;&#1080;&#1103;\&#1043;&#1088;&#1072;&#1092;&#1080;&#1082;&#1080;%20&#1076;&#1083;&#1103;%20&#1076;&#1080;&#1089;&#1089;&#1077;&#1088;&#1090;&#1072;&#1094;&#1080;&#1080;\&#1048;&#1085;&#1076;&#1091;&#1082;&#1094;&#1080;&#1086;&#1085;&#1085;&#1072;&#1103;%20&#1089;&#1080;&#1083;&#1072;%20&#1089;&#1088;&#1077;&#1076;&#1099;%20&#1095;&#1077;&#1088;&#1077;&#1079;%201,5%20&#1095;&#1072;&#1089;&#1072;%20&#1080;%20&#1095;&#1077;&#1088;&#1077;&#1079;%2020%20&#1095;&#1072;&#1089;&#1086;&#1074;\&#1048;&#1085;&#1076;&#1091;&#1082;&#1094;&#1080;&#1086;&#1085;&#1085;&#1072;&#1103;%20&#1089;&#1080;&#1083;&#1072;%20&#1089;&#1088;&#1077;&#1076;&#1099;%20&#1095;&#1077;&#1088;&#1077;&#1079;%201,5%20&#1095;&#1072;&#1089;&#1072;%20&#1080;%20&#1095;&#1077;&#1088;&#1077;&#1079;%2020%20&#1095;&#1072;&#1089;&#1086;&#1074;.xlsx" TargetMode="External"/></Relationships>
</file>

<file path=ppt/charts/_rels/chart12.xml.rels><?xml version="1.0" encoding="UTF-8" standalone="yes"?>
<Relationships xmlns="http://schemas.openxmlformats.org/package/2006/relationships"><Relationship Id="rId1" Type="http://schemas.openxmlformats.org/officeDocument/2006/relationships/oleObject" Target="file:///F:\&#1044;&#1080;&#1089;&#1089;&#1077;&#1088;&#1090;&#1072;&#1094;&#1080;&#1103;\&#1043;&#1088;&#1072;&#1092;&#1080;&#1082;&#1080;%20&#1076;&#1083;&#1103;%20&#1076;&#1080;&#1089;&#1089;&#1077;&#1088;&#1090;&#1072;&#1094;&#1080;&#1080;\&#1089;&#1088;&#1077;&#1076;&#1099;%20&#1089;%20&#1086;&#1088;&#1075;&#1072;&#1085;&#1080;&#1082;&#1086;&#1081;%20&#1080;%20&#1073;&#1077;&#1079;\&#1089;&#1088;&#1077;&#1076;&#1099;%20&#1089;%20&#1086;&#1088;&#1075;&#1072;&#1085;&#1080;&#1082;&#1086;&#1081;%20&#1080;%20&#1073;&#1077;&#1079;.xlsx" TargetMode="External"/></Relationships>
</file>

<file path=ppt/charts/_rels/chart13.xml.rels><?xml version="1.0" encoding="UTF-8" standalone="yes"?>
<Relationships xmlns="http://schemas.openxmlformats.org/package/2006/relationships"><Relationship Id="rId1" Type="http://schemas.openxmlformats.org/officeDocument/2006/relationships/oleObject" Target="file:///F:\&#1044;&#1080;&#1089;&#1089;&#1077;&#1088;&#1090;&#1072;&#1094;&#1080;&#1103;\&#1043;&#1088;&#1072;&#1092;&#1080;&#1082;&#1080;%20&#1076;&#1083;&#1103;%20&#1076;&#1080;&#1089;&#1089;&#1077;&#1088;&#1090;&#1072;&#1094;&#1080;&#1080;\&#1089;&#1088;&#1077;&#1076;&#1099;%20&#1089;%20&#1086;&#1088;&#1075;&#1072;&#1085;&#1080;&#1082;&#1086;&#1081;%20&#1080;%20&#1073;&#1077;&#1079;\&#1089;&#1088;&#1077;&#1076;&#1099;%20&#1089;%20&#1086;&#1088;&#1075;&#1072;&#1085;&#1080;&#1082;&#1086;&#1081;%20&#1080;%20&#1073;&#1077;&#1079;.xlsx" TargetMode="External"/></Relationships>
</file>

<file path=ppt/charts/_rels/chart14.xml.rels><?xml version="1.0" encoding="UTF-8" standalone="yes"?>
<Relationships xmlns="http://schemas.openxmlformats.org/package/2006/relationships"><Relationship Id="rId1" Type="http://schemas.openxmlformats.org/officeDocument/2006/relationships/oleObject" Target="file:///F:\&#1044;&#1080;&#1089;&#1089;&#1077;&#1088;&#1090;&#1072;&#1094;&#1080;&#1103;\&#1043;&#1088;&#1072;&#1092;&#1080;&#1082;&#1080;%20&#1076;&#1083;&#1103;%20&#1076;&#1080;&#1089;&#1089;&#1077;&#1088;&#1090;&#1072;&#1094;&#1080;&#1080;\&#1069;&#1092;&#1092;&#1077;&#1082;&#1090;%20&#1086;&#1090;%20&#1084;&#1080;&#1085;&#1080;&#1084;&#1072;&#1083;&#1100;&#1085;&#1086;&#1081;%20&#1089;&#1088;&#1077;&#1076;&#1099;,%20&#1086;&#1073;&#1083;&#1091;&#1095;&#1077;&#1085;&#1085;&#1086;&#1081;%20&#1089;%20&#1088;&#1072;&#1079;&#1085;&#1086;&#1081;%20&#1084;&#1086;&#1097;&#1085;&#1086;&#1089;&#1090;&#1100;&#1102;\&#1069;&#1092;&#1092;&#1077;&#1082;&#1090;%20&#1086;&#1090;%20&#1084;&#1080;&#1085;&#1080;&#1084;&#1072;&#1083;&#1100;&#1085;&#1086;&#1081;%20&#1089;&#1088;&#1077;&#1076;&#1099;,%20&#1086;&#1073;&#1083;&#1091;&#1095;&#1077;&#1085;&#1085;&#1086;&#1081;%20&#1089;%20&#1088;&#1072;&#1079;&#1085;&#1086;&#1081;%20&#1084;&#1086;&#1097;&#1085;&#1086;&#1089;&#1090;&#1100;&#1102;..xlsx" TargetMode="External"/></Relationships>
</file>

<file path=ppt/charts/_rels/chart15.xml.rels><?xml version="1.0" encoding="UTF-8" standalone="yes"?>
<Relationships xmlns="http://schemas.openxmlformats.org/package/2006/relationships"><Relationship Id="rId1" Type="http://schemas.openxmlformats.org/officeDocument/2006/relationships/oleObject" Target="file:///F:\&#1044;&#1080;&#1089;&#1089;&#1077;&#1088;&#1090;&#1072;&#1094;&#1080;&#1103;\&#1043;&#1088;&#1072;&#1092;&#1080;&#1082;&#1080;%20&#1076;&#1083;&#1103;%20&#1076;&#1080;&#1089;&#1089;&#1077;&#1088;&#1090;&#1072;&#1094;&#1080;&#1080;\12_12_13_katG_glnA\12_12_&#1043;&#1056;&#1040;&#1060;&#1048;&#1050;.xlsx" TargetMode="External"/></Relationships>
</file>

<file path=ppt/charts/_rels/chart16.xml.rels><?xml version="1.0" encoding="UTF-8" standalone="yes"?>
<Relationships xmlns="http://schemas.openxmlformats.org/package/2006/relationships"><Relationship Id="rId1" Type="http://schemas.openxmlformats.org/officeDocument/2006/relationships/oleObject" Target="file:///F:\&#1044;&#1080;&#1089;&#1089;&#1077;&#1088;&#1090;&#1072;&#1094;&#1080;&#1103;\&#1043;&#1088;&#1072;&#1092;&#1080;&#1082;&#1080;%20&#1076;&#1083;&#1103;%20&#1076;&#1080;&#1089;&#1089;&#1077;&#1088;&#1090;&#1072;&#1094;&#1080;&#1080;\GlnA_&#1086;&#1090;&#1084;&#1099;&#1090;&#1099;&#1077;%20&#1082;&#1083;&#1077;&#1090;&#1082;&#1080;\&#1043;&#1088;&#1072;&#1092;&#1080;&#1082;%20GlnA_&#1086;&#1090;&#1084;&#1099;&#1090;&#1099;&#1077;%20&#1082;&#1083;&#1077;&#1090;&#1082;&#1080;.xlsx"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F:\&#1044;&#1080;&#1089;&#1089;&#1077;&#1088;&#1090;&#1072;&#1094;&#1080;&#1103;\&#1043;&#1088;&#1072;&#1092;&#1080;&#1082;&#1080;%20&#1076;&#1083;&#1103;%20&#1076;&#1080;&#1089;&#1089;&#1077;&#1088;&#1090;&#1072;&#1094;&#1080;&#1080;\KatG%20150%20&#1084;&#1082;&#1084;%20(&#1082;&#1072;&#1082;%20&#1074;%20&#1089;&#1090;&#1072;&#1090;&#1100;&#1077;)\KatG%20150%20&#1084;&#1082;&#1084;%20(&#1082;&#1072;&#1082;%20&#1074;%20&#1089;&#1090;&#1072;&#1090;&#1100;&#1077;).xlsx"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file:///F:\&#1044;&#1080;&#1089;&#1089;&#1077;&#1088;&#1090;&#1072;&#1094;&#1080;&#1103;\&#1043;&#1088;&#1072;&#1092;&#1080;&#1082;&#1080;%20&#1076;&#1083;&#1103;%20&#1076;&#1080;&#1089;&#1089;&#1077;&#1088;&#1090;&#1072;&#1094;&#1080;&#1080;\KatG%20200%20&#1084;&#1082;&#1084;%20(&#1082;&#1072;&#1082;%20&#1074;%20&#1089;&#1090;&#1072;&#1090;&#1100;&#1077;)\KatG%20200%20&#1084;&#1082;&#1084;%20(&#1082;&#1072;&#1082;%20&#1074;%20&#1089;&#1090;&#1072;&#1090;&#1100;&#1077;).xlsx" TargetMode="External"/></Relationships>
</file>

<file path=ppt/charts/_rels/chart4.xml.rels><?xml version="1.0" encoding="UTF-8" standalone="yes"?>
<Relationships xmlns="http://schemas.openxmlformats.org/package/2006/relationships"><Relationship Id="rId1" Type="http://schemas.openxmlformats.org/officeDocument/2006/relationships/oleObject" Target="file:///F:\&#1044;&#1080;&#1089;&#1089;&#1077;&#1088;&#1090;&#1072;&#1094;&#1080;&#1103;\&#1043;&#1088;&#1072;&#1092;&#1080;&#1082;&#1080;%20&#1076;&#1083;&#1103;%20&#1076;&#1080;&#1089;&#1089;&#1077;&#1088;&#1090;&#1072;&#1094;&#1080;&#1080;\KatG%20130%20&#1084;&#1082;&#1084;%205,%2010,%2015%20&#1084;&#1080;&#1085;\KatG%20130%20&#1084;&#1082;&#1084;%205,%2010,%2015%20&#1084;&#1080;&#1085;..xlsx" TargetMode="External"/></Relationships>
</file>

<file path=ppt/charts/_rels/chart5.xml.rels><?xml version="1.0" encoding="UTF-8" standalone="yes"?>
<Relationships xmlns="http://schemas.openxmlformats.org/package/2006/relationships"><Relationship Id="rId1" Type="http://schemas.openxmlformats.org/officeDocument/2006/relationships/oleObject" Target="file:///F:\&#1044;&#1080;&#1089;&#1089;&#1077;&#1088;&#1090;&#1072;&#1094;&#1080;&#1103;\&#1043;&#1088;&#1072;&#1092;&#1080;&#1082;&#1080;%20&#1076;&#1083;&#1103;%20&#1076;&#1080;&#1089;&#1089;&#1077;&#1088;&#1090;&#1072;&#1094;&#1080;&#1080;\CopA_&#1075;&#1088;&#1072;&#1092;&#1080;&#1082;&#1080;%20&#1074;%20&#1086;&#1090;&#1095;&#1077;&#1090;.xlsx" TargetMode="External"/></Relationships>
</file>

<file path=ppt/charts/_rels/chart6.xml.rels><?xml version="1.0" encoding="UTF-8" standalone="yes"?>
<Relationships xmlns="http://schemas.openxmlformats.org/package/2006/relationships"><Relationship Id="rId1" Type="http://schemas.openxmlformats.org/officeDocument/2006/relationships/oleObject" Target="file:///F:\&#1044;&#1080;&#1089;&#1089;&#1077;&#1088;&#1090;&#1072;&#1094;&#1080;&#1103;\&#1043;&#1088;&#1072;&#1092;&#1080;&#1082;&#1080;%20&#1076;&#1083;&#1103;%20&#1076;&#1080;&#1089;&#1089;&#1077;&#1088;&#1090;&#1072;&#1094;&#1080;&#1080;\EmrR_&#1075;&#1088;&#1072;&#1092;&#1080;&#1082;&#1080;%20&#1074;%20&#1086;&#1090;&#1095;&#1077;&#1090;.xlsx" TargetMode="External"/></Relationships>
</file>

<file path=ppt/charts/_rels/chart7.xml.rels><?xml version="1.0" encoding="UTF-8" standalone="yes"?>
<Relationships xmlns="http://schemas.openxmlformats.org/package/2006/relationships"><Relationship Id="rId1" Type="http://schemas.openxmlformats.org/officeDocument/2006/relationships/oleObject" Target="file:///F:\&#1044;&#1080;&#1089;&#1089;&#1077;&#1088;&#1090;&#1072;&#1094;&#1080;&#1103;\&#1043;&#1088;&#1072;&#1092;&#1080;&#1082;&#1080;%20&#1076;&#1083;&#1103;%20&#1076;&#1080;&#1089;&#1089;&#1077;&#1088;&#1090;&#1072;&#1094;&#1080;&#1080;\&#1054;&#1073;&#1083;&#1091;&#1095;&#1077;&#1085;&#1085;&#1072;&#1103;%20&#1089;&#1088;&#1077;&#1076;&#1072;%20&#1080;%20&#1082;&#1083;&#1077;&#1090;&#1082;&#1080;%20&#1075;&#1088;&#1072;&#1092;&#1080;&#1082;%2006_03_katG%20141.3\&#1054;&#1073;&#1083;&#1091;&#1095;&#1077;&#1085;&#1085;&#1072;&#1103;%20&#1089;&#1088;&#1077;&#1076;&#1072;%20&#1080;%20&#1082;&#1083;&#1077;&#1090;&#1082;&#1080;%20&#1075;&#1088;&#1072;&#1092;&#1080;&#1082;%2006_03_katG%20141.3.xlsx" TargetMode="External"/></Relationships>
</file>

<file path=ppt/charts/_rels/chart8.xml.rels><?xml version="1.0" encoding="UTF-8" standalone="yes"?>
<Relationships xmlns="http://schemas.openxmlformats.org/package/2006/relationships"><Relationship Id="rId1" Type="http://schemas.openxmlformats.org/officeDocument/2006/relationships/oleObject" Target="file:///F:\&#1044;&#1080;&#1089;&#1089;&#1077;&#1088;&#1090;&#1072;&#1094;&#1080;&#1103;\&#1043;&#1088;&#1072;&#1092;&#1080;&#1082;&#1080;%20&#1076;&#1083;&#1103;%20&#1076;&#1080;&#1089;&#1089;&#1077;&#1088;&#1090;&#1072;&#1094;&#1080;&#1080;\KatG%20&#1080;%20CopA%20&#1085;&#1072;%20&#1085;&#1077;&#1088;&#1086;&#1076;&#1085;&#1099;&#1093;%20&#1089;&#1088;&#1077;&#1076;&#1072;&#1093;\KatG%20&#1080;%20CopA%20&#1085;&#1072;%20&#1085;&#1077;&#1088;&#1086;&#1076;&#1085;&#1099;&#1093;%20&#1089;&#1088;&#1077;&#1076;&#1072;&#1093;.xlsx" TargetMode="External"/></Relationships>
</file>

<file path=ppt/charts/_rels/chart9.xml.rels><?xml version="1.0" encoding="UTF-8" standalone="yes"?>
<Relationships xmlns="http://schemas.openxmlformats.org/package/2006/relationships"><Relationship Id="rId1" Type="http://schemas.openxmlformats.org/officeDocument/2006/relationships/oleObject" Target="file:///F:\&#1044;&#1080;&#1089;&#1089;&#1077;&#1088;&#1090;&#1072;&#1094;&#1080;&#1103;\&#1043;&#1088;&#1072;&#1092;&#1080;&#1082;&#1080;%20&#1076;&#1083;&#1103;%20&#1076;&#1080;&#1089;&#1089;&#1077;&#1088;&#1090;&#1072;&#1094;&#1080;&#1080;\EmrR%2015%20&#1084;&#1080;&#1085;&#1091;&#1090;\emrR%2015%20&#1084;&#1080;&#1085;&#1091;&#1090;.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ru-RU" sz="1800" b="1" i="1" baseline="0">
                <a:latin typeface="Times New Roman" panose="02020603050405020304" pitchFamily="18" charset="0"/>
                <a:cs typeface="Times New Roman" panose="02020603050405020304" pitchFamily="18" charset="0"/>
              </a:rPr>
              <a:t>E.coli/p</a:t>
            </a:r>
            <a:r>
              <a:rPr lang="en-US" sz="1800" b="1" i="1" baseline="0">
                <a:latin typeface="Times New Roman" panose="02020603050405020304" pitchFamily="18" charset="0"/>
                <a:cs typeface="Times New Roman" panose="02020603050405020304" pitchFamily="18" charset="0"/>
              </a:rPr>
              <a:t>KatG</a:t>
            </a:r>
            <a:r>
              <a:rPr lang="ru-RU" sz="1800" b="1" i="1" baseline="0">
                <a:latin typeface="Times New Roman" panose="02020603050405020304" pitchFamily="18" charset="0"/>
                <a:cs typeface="Times New Roman" panose="02020603050405020304" pitchFamily="18" charset="0"/>
              </a:rPr>
              <a:t>-</a:t>
            </a:r>
            <a:r>
              <a:rPr lang="en-US" sz="1800" b="1" i="1" baseline="0">
                <a:latin typeface="Times New Roman" panose="02020603050405020304" pitchFamily="18" charset="0"/>
                <a:cs typeface="Times New Roman" panose="02020603050405020304" pitchFamily="18" charset="0"/>
              </a:rPr>
              <a:t>GFP, </a:t>
            </a:r>
            <a:r>
              <a:rPr lang="en-US" sz="1800" b="1" i="0" baseline="0">
                <a:latin typeface="Times New Roman" panose="02020603050405020304" pitchFamily="18" charset="0"/>
                <a:cs typeface="Times New Roman" panose="02020603050405020304" pitchFamily="18" charset="0"/>
              </a:rPr>
              <a:t>130 </a:t>
            </a:r>
            <a:r>
              <a:rPr lang="ru-RU" sz="1800" b="1" i="0" baseline="0">
                <a:latin typeface="Times New Roman" panose="02020603050405020304" pitchFamily="18" charset="0"/>
                <a:cs typeface="Times New Roman" panose="02020603050405020304" pitchFamily="18" charset="0"/>
              </a:rPr>
              <a:t>мкм</a:t>
            </a:r>
          </a:p>
        </c:rich>
      </c:tx>
      <c:layout/>
      <c:overlay val="0"/>
    </c:title>
    <c:autoTitleDeleted val="0"/>
    <c:plotArea>
      <c:layout/>
      <c:lineChart>
        <c:grouping val="standard"/>
        <c:varyColors val="0"/>
        <c:ser>
          <c:idx val="0"/>
          <c:order val="0"/>
          <c:tx>
            <c:strRef>
              <c:f>Лист1!$A$4</c:f>
              <c:strCache>
                <c:ptCount val="1"/>
                <c:pt idx="0">
                  <c:v>0 мМ перекись водорода</c:v>
                </c:pt>
              </c:strCache>
            </c:strRef>
          </c:tx>
          <c:spPr>
            <a:ln>
              <a:solidFill>
                <a:schemeClr val="tx1"/>
              </a:solidFill>
            </a:ln>
          </c:spPr>
          <c:marker>
            <c:symbol val="square"/>
            <c:size val="7"/>
            <c:spPr>
              <a:solidFill>
                <a:schemeClr val="tx1"/>
              </a:solidFill>
              <a:ln>
                <a:solidFill>
                  <a:schemeClr val="tx1"/>
                </a:solidFill>
              </a:ln>
            </c:spPr>
          </c:marker>
          <c:cat>
            <c:numRef>
              <c:f>Лист1!$B$3:$P$3</c:f>
              <c:numCache>
                <c:formatCode>#0</c:formatCode>
                <c:ptCount val="15"/>
                <c:pt idx="0">
                  <c:v>50</c:v>
                </c:pt>
                <c:pt idx="1">
                  <c:v>60</c:v>
                </c:pt>
                <c:pt idx="2">
                  <c:v>70</c:v>
                </c:pt>
                <c:pt idx="3">
                  <c:v>80</c:v>
                </c:pt>
                <c:pt idx="4">
                  <c:v>90</c:v>
                </c:pt>
                <c:pt idx="5">
                  <c:v>100</c:v>
                </c:pt>
                <c:pt idx="6">
                  <c:v>110</c:v>
                </c:pt>
                <c:pt idx="7">
                  <c:v>120</c:v>
                </c:pt>
                <c:pt idx="8">
                  <c:v>130</c:v>
                </c:pt>
                <c:pt idx="9">
                  <c:v>140</c:v>
                </c:pt>
                <c:pt idx="10">
                  <c:v>150</c:v>
                </c:pt>
                <c:pt idx="11">
                  <c:v>160</c:v>
                </c:pt>
                <c:pt idx="12">
                  <c:v>170</c:v>
                </c:pt>
                <c:pt idx="13">
                  <c:v>180</c:v>
                </c:pt>
                <c:pt idx="14">
                  <c:v>190</c:v>
                </c:pt>
              </c:numCache>
            </c:numRef>
          </c:cat>
          <c:val>
            <c:numRef>
              <c:f>Лист1!$B$4:$P$4</c:f>
              <c:numCache>
                <c:formatCode>#0</c:formatCode>
                <c:ptCount val="15"/>
                <c:pt idx="0">
                  <c:v>2353</c:v>
                </c:pt>
                <c:pt idx="1">
                  <c:v>2279</c:v>
                </c:pt>
                <c:pt idx="2">
                  <c:v>2442</c:v>
                </c:pt>
                <c:pt idx="3">
                  <c:v>2517</c:v>
                </c:pt>
                <c:pt idx="4">
                  <c:v>2608</c:v>
                </c:pt>
                <c:pt idx="5">
                  <c:v>2695</c:v>
                </c:pt>
                <c:pt idx="6">
                  <c:v>2960</c:v>
                </c:pt>
                <c:pt idx="7">
                  <c:v>3250</c:v>
                </c:pt>
                <c:pt idx="8">
                  <c:v>3190</c:v>
                </c:pt>
                <c:pt idx="9">
                  <c:v>3348</c:v>
                </c:pt>
                <c:pt idx="10">
                  <c:v>3507</c:v>
                </c:pt>
                <c:pt idx="11">
                  <c:v>3537</c:v>
                </c:pt>
                <c:pt idx="12">
                  <c:v>3697</c:v>
                </c:pt>
                <c:pt idx="13">
                  <c:v>3710</c:v>
                </c:pt>
                <c:pt idx="14">
                  <c:v>3845</c:v>
                </c:pt>
              </c:numCache>
            </c:numRef>
          </c:val>
          <c:smooth val="0"/>
        </c:ser>
        <c:ser>
          <c:idx val="1"/>
          <c:order val="1"/>
          <c:tx>
            <c:strRef>
              <c:f>Лист1!$A$5</c:f>
              <c:strCache>
                <c:ptCount val="1"/>
                <c:pt idx="0">
                  <c:v>2,5 мM перекись водорода</c:v>
                </c:pt>
              </c:strCache>
            </c:strRef>
          </c:tx>
          <c:spPr>
            <a:ln>
              <a:solidFill>
                <a:srgbClr val="FF0000"/>
              </a:solidFill>
            </a:ln>
          </c:spPr>
          <c:marker>
            <c:symbol val="triangle"/>
            <c:size val="7"/>
            <c:spPr>
              <a:solidFill>
                <a:schemeClr val="bg1"/>
              </a:solidFill>
              <a:ln>
                <a:solidFill>
                  <a:srgbClr val="FF0000"/>
                </a:solidFill>
              </a:ln>
            </c:spPr>
          </c:marker>
          <c:cat>
            <c:numRef>
              <c:f>Лист1!$B$3:$P$3</c:f>
              <c:numCache>
                <c:formatCode>#0</c:formatCode>
                <c:ptCount val="15"/>
                <c:pt idx="0">
                  <c:v>50</c:v>
                </c:pt>
                <c:pt idx="1">
                  <c:v>60</c:v>
                </c:pt>
                <c:pt idx="2">
                  <c:v>70</c:v>
                </c:pt>
                <c:pt idx="3">
                  <c:v>80</c:v>
                </c:pt>
                <c:pt idx="4">
                  <c:v>90</c:v>
                </c:pt>
                <c:pt idx="5">
                  <c:v>100</c:v>
                </c:pt>
                <c:pt idx="6">
                  <c:v>110</c:v>
                </c:pt>
                <c:pt idx="7">
                  <c:v>120</c:v>
                </c:pt>
                <c:pt idx="8">
                  <c:v>130</c:v>
                </c:pt>
                <c:pt idx="9">
                  <c:v>140</c:v>
                </c:pt>
                <c:pt idx="10">
                  <c:v>150</c:v>
                </c:pt>
                <c:pt idx="11">
                  <c:v>160</c:v>
                </c:pt>
                <c:pt idx="12">
                  <c:v>170</c:v>
                </c:pt>
                <c:pt idx="13">
                  <c:v>180</c:v>
                </c:pt>
                <c:pt idx="14">
                  <c:v>190</c:v>
                </c:pt>
              </c:numCache>
            </c:numRef>
          </c:cat>
          <c:val>
            <c:numRef>
              <c:f>Лист1!$B$5:$P$5</c:f>
              <c:numCache>
                <c:formatCode>#0</c:formatCode>
                <c:ptCount val="15"/>
                <c:pt idx="0">
                  <c:v>2583</c:v>
                </c:pt>
                <c:pt idx="1">
                  <c:v>2614</c:v>
                </c:pt>
                <c:pt idx="2">
                  <c:v>2729</c:v>
                </c:pt>
                <c:pt idx="3">
                  <c:v>2992</c:v>
                </c:pt>
                <c:pt idx="4">
                  <c:v>2856</c:v>
                </c:pt>
                <c:pt idx="5">
                  <c:v>2976</c:v>
                </c:pt>
                <c:pt idx="6">
                  <c:v>3188</c:v>
                </c:pt>
                <c:pt idx="7">
                  <c:v>3457</c:v>
                </c:pt>
                <c:pt idx="8">
                  <c:v>3536</c:v>
                </c:pt>
                <c:pt idx="9">
                  <c:v>3711</c:v>
                </c:pt>
                <c:pt idx="10">
                  <c:v>3978</c:v>
                </c:pt>
                <c:pt idx="11">
                  <c:v>4217</c:v>
                </c:pt>
                <c:pt idx="12">
                  <c:v>4397</c:v>
                </c:pt>
                <c:pt idx="13">
                  <c:v>4587</c:v>
                </c:pt>
                <c:pt idx="14">
                  <c:v>4930</c:v>
                </c:pt>
              </c:numCache>
            </c:numRef>
          </c:val>
          <c:smooth val="0"/>
        </c:ser>
        <c:ser>
          <c:idx val="2"/>
          <c:order val="2"/>
          <c:tx>
            <c:strRef>
              <c:f>Лист1!$A$6</c:f>
              <c:strCache>
                <c:ptCount val="1"/>
                <c:pt idx="0">
                  <c:v>облучение 130 мкм</c:v>
                </c:pt>
              </c:strCache>
            </c:strRef>
          </c:tx>
          <c:spPr>
            <a:ln>
              <a:solidFill>
                <a:srgbClr val="00B050"/>
              </a:solidFill>
            </a:ln>
          </c:spPr>
          <c:marker>
            <c:symbol val="square"/>
            <c:size val="7"/>
            <c:spPr>
              <a:solidFill>
                <a:schemeClr val="bg1"/>
              </a:solidFill>
              <a:ln>
                <a:solidFill>
                  <a:srgbClr val="00B050"/>
                </a:solidFill>
              </a:ln>
            </c:spPr>
          </c:marker>
          <c:cat>
            <c:numRef>
              <c:f>Лист1!$B$3:$P$3</c:f>
              <c:numCache>
                <c:formatCode>#0</c:formatCode>
                <c:ptCount val="15"/>
                <c:pt idx="0">
                  <c:v>50</c:v>
                </c:pt>
                <c:pt idx="1">
                  <c:v>60</c:v>
                </c:pt>
                <c:pt idx="2">
                  <c:v>70</c:v>
                </c:pt>
                <c:pt idx="3">
                  <c:v>80</c:v>
                </c:pt>
                <c:pt idx="4">
                  <c:v>90</c:v>
                </c:pt>
                <c:pt idx="5">
                  <c:v>100</c:v>
                </c:pt>
                <c:pt idx="6">
                  <c:v>110</c:v>
                </c:pt>
                <c:pt idx="7">
                  <c:v>120</c:v>
                </c:pt>
                <c:pt idx="8">
                  <c:v>130</c:v>
                </c:pt>
                <c:pt idx="9">
                  <c:v>140</c:v>
                </c:pt>
                <c:pt idx="10">
                  <c:v>150</c:v>
                </c:pt>
                <c:pt idx="11">
                  <c:v>160</c:v>
                </c:pt>
                <c:pt idx="12">
                  <c:v>170</c:v>
                </c:pt>
                <c:pt idx="13">
                  <c:v>180</c:v>
                </c:pt>
                <c:pt idx="14">
                  <c:v>190</c:v>
                </c:pt>
              </c:numCache>
            </c:numRef>
          </c:cat>
          <c:val>
            <c:numRef>
              <c:f>Лист1!$B$6:$P$6</c:f>
              <c:numCache>
                <c:formatCode>#0</c:formatCode>
                <c:ptCount val="15"/>
                <c:pt idx="0">
                  <c:v>3035</c:v>
                </c:pt>
                <c:pt idx="1">
                  <c:v>3380</c:v>
                </c:pt>
                <c:pt idx="2">
                  <c:v>3420</c:v>
                </c:pt>
                <c:pt idx="3">
                  <c:v>3653</c:v>
                </c:pt>
                <c:pt idx="4">
                  <c:v>3932</c:v>
                </c:pt>
                <c:pt idx="5">
                  <c:v>4397</c:v>
                </c:pt>
                <c:pt idx="6">
                  <c:v>4814</c:v>
                </c:pt>
                <c:pt idx="7">
                  <c:v>5248</c:v>
                </c:pt>
                <c:pt idx="8">
                  <c:v>5691</c:v>
                </c:pt>
                <c:pt idx="9">
                  <c:v>6207</c:v>
                </c:pt>
                <c:pt idx="10">
                  <c:v>6672</c:v>
                </c:pt>
                <c:pt idx="11">
                  <c:v>7125</c:v>
                </c:pt>
                <c:pt idx="12">
                  <c:v>7540</c:v>
                </c:pt>
                <c:pt idx="13">
                  <c:v>8100</c:v>
                </c:pt>
                <c:pt idx="14">
                  <c:v>8738</c:v>
                </c:pt>
              </c:numCache>
            </c:numRef>
          </c:val>
          <c:smooth val="0"/>
        </c:ser>
        <c:dLbls>
          <c:showLegendKey val="0"/>
          <c:showVal val="0"/>
          <c:showCatName val="0"/>
          <c:showSerName val="0"/>
          <c:showPercent val="0"/>
          <c:showBubbleSize val="0"/>
        </c:dLbls>
        <c:marker val="1"/>
        <c:smooth val="0"/>
        <c:axId val="249279016"/>
        <c:axId val="249277840"/>
      </c:lineChart>
      <c:catAx>
        <c:axId val="249279016"/>
        <c:scaling>
          <c:orientation val="minMax"/>
        </c:scaling>
        <c:delete val="0"/>
        <c:axPos val="b"/>
        <c:title>
          <c:tx>
            <c:rich>
              <a:bodyPr/>
              <a:lstStyle/>
              <a:p>
                <a:pPr>
                  <a:defRPr/>
                </a:pPr>
                <a:r>
                  <a:rPr lang="ru-RU" sz="1400">
                    <a:latin typeface="Times New Roman" panose="02020603050405020304" pitchFamily="18" charset="0"/>
                    <a:cs typeface="Times New Roman" panose="02020603050405020304" pitchFamily="18" charset="0"/>
                  </a:rPr>
                  <a:t>Время,</a:t>
                </a:r>
                <a:r>
                  <a:rPr lang="ru-RU" sz="1400" baseline="0">
                    <a:latin typeface="Times New Roman" panose="02020603050405020304" pitchFamily="18" charset="0"/>
                    <a:cs typeface="Times New Roman" panose="02020603050405020304" pitchFamily="18" charset="0"/>
                  </a:rPr>
                  <a:t> минуты</a:t>
                </a:r>
                <a:endParaRPr lang="ru-RU" sz="1400">
                  <a:latin typeface="Times New Roman" panose="02020603050405020304" pitchFamily="18" charset="0"/>
                  <a:cs typeface="Times New Roman" panose="02020603050405020304" pitchFamily="18" charset="0"/>
                </a:endParaRPr>
              </a:p>
            </c:rich>
          </c:tx>
          <c:layout>
            <c:manualLayout>
              <c:xMode val="edge"/>
              <c:yMode val="edge"/>
              <c:x val="0.31566456140114624"/>
              <c:y val="0.93713163341386718"/>
            </c:manualLayout>
          </c:layout>
          <c:overlay val="0"/>
        </c:title>
        <c:numFmt formatCode="#0" sourceLinked="1"/>
        <c:majorTickMark val="out"/>
        <c:minorTickMark val="none"/>
        <c:tickLblPos val="nextTo"/>
        <c:crossAx val="249277840"/>
        <c:crosses val="autoZero"/>
        <c:auto val="1"/>
        <c:lblAlgn val="ctr"/>
        <c:lblOffset val="100"/>
        <c:noMultiLvlLbl val="0"/>
      </c:catAx>
      <c:valAx>
        <c:axId val="249277840"/>
        <c:scaling>
          <c:orientation val="minMax"/>
          <c:min val="2000"/>
        </c:scaling>
        <c:delete val="0"/>
        <c:axPos val="l"/>
        <c:majorGridlines/>
        <c:title>
          <c:tx>
            <c:rich>
              <a:bodyPr rot="-5400000" vert="horz"/>
              <a:lstStyle/>
              <a:p>
                <a:pPr>
                  <a:defRPr/>
                </a:pPr>
                <a:r>
                  <a:rPr lang="ru-RU" sz="1400" dirty="0">
                    <a:latin typeface="Times New Roman" panose="02020603050405020304" pitchFamily="18" charset="0"/>
                    <a:cs typeface="Times New Roman" panose="02020603050405020304" pitchFamily="18" charset="0"/>
                  </a:rPr>
                  <a:t>Флюоресценция, </a:t>
                </a:r>
                <a:r>
                  <a:rPr lang="ru-RU" sz="1400" dirty="0" err="1">
                    <a:latin typeface="Times New Roman" panose="02020603050405020304" pitchFamily="18" charset="0"/>
                    <a:cs typeface="Times New Roman" panose="02020603050405020304" pitchFamily="18" charset="0"/>
                  </a:rPr>
                  <a:t>отн</a:t>
                </a:r>
                <a:r>
                  <a:rPr lang="ru-RU" sz="1400" dirty="0">
                    <a:latin typeface="Times New Roman" panose="02020603050405020304" pitchFamily="18" charset="0"/>
                    <a:cs typeface="Times New Roman" panose="02020603050405020304" pitchFamily="18" charset="0"/>
                  </a:rPr>
                  <a:t>. ед.</a:t>
                </a:r>
              </a:p>
            </c:rich>
          </c:tx>
          <c:layout>
            <c:manualLayout>
              <c:xMode val="edge"/>
              <c:yMode val="edge"/>
              <c:x val="8.8430129536673258E-4"/>
              <c:y val="0.26246164717607318"/>
            </c:manualLayout>
          </c:layout>
          <c:overlay val="0"/>
        </c:title>
        <c:numFmt formatCode="#0" sourceLinked="1"/>
        <c:majorTickMark val="out"/>
        <c:minorTickMark val="none"/>
        <c:tickLblPos val="nextTo"/>
        <c:crossAx val="249279016"/>
        <c:crosses val="autoZero"/>
        <c:crossBetween val="midCat"/>
      </c:valAx>
    </c:plotArea>
    <c:legend>
      <c:legendPos val="r"/>
      <c:layout>
        <c:manualLayout>
          <c:xMode val="edge"/>
          <c:yMode val="edge"/>
          <c:x val="0.65954063465451085"/>
          <c:y val="0.25490604115336013"/>
          <c:w val="0.33867785734245015"/>
          <c:h val="0.33435779577599278"/>
        </c:manualLayout>
      </c:layout>
      <c:overlay val="0"/>
      <c:txPr>
        <a:bodyPr/>
        <a:lstStyle/>
        <a:p>
          <a:pPr>
            <a:defRPr sz="1400" baseline="0">
              <a:latin typeface="Calibri" panose="020F0502020204030204" pitchFamily="34" charset="0"/>
            </a:defRPr>
          </a:pPr>
          <a:endParaRPr lang="ru-RU"/>
        </a:p>
      </c:txPr>
    </c:legend>
    <c:plotVisOnly val="1"/>
    <c:dispBlanksAs val="gap"/>
    <c:showDLblsOverMax val="0"/>
  </c:chart>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ru-RU" sz="1800" b="1" i="1" baseline="0">
                <a:latin typeface="Times New Roman" panose="02020603050405020304" pitchFamily="18" charset="0"/>
                <a:cs typeface="Times New Roman" panose="02020603050405020304" pitchFamily="18" charset="0"/>
              </a:rPr>
              <a:t>E.coli/p</a:t>
            </a:r>
            <a:r>
              <a:rPr lang="en-US" sz="1800" b="1" i="1" baseline="0">
                <a:latin typeface="Times New Roman" panose="02020603050405020304" pitchFamily="18" charset="0"/>
                <a:cs typeface="Times New Roman" panose="02020603050405020304" pitchFamily="18" charset="0"/>
              </a:rPr>
              <a:t>KatG</a:t>
            </a:r>
            <a:r>
              <a:rPr lang="ru-RU" sz="1800" b="1" i="1" baseline="0">
                <a:latin typeface="Times New Roman" panose="02020603050405020304" pitchFamily="18" charset="0"/>
                <a:cs typeface="Times New Roman" panose="02020603050405020304" pitchFamily="18" charset="0"/>
              </a:rPr>
              <a:t>-GFP</a:t>
            </a:r>
            <a:endParaRPr lang="ru-RU" sz="1800" b="1" i="0" baseline="0">
              <a:latin typeface="Times New Roman" panose="02020603050405020304" pitchFamily="18" charset="0"/>
              <a:cs typeface="Times New Roman" panose="02020603050405020304" pitchFamily="18" charset="0"/>
            </a:endParaRPr>
          </a:p>
        </c:rich>
      </c:tx>
      <c:layout/>
      <c:overlay val="0"/>
    </c:title>
    <c:autoTitleDeleted val="0"/>
    <c:plotArea>
      <c:layout>
        <c:manualLayout>
          <c:layoutTarget val="inner"/>
          <c:xMode val="edge"/>
          <c:yMode val="edge"/>
          <c:x val="0.140116569777719"/>
          <c:y val="0.132317712254472"/>
          <c:w val="0.55601881548000898"/>
          <c:h val="0.67092341803731204"/>
        </c:manualLayout>
      </c:layout>
      <c:lineChart>
        <c:grouping val="standard"/>
        <c:varyColors val="0"/>
        <c:ser>
          <c:idx val="0"/>
          <c:order val="0"/>
          <c:tx>
            <c:strRef>
              <c:f>Лист1!$A$128</c:f>
              <c:strCache>
                <c:ptCount val="1"/>
                <c:pt idx="0">
                  <c:v>0 мМ перекись водорода</c:v>
                </c:pt>
              </c:strCache>
            </c:strRef>
          </c:tx>
          <c:spPr>
            <a:ln>
              <a:solidFill>
                <a:schemeClr val="tx1"/>
              </a:solidFill>
            </a:ln>
          </c:spPr>
          <c:marker>
            <c:symbol val="square"/>
            <c:size val="7"/>
            <c:spPr>
              <a:solidFill>
                <a:schemeClr val="tx1"/>
              </a:solidFill>
              <a:ln>
                <a:solidFill>
                  <a:schemeClr val="tx1"/>
                </a:solidFill>
              </a:ln>
            </c:spPr>
          </c:marker>
          <c:cat>
            <c:numRef>
              <c:f>Лист1!$B$127:$O$127</c:f>
              <c:numCache>
                <c:formatCode>General</c:formatCode>
                <c:ptCount val="14"/>
                <c:pt idx="0">
                  <c:v>0</c:v>
                </c:pt>
                <c:pt idx="1">
                  <c:v>20</c:v>
                </c:pt>
                <c:pt idx="2">
                  <c:v>40</c:v>
                </c:pt>
                <c:pt idx="3">
                  <c:v>60</c:v>
                </c:pt>
                <c:pt idx="4">
                  <c:v>80</c:v>
                </c:pt>
                <c:pt idx="5">
                  <c:v>100</c:v>
                </c:pt>
                <c:pt idx="6">
                  <c:v>120</c:v>
                </c:pt>
                <c:pt idx="7">
                  <c:v>140</c:v>
                </c:pt>
                <c:pt idx="8">
                  <c:v>160</c:v>
                </c:pt>
                <c:pt idx="9">
                  <c:v>180</c:v>
                </c:pt>
                <c:pt idx="10">
                  <c:v>200</c:v>
                </c:pt>
                <c:pt idx="11">
                  <c:v>220</c:v>
                </c:pt>
                <c:pt idx="12">
                  <c:v>240</c:v>
                </c:pt>
                <c:pt idx="13">
                  <c:v>260</c:v>
                </c:pt>
              </c:numCache>
            </c:numRef>
          </c:cat>
          <c:val>
            <c:numRef>
              <c:f>Лист1!$B$128:$O$128</c:f>
              <c:numCache>
                <c:formatCode>#0</c:formatCode>
                <c:ptCount val="14"/>
                <c:pt idx="0">
                  <c:v>1747</c:v>
                </c:pt>
                <c:pt idx="1">
                  <c:v>1727</c:v>
                </c:pt>
                <c:pt idx="2">
                  <c:v>1794</c:v>
                </c:pt>
                <c:pt idx="3">
                  <c:v>1790</c:v>
                </c:pt>
                <c:pt idx="4">
                  <c:v>1741</c:v>
                </c:pt>
                <c:pt idx="5">
                  <c:v>1842</c:v>
                </c:pt>
                <c:pt idx="6">
                  <c:v>1925</c:v>
                </c:pt>
                <c:pt idx="7">
                  <c:v>2032</c:v>
                </c:pt>
                <c:pt idx="8">
                  <c:v>2026</c:v>
                </c:pt>
                <c:pt idx="9">
                  <c:v>2039</c:v>
                </c:pt>
                <c:pt idx="10">
                  <c:v>2166</c:v>
                </c:pt>
                <c:pt idx="11">
                  <c:v>2268</c:v>
                </c:pt>
                <c:pt idx="12">
                  <c:v>2282</c:v>
                </c:pt>
                <c:pt idx="13">
                  <c:v>2441</c:v>
                </c:pt>
              </c:numCache>
            </c:numRef>
          </c:val>
          <c:smooth val="0"/>
        </c:ser>
        <c:ser>
          <c:idx val="1"/>
          <c:order val="1"/>
          <c:tx>
            <c:strRef>
              <c:f>Лист1!$A$129</c:f>
              <c:strCache>
                <c:ptCount val="1"/>
                <c:pt idx="0">
                  <c:v>2,5 мМ перекись водорода</c:v>
                </c:pt>
              </c:strCache>
            </c:strRef>
          </c:tx>
          <c:spPr>
            <a:ln>
              <a:solidFill>
                <a:srgbClr val="FF0000"/>
              </a:solidFill>
            </a:ln>
          </c:spPr>
          <c:marker>
            <c:symbol val="triangle"/>
            <c:size val="7"/>
            <c:spPr>
              <a:solidFill>
                <a:schemeClr val="bg1"/>
              </a:solidFill>
              <a:ln>
                <a:solidFill>
                  <a:srgbClr val="FF0000"/>
                </a:solidFill>
              </a:ln>
            </c:spPr>
          </c:marker>
          <c:cat>
            <c:numRef>
              <c:f>Лист1!$B$127:$O$127</c:f>
              <c:numCache>
                <c:formatCode>General</c:formatCode>
                <c:ptCount val="14"/>
                <c:pt idx="0">
                  <c:v>0</c:v>
                </c:pt>
                <c:pt idx="1">
                  <c:v>20</c:v>
                </c:pt>
                <c:pt idx="2">
                  <c:v>40</c:v>
                </c:pt>
                <c:pt idx="3">
                  <c:v>60</c:v>
                </c:pt>
                <c:pt idx="4">
                  <c:v>80</c:v>
                </c:pt>
                <c:pt idx="5">
                  <c:v>100</c:v>
                </c:pt>
                <c:pt idx="6">
                  <c:v>120</c:v>
                </c:pt>
                <c:pt idx="7">
                  <c:v>140</c:v>
                </c:pt>
                <c:pt idx="8">
                  <c:v>160</c:v>
                </c:pt>
                <c:pt idx="9">
                  <c:v>180</c:v>
                </c:pt>
                <c:pt idx="10">
                  <c:v>200</c:v>
                </c:pt>
                <c:pt idx="11">
                  <c:v>220</c:v>
                </c:pt>
                <c:pt idx="12">
                  <c:v>240</c:v>
                </c:pt>
                <c:pt idx="13">
                  <c:v>260</c:v>
                </c:pt>
              </c:numCache>
            </c:numRef>
          </c:cat>
          <c:val>
            <c:numRef>
              <c:f>Лист1!$B$129:$O$129</c:f>
              <c:numCache>
                <c:formatCode>#0</c:formatCode>
                <c:ptCount val="14"/>
                <c:pt idx="0">
                  <c:v>1815</c:v>
                </c:pt>
                <c:pt idx="1">
                  <c:v>2005</c:v>
                </c:pt>
                <c:pt idx="2">
                  <c:v>2162</c:v>
                </c:pt>
                <c:pt idx="3">
                  <c:v>2297</c:v>
                </c:pt>
                <c:pt idx="4">
                  <c:v>2251</c:v>
                </c:pt>
                <c:pt idx="5">
                  <c:v>2148</c:v>
                </c:pt>
                <c:pt idx="6">
                  <c:v>2164</c:v>
                </c:pt>
                <c:pt idx="7">
                  <c:v>2214</c:v>
                </c:pt>
                <c:pt idx="8">
                  <c:v>2238</c:v>
                </c:pt>
                <c:pt idx="9">
                  <c:v>2250</c:v>
                </c:pt>
                <c:pt idx="10">
                  <c:v>2302</c:v>
                </c:pt>
                <c:pt idx="11">
                  <c:v>2333</c:v>
                </c:pt>
                <c:pt idx="12">
                  <c:v>2464</c:v>
                </c:pt>
                <c:pt idx="13">
                  <c:v>2428</c:v>
                </c:pt>
              </c:numCache>
            </c:numRef>
          </c:val>
          <c:smooth val="0"/>
        </c:ser>
        <c:ser>
          <c:idx val="2"/>
          <c:order val="2"/>
          <c:tx>
            <c:strRef>
              <c:f>Лист1!$A$130</c:f>
              <c:strCache>
                <c:ptCount val="1"/>
                <c:pt idx="0">
                  <c:v>1*+49</c:v>
                </c:pt>
              </c:strCache>
            </c:strRef>
          </c:tx>
          <c:spPr>
            <a:ln>
              <a:solidFill>
                <a:srgbClr val="00B050"/>
              </a:solidFill>
            </a:ln>
          </c:spPr>
          <c:marker>
            <c:symbol val="square"/>
            <c:size val="7"/>
            <c:spPr>
              <a:solidFill>
                <a:schemeClr val="bg1"/>
              </a:solidFill>
              <a:ln>
                <a:solidFill>
                  <a:srgbClr val="00B050"/>
                </a:solidFill>
              </a:ln>
            </c:spPr>
          </c:marker>
          <c:cat>
            <c:numRef>
              <c:f>Лист1!$B$127:$O$127</c:f>
              <c:numCache>
                <c:formatCode>General</c:formatCode>
                <c:ptCount val="14"/>
                <c:pt idx="0">
                  <c:v>0</c:v>
                </c:pt>
                <c:pt idx="1">
                  <c:v>20</c:v>
                </c:pt>
                <c:pt idx="2">
                  <c:v>40</c:v>
                </c:pt>
                <c:pt idx="3">
                  <c:v>60</c:v>
                </c:pt>
                <c:pt idx="4">
                  <c:v>80</c:v>
                </c:pt>
                <c:pt idx="5">
                  <c:v>100</c:v>
                </c:pt>
                <c:pt idx="6">
                  <c:v>120</c:v>
                </c:pt>
                <c:pt idx="7">
                  <c:v>140</c:v>
                </c:pt>
                <c:pt idx="8">
                  <c:v>160</c:v>
                </c:pt>
                <c:pt idx="9">
                  <c:v>180</c:v>
                </c:pt>
                <c:pt idx="10">
                  <c:v>200</c:v>
                </c:pt>
                <c:pt idx="11">
                  <c:v>220</c:v>
                </c:pt>
                <c:pt idx="12">
                  <c:v>240</c:v>
                </c:pt>
                <c:pt idx="13">
                  <c:v>260</c:v>
                </c:pt>
              </c:numCache>
            </c:numRef>
          </c:cat>
          <c:val>
            <c:numRef>
              <c:f>Лист1!$B$130:$O$130</c:f>
              <c:numCache>
                <c:formatCode>#0</c:formatCode>
                <c:ptCount val="14"/>
                <c:pt idx="0">
                  <c:v>2000</c:v>
                </c:pt>
                <c:pt idx="1">
                  <c:v>1927</c:v>
                </c:pt>
                <c:pt idx="2">
                  <c:v>1944</c:v>
                </c:pt>
                <c:pt idx="3">
                  <c:v>1964</c:v>
                </c:pt>
                <c:pt idx="4">
                  <c:v>2061</c:v>
                </c:pt>
                <c:pt idx="5">
                  <c:v>2080</c:v>
                </c:pt>
                <c:pt idx="6">
                  <c:v>2071</c:v>
                </c:pt>
                <c:pt idx="7">
                  <c:v>2131</c:v>
                </c:pt>
                <c:pt idx="8">
                  <c:v>2305</c:v>
                </c:pt>
                <c:pt idx="9">
                  <c:v>2236</c:v>
                </c:pt>
                <c:pt idx="10">
                  <c:v>2458</c:v>
                </c:pt>
                <c:pt idx="11">
                  <c:v>2482</c:v>
                </c:pt>
                <c:pt idx="12">
                  <c:v>2502</c:v>
                </c:pt>
                <c:pt idx="13">
                  <c:v>2542</c:v>
                </c:pt>
              </c:numCache>
            </c:numRef>
          </c:val>
          <c:smooth val="0"/>
        </c:ser>
        <c:ser>
          <c:idx val="3"/>
          <c:order val="3"/>
          <c:tx>
            <c:strRef>
              <c:f>Лист1!$A$131</c:f>
              <c:strCache>
                <c:ptCount val="1"/>
                <c:pt idx="0">
                  <c:v>10*+40</c:v>
                </c:pt>
              </c:strCache>
            </c:strRef>
          </c:tx>
          <c:spPr>
            <a:ln>
              <a:solidFill>
                <a:srgbClr val="00B050"/>
              </a:solidFill>
            </a:ln>
          </c:spPr>
          <c:marker>
            <c:symbol val="circle"/>
            <c:size val="7"/>
            <c:spPr>
              <a:solidFill>
                <a:sysClr val="window" lastClr="FFFFFF"/>
              </a:solidFill>
              <a:ln>
                <a:solidFill>
                  <a:srgbClr val="00B050"/>
                </a:solidFill>
              </a:ln>
            </c:spPr>
          </c:marker>
          <c:cat>
            <c:numRef>
              <c:f>Лист1!$B$127:$O$127</c:f>
              <c:numCache>
                <c:formatCode>General</c:formatCode>
                <c:ptCount val="14"/>
                <c:pt idx="0">
                  <c:v>0</c:v>
                </c:pt>
                <c:pt idx="1">
                  <c:v>20</c:v>
                </c:pt>
                <c:pt idx="2">
                  <c:v>40</c:v>
                </c:pt>
                <c:pt idx="3">
                  <c:v>60</c:v>
                </c:pt>
                <c:pt idx="4">
                  <c:v>80</c:v>
                </c:pt>
                <c:pt idx="5">
                  <c:v>100</c:v>
                </c:pt>
                <c:pt idx="6">
                  <c:v>120</c:v>
                </c:pt>
                <c:pt idx="7">
                  <c:v>140</c:v>
                </c:pt>
                <c:pt idx="8">
                  <c:v>160</c:v>
                </c:pt>
                <c:pt idx="9">
                  <c:v>180</c:v>
                </c:pt>
                <c:pt idx="10">
                  <c:v>200</c:v>
                </c:pt>
                <c:pt idx="11">
                  <c:v>220</c:v>
                </c:pt>
                <c:pt idx="12">
                  <c:v>240</c:v>
                </c:pt>
                <c:pt idx="13">
                  <c:v>260</c:v>
                </c:pt>
              </c:numCache>
            </c:numRef>
          </c:cat>
          <c:val>
            <c:numRef>
              <c:f>Лист1!$B$131:$O$131</c:f>
              <c:numCache>
                <c:formatCode>#0</c:formatCode>
                <c:ptCount val="14"/>
                <c:pt idx="0">
                  <c:v>1902</c:v>
                </c:pt>
                <c:pt idx="1">
                  <c:v>1866</c:v>
                </c:pt>
                <c:pt idx="2">
                  <c:v>1977</c:v>
                </c:pt>
                <c:pt idx="3">
                  <c:v>1926</c:v>
                </c:pt>
                <c:pt idx="4">
                  <c:v>2095</c:v>
                </c:pt>
                <c:pt idx="5">
                  <c:v>2096</c:v>
                </c:pt>
                <c:pt idx="6">
                  <c:v>2134</c:v>
                </c:pt>
                <c:pt idx="7">
                  <c:v>2272</c:v>
                </c:pt>
                <c:pt idx="8">
                  <c:v>2258</c:v>
                </c:pt>
                <c:pt idx="9">
                  <c:v>2234</c:v>
                </c:pt>
                <c:pt idx="10">
                  <c:v>2407</c:v>
                </c:pt>
                <c:pt idx="11">
                  <c:v>2371</c:v>
                </c:pt>
                <c:pt idx="12">
                  <c:v>2474</c:v>
                </c:pt>
                <c:pt idx="13">
                  <c:v>2571</c:v>
                </c:pt>
              </c:numCache>
            </c:numRef>
          </c:val>
          <c:smooth val="0"/>
        </c:ser>
        <c:ser>
          <c:idx val="4"/>
          <c:order val="4"/>
          <c:tx>
            <c:strRef>
              <c:f>Лист1!$A$132</c:f>
              <c:strCache>
                <c:ptCount val="1"/>
                <c:pt idx="0">
                  <c:v>20*+30</c:v>
                </c:pt>
              </c:strCache>
            </c:strRef>
          </c:tx>
          <c:spPr>
            <a:ln>
              <a:solidFill>
                <a:srgbClr val="00B050"/>
              </a:solidFill>
            </a:ln>
          </c:spPr>
          <c:marker>
            <c:symbol val="diamond"/>
            <c:size val="7"/>
            <c:spPr>
              <a:solidFill>
                <a:sysClr val="window" lastClr="FFFFFF"/>
              </a:solidFill>
              <a:ln>
                <a:solidFill>
                  <a:srgbClr val="00B050"/>
                </a:solidFill>
              </a:ln>
            </c:spPr>
          </c:marker>
          <c:cat>
            <c:numRef>
              <c:f>Лист1!$B$127:$O$127</c:f>
              <c:numCache>
                <c:formatCode>General</c:formatCode>
                <c:ptCount val="14"/>
                <c:pt idx="0">
                  <c:v>0</c:v>
                </c:pt>
                <c:pt idx="1">
                  <c:v>20</c:v>
                </c:pt>
                <c:pt idx="2">
                  <c:v>40</c:v>
                </c:pt>
                <c:pt idx="3">
                  <c:v>60</c:v>
                </c:pt>
                <c:pt idx="4">
                  <c:v>80</c:v>
                </c:pt>
                <c:pt idx="5">
                  <c:v>100</c:v>
                </c:pt>
                <c:pt idx="6">
                  <c:v>120</c:v>
                </c:pt>
                <c:pt idx="7">
                  <c:v>140</c:v>
                </c:pt>
                <c:pt idx="8">
                  <c:v>160</c:v>
                </c:pt>
                <c:pt idx="9">
                  <c:v>180</c:v>
                </c:pt>
                <c:pt idx="10">
                  <c:v>200</c:v>
                </c:pt>
                <c:pt idx="11">
                  <c:v>220</c:v>
                </c:pt>
                <c:pt idx="12">
                  <c:v>240</c:v>
                </c:pt>
                <c:pt idx="13">
                  <c:v>260</c:v>
                </c:pt>
              </c:numCache>
            </c:numRef>
          </c:cat>
          <c:val>
            <c:numRef>
              <c:f>Лист1!$B$132:$O$132</c:f>
              <c:numCache>
                <c:formatCode>#0</c:formatCode>
                <c:ptCount val="14"/>
                <c:pt idx="0">
                  <c:v>1861</c:v>
                </c:pt>
                <c:pt idx="1">
                  <c:v>1902</c:v>
                </c:pt>
                <c:pt idx="2">
                  <c:v>1905</c:v>
                </c:pt>
                <c:pt idx="3">
                  <c:v>2020</c:v>
                </c:pt>
                <c:pt idx="4">
                  <c:v>2019</c:v>
                </c:pt>
                <c:pt idx="5">
                  <c:v>2101</c:v>
                </c:pt>
                <c:pt idx="6">
                  <c:v>2160</c:v>
                </c:pt>
                <c:pt idx="7">
                  <c:v>2171</c:v>
                </c:pt>
                <c:pt idx="8">
                  <c:v>2283</c:v>
                </c:pt>
                <c:pt idx="9">
                  <c:v>2408</c:v>
                </c:pt>
                <c:pt idx="10">
                  <c:v>2418</c:v>
                </c:pt>
                <c:pt idx="11">
                  <c:v>2582</c:v>
                </c:pt>
                <c:pt idx="12">
                  <c:v>2837</c:v>
                </c:pt>
                <c:pt idx="13">
                  <c:v>3043</c:v>
                </c:pt>
              </c:numCache>
            </c:numRef>
          </c:val>
          <c:smooth val="0"/>
        </c:ser>
        <c:ser>
          <c:idx val="5"/>
          <c:order val="5"/>
          <c:tx>
            <c:strRef>
              <c:f>Лист1!$A$133</c:f>
              <c:strCache>
                <c:ptCount val="1"/>
                <c:pt idx="0">
                  <c:v>30*+20</c:v>
                </c:pt>
              </c:strCache>
            </c:strRef>
          </c:tx>
          <c:spPr>
            <a:ln>
              <a:solidFill>
                <a:srgbClr val="00B050"/>
              </a:solidFill>
            </a:ln>
          </c:spPr>
          <c:marker>
            <c:symbol val="triangle"/>
            <c:size val="7"/>
            <c:spPr>
              <a:solidFill>
                <a:sysClr val="window" lastClr="FFFFFF"/>
              </a:solidFill>
              <a:ln>
                <a:solidFill>
                  <a:srgbClr val="00B050"/>
                </a:solidFill>
              </a:ln>
            </c:spPr>
          </c:marker>
          <c:cat>
            <c:numRef>
              <c:f>Лист1!$B$127:$O$127</c:f>
              <c:numCache>
                <c:formatCode>General</c:formatCode>
                <c:ptCount val="14"/>
                <c:pt idx="0">
                  <c:v>0</c:v>
                </c:pt>
                <c:pt idx="1">
                  <c:v>20</c:v>
                </c:pt>
                <c:pt idx="2">
                  <c:v>40</c:v>
                </c:pt>
                <c:pt idx="3">
                  <c:v>60</c:v>
                </c:pt>
                <c:pt idx="4">
                  <c:v>80</c:v>
                </c:pt>
                <c:pt idx="5">
                  <c:v>100</c:v>
                </c:pt>
                <c:pt idx="6">
                  <c:v>120</c:v>
                </c:pt>
                <c:pt idx="7">
                  <c:v>140</c:v>
                </c:pt>
                <c:pt idx="8">
                  <c:v>160</c:v>
                </c:pt>
                <c:pt idx="9">
                  <c:v>180</c:v>
                </c:pt>
                <c:pt idx="10">
                  <c:v>200</c:v>
                </c:pt>
                <c:pt idx="11">
                  <c:v>220</c:v>
                </c:pt>
                <c:pt idx="12">
                  <c:v>240</c:v>
                </c:pt>
                <c:pt idx="13">
                  <c:v>260</c:v>
                </c:pt>
              </c:numCache>
            </c:numRef>
          </c:cat>
          <c:val>
            <c:numRef>
              <c:f>Лист1!$B$133:$O$133</c:f>
              <c:numCache>
                <c:formatCode>#0</c:formatCode>
                <c:ptCount val="14"/>
                <c:pt idx="0">
                  <c:v>1804</c:v>
                </c:pt>
                <c:pt idx="1">
                  <c:v>1828</c:v>
                </c:pt>
                <c:pt idx="2">
                  <c:v>1763</c:v>
                </c:pt>
                <c:pt idx="3">
                  <c:v>1902</c:v>
                </c:pt>
                <c:pt idx="4">
                  <c:v>2044</c:v>
                </c:pt>
                <c:pt idx="5">
                  <c:v>2139</c:v>
                </c:pt>
                <c:pt idx="6">
                  <c:v>2262</c:v>
                </c:pt>
                <c:pt idx="7">
                  <c:v>2386</c:v>
                </c:pt>
                <c:pt idx="8">
                  <c:v>2700</c:v>
                </c:pt>
                <c:pt idx="9">
                  <c:v>2688</c:v>
                </c:pt>
                <c:pt idx="10">
                  <c:v>2910</c:v>
                </c:pt>
                <c:pt idx="11">
                  <c:v>3067</c:v>
                </c:pt>
                <c:pt idx="12">
                  <c:v>3398</c:v>
                </c:pt>
                <c:pt idx="13">
                  <c:v>3512</c:v>
                </c:pt>
              </c:numCache>
            </c:numRef>
          </c:val>
          <c:smooth val="0"/>
        </c:ser>
        <c:ser>
          <c:idx val="6"/>
          <c:order val="6"/>
          <c:tx>
            <c:strRef>
              <c:f>Лист1!$A$134</c:f>
              <c:strCache>
                <c:ptCount val="1"/>
                <c:pt idx="0">
                  <c:v>40*+10</c:v>
                </c:pt>
              </c:strCache>
            </c:strRef>
          </c:tx>
          <c:spPr>
            <a:ln>
              <a:solidFill>
                <a:srgbClr val="00B050"/>
              </a:solidFill>
            </a:ln>
          </c:spPr>
          <c:marker>
            <c:symbol val="star"/>
            <c:size val="7"/>
            <c:spPr>
              <a:noFill/>
              <a:ln>
                <a:solidFill>
                  <a:srgbClr val="00B050"/>
                </a:solidFill>
              </a:ln>
            </c:spPr>
          </c:marker>
          <c:cat>
            <c:numRef>
              <c:f>Лист1!$B$127:$O$127</c:f>
              <c:numCache>
                <c:formatCode>General</c:formatCode>
                <c:ptCount val="14"/>
                <c:pt idx="0">
                  <c:v>0</c:v>
                </c:pt>
                <c:pt idx="1">
                  <c:v>20</c:v>
                </c:pt>
                <c:pt idx="2">
                  <c:v>40</c:v>
                </c:pt>
                <c:pt idx="3">
                  <c:v>60</c:v>
                </c:pt>
                <c:pt idx="4">
                  <c:v>80</c:v>
                </c:pt>
                <c:pt idx="5">
                  <c:v>100</c:v>
                </c:pt>
                <c:pt idx="6">
                  <c:v>120</c:v>
                </c:pt>
                <c:pt idx="7">
                  <c:v>140</c:v>
                </c:pt>
                <c:pt idx="8">
                  <c:v>160</c:v>
                </c:pt>
                <c:pt idx="9">
                  <c:v>180</c:v>
                </c:pt>
                <c:pt idx="10">
                  <c:v>200</c:v>
                </c:pt>
                <c:pt idx="11">
                  <c:v>220</c:v>
                </c:pt>
                <c:pt idx="12">
                  <c:v>240</c:v>
                </c:pt>
                <c:pt idx="13">
                  <c:v>260</c:v>
                </c:pt>
              </c:numCache>
            </c:numRef>
          </c:cat>
          <c:val>
            <c:numRef>
              <c:f>Лист1!$B$134:$O$134</c:f>
              <c:numCache>
                <c:formatCode>#0</c:formatCode>
                <c:ptCount val="14"/>
                <c:pt idx="0">
                  <c:v>1689</c:v>
                </c:pt>
                <c:pt idx="1">
                  <c:v>1663</c:v>
                </c:pt>
                <c:pt idx="2">
                  <c:v>1745</c:v>
                </c:pt>
                <c:pt idx="3">
                  <c:v>1885</c:v>
                </c:pt>
                <c:pt idx="4">
                  <c:v>1884</c:v>
                </c:pt>
                <c:pt idx="5">
                  <c:v>2058</c:v>
                </c:pt>
                <c:pt idx="6">
                  <c:v>2223</c:v>
                </c:pt>
                <c:pt idx="7">
                  <c:v>2288</c:v>
                </c:pt>
                <c:pt idx="8">
                  <c:v>2602</c:v>
                </c:pt>
                <c:pt idx="9">
                  <c:v>2788</c:v>
                </c:pt>
                <c:pt idx="10">
                  <c:v>2968</c:v>
                </c:pt>
                <c:pt idx="11">
                  <c:v>3225</c:v>
                </c:pt>
                <c:pt idx="12">
                  <c:v>3408</c:v>
                </c:pt>
                <c:pt idx="13">
                  <c:v>3715</c:v>
                </c:pt>
              </c:numCache>
            </c:numRef>
          </c:val>
          <c:smooth val="0"/>
        </c:ser>
        <c:dLbls>
          <c:showLegendKey val="0"/>
          <c:showVal val="0"/>
          <c:showCatName val="0"/>
          <c:showSerName val="0"/>
          <c:showPercent val="0"/>
          <c:showBubbleSize val="0"/>
        </c:dLbls>
        <c:marker val="1"/>
        <c:smooth val="0"/>
        <c:axId val="251088904"/>
        <c:axId val="251086944"/>
      </c:lineChart>
      <c:catAx>
        <c:axId val="251088904"/>
        <c:scaling>
          <c:orientation val="minMax"/>
        </c:scaling>
        <c:delete val="0"/>
        <c:axPos val="b"/>
        <c:title>
          <c:tx>
            <c:rich>
              <a:bodyPr/>
              <a:lstStyle/>
              <a:p>
                <a:pPr>
                  <a:defRPr/>
                </a:pPr>
                <a:r>
                  <a:rPr lang="ru-RU" sz="1400">
                    <a:latin typeface="Times New Roman" panose="02020603050405020304" pitchFamily="18" charset="0"/>
                    <a:cs typeface="Times New Roman" panose="02020603050405020304" pitchFamily="18" charset="0"/>
                  </a:rPr>
                  <a:t>Время, минуты</a:t>
                </a:r>
              </a:p>
            </c:rich>
          </c:tx>
          <c:layout>
            <c:manualLayout>
              <c:xMode val="edge"/>
              <c:yMode val="edge"/>
              <c:x val="0.29847654546709601"/>
              <c:y val="0.88967402696710196"/>
            </c:manualLayout>
          </c:layout>
          <c:overlay val="0"/>
        </c:title>
        <c:numFmt formatCode="General" sourceLinked="1"/>
        <c:majorTickMark val="out"/>
        <c:minorTickMark val="none"/>
        <c:tickLblPos val="nextTo"/>
        <c:crossAx val="251086944"/>
        <c:crosses val="autoZero"/>
        <c:auto val="1"/>
        <c:lblAlgn val="ctr"/>
        <c:lblOffset val="100"/>
        <c:noMultiLvlLbl val="0"/>
      </c:catAx>
      <c:valAx>
        <c:axId val="251086944"/>
        <c:scaling>
          <c:orientation val="minMax"/>
          <c:min val="1500"/>
        </c:scaling>
        <c:delete val="0"/>
        <c:axPos val="l"/>
        <c:majorGridlines/>
        <c:title>
          <c:tx>
            <c:rich>
              <a:bodyPr rot="-5400000" vert="horz"/>
              <a:lstStyle/>
              <a:p>
                <a:pPr>
                  <a:defRPr/>
                </a:pPr>
                <a:r>
                  <a:rPr lang="ru-RU" sz="1400">
                    <a:latin typeface="Times New Roman" panose="02020603050405020304" pitchFamily="18" charset="0"/>
                    <a:cs typeface="Times New Roman" panose="02020603050405020304" pitchFamily="18" charset="0"/>
                  </a:rPr>
                  <a:t>Флюоресценция, отн. ед.</a:t>
                </a:r>
              </a:p>
            </c:rich>
          </c:tx>
          <c:layout>
            <c:manualLayout>
              <c:xMode val="edge"/>
              <c:yMode val="edge"/>
              <c:x val="2.4324765690369499E-2"/>
              <c:y val="0.18308666141141799"/>
            </c:manualLayout>
          </c:layout>
          <c:overlay val="0"/>
        </c:title>
        <c:numFmt formatCode="#0" sourceLinked="1"/>
        <c:majorTickMark val="out"/>
        <c:minorTickMark val="none"/>
        <c:tickLblPos val="nextTo"/>
        <c:crossAx val="251088904"/>
        <c:crosses val="autoZero"/>
        <c:crossBetween val="midCat"/>
      </c:valAx>
    </c:plotArea>
    <c:legend>
      <c:legendPos val="r"/>
      <c:layout>
        <c:manualLayout>
          <c:xMode val="edge"/>
          <c:yMode val="edge"/>
          <c:x val="0.72704001319912004"/>
          <c:y val="9.2109155646882698E-2"/>
          <c:w val="0.25037623777837198"/>
          <c:h val="0.826728672338777"/>
        </c:manualLayout>
      </c:layout>
      <c:overlay val="0"/>
      <c:txPr>
        <a:bodyPr/>
        <a:lstStyle/>
        <a:p>
          <a:pPr>
            <a:defRPr sz="1400" baseline="0">
              <a:latin typeface="Calibri" panose="020F0502020204030204" pitchFamily="34" charset="0"/>
            </a:defRPr>
          </a:pPr>
          <a:endParaRPr lang="ru-RU"/>
        </a:p>
      </c:txPr>
    </c:legend>
    <c:plotVisOnly val="1"/>
    <c:dispBlanksAs val="gap"/>
    <c:showDLblsOverMax val="0"/>
  </c:chart>
  <c:externalData r:id="rId1">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ru-RU" sz="1800" b="1" i="1" baseline="0">
                <a:latin typeface="Times New Roman" panose="02020603050405020304" pitchFamily="18" charset="0"/>
                <a:cs typeface="Times New Roman" panose="02020603050405020304" pitchFamily="18" charset="0"/>
              </a:rPr>
              <a:t>Е.</a:t>
            </a:r>
            <a:r>
              <a:rPr lang="en-US" sz="1800" b="1" i="1" baseline="0">
                <a:latin typeface="Times New Roman" panose="02020603050405020304" pitchFamily="18" charset="0"/>
                <a:cs typeface="Times New Roman" panose="02020603050405020304" pitchFamily="18" charset="0"/>
              </a:rPr>
              <a:t>coli</a:t>
            </a:r>
            <a:r>
              <a:rPr lang="ru-RU" sz="1800" b="1" i="1" baseline="0">
                <a:latin typeface="Times New Roman" panose="02020603050405020304" pitchFamily="18" charset="0"/>
                <a:cs typeface="Times New Roman" panose="02020603050405020304" pitchFamily="18" charset="0"/>
              </a:rPr>
              <a:t>/</a:t>
            </a:r>
            <a:r>
              <a:rPr lang="en-US" sz="1800" b="1" i="1" baseline="0">
                <a:latin typeface="Times New Roman" panose="02020603050405020304" pitchFamily="18" charset="0"/>
                <a:cs typeface="Times New Roman" panose="02020603050405020304" pitchFamily="18" charset="0"/>
              </a:rPr>
              <a:t>pKatG</a:t>
            </a:r>
            <a:r>
              <a:rPr lang="ru-RU" sz="1800" b="1" i="1" baseline="0">
                <a:latin typeface="Times New Roman" panose="02020603050405020304" pitchFamily="18" charset="0"/>
                <a:cs typeface="Times New Roman" panose="02020603050405020304" pitchFamily="18" charset="0"/>
              </a:rPr>
              <a:t>-</a:t>
            </a:r>
            <a:r>
              <a:rPr lang="en-US" sz="1800" b="1" i="1" baseline="0">
                <a:latin typeface="Times New Roman" panose="02020603050405020304" pitchFamily="18" charset="0"/>
                <a:cs typeface="Times New Roman" panose="02020603050405020304" pitchFamily="18" charset="0"/>
              </a:rPr>
              <a:t>GFP </a:t>
            </a:r>
            <a:endParaRPr lang="ru-RU" sz="1800" b="1" i="0" baseline="0">
              <a:latin typeface="Times New Roman" panose="02020603050405020304" pitchFamily="18" charset="0"/>
              <a:cs typeface="Times New Roman" panose="02020603050405020304" pitchFamily="18" charset="0"/>
            </a:endParaRPr>
          </a:p>
        </c:rich>
      </c:tx>
      <c:layout>
        <c:manualLayout>
          <c:xMode val="edge"/>
          <c:yMode val="edge"/>
          <c:x val="0.41565690441250791"/>
          <c:y val="2.705430011058179E-2"/>
        </c:manualLayout>
      </c:layout>
      <c:overlay val="0"/>
    </c:title>
    <c:autoTitleDeleted val="0"/>
    <c:plotArea>
      <c:layout>
        <c:manualLayout>
          <c:layoutTarget val="inner"/>
          <c:xMode val="edge"/>
          <c:yMode val="edge"/>
          <c:x val="0.15293534397697353"/>
          <c:y val="0.11011100145006789"/>
          <c:w val="0.50887261012866314"/>
          <c:h val="0.68428100428118332"/>
        </c:manualLayout>
      </c:layout>
      <c:lineChart>
        <c:grouping val="standard"/>
        <c:varyColors val="0"/>
        <c:ser>
          <c:idx val="0"/>
          <c:order val="0"/>
          <c:tx>
            <c:strRef>
              <c:f>Лист1!$A$19</c:f>
              <c:strCache>
                <c:ptCount val="1"/>
                <c:pt idx="0">
                  <c:v>0 мМ перекись водорода</c:v>
                </c:pt>
              </c:strCache>
            </c:strRef>
          </c:tx>
          <c:spPr>
            <a:ln>
              <a:solidFill>
                <a:schemeClr val="tx1"/>
              </a:solidFill>
            </a:ln>
          </c:spPr>
          <c:marker>
            <c:symbol val="square"/>
            <c:size val="7"/>
            <c:spPr>
              <a:solidFill>
                <a:schemeClr val="tx1"/>
              </a:solidFill>
              <a:ln>
                <a:solidFill>
                  <a:schemeClr val="tx1"/>
                </a:solidFill>
              </a:ln>
            </c:spPr>
          </c:marker>
          <c:cat>
            <c:numRef>
              <c:f>Лист1!$B$18:$J$18</c:f>
              <c:numCache>
                <c:formatCode>General</c:formatCode>
                <c:ptCount val="9"/>
                <c:pt idx="0">
                  <c:v>0</c:v>
                </c:pt>
                <c:pt idx="1">
                  <c:v>30</c:v>
                </c:pt>
                <c:pt idx="2">
                  <c:v>60</c:v>
                </c:pt>
                <c:pt idx="3">
                  <c:v>90</c:v>
                </c:pt>
                <c:pt idx="4">
                  <c:v>120</c:v>
                </c:pt>
                <c:pt idx="5">
                  <c:v>150</c:v>
                </c:pt>
                <c:pt idx="6">
                  <c:v>180</c:v>
                </c:pt>
                <c:pt idx="7">
                  <c:v>210</c:v>
                </c:pt>
                <c:pt idx="8">
                  <c:v>240</c:v>
                </c:pt>
              </c:numCache>
            </c:numRef>
          </c:cat>
          <c:val>
            <c:numRef>
              <c:f>Лист1!$B$19:$J$19</c:f>
              <c:numCache>
                <c:formatCode>#0</c:formatCode>
                <c:ptCount val="9"/>
                <c:pt idx="0">
                  <c:v>1077.5</c:v>
                </c:pt>
                <c:pt idx="1">
                  <c:v>1087.5</c:v>
                </c:pt>
                <c:pt idx="2">
                  <c:v>1144.5</c:v>
                </c:pt>
                <c:pt idx="3">
                  <c:v>1200.5</c:v>
                </c:pt>
                <c:pt idx="4">
                  <c:v>1249.5</c:v>
                </c:pt>
                <c:pt idx="5">
                  <c:v>1278</c:v>
                </c:pt>
                <c:pt idx="6">
                  <c:v>1581.5</c:v>
                </c:pt>
                <c:pt idx="7">
                  <c:v>1890.5</c:v>
                </c:pt>
                <c:pt idx="8">
                  <c:v>2300</c:v>
                </c:pt>
              </c:numCache>
            </c:numRef>
          </c:val>
          <c:smooth val="0"/>
        </c:ser>
        <c:ser>
          <c:idx val="1"/>
          <c:order val="1"/>
          <c:tx>
            <c:strRef>
              <c:f>Лист1!$A$20</c:f>
              <c:strCache>
                <c:ptCount val="1"/>
                <c:pt idx="0">
                  <c:v>2,5 мМ перекись водорода</c:v>
                </c:pt>
              </c:strCache>
            </c:strRef>
          </c:tx>
          <c:spPr>
            <a:ln>
              <a:solidFill>
                <a:srgbClr val="FF0000"/>
              </a:solidFill>
            </a:ln>
          </c:spPr>
          <c:marker>
            <c:symbol val="triangle"/>
            <c:size val="7"/>
            <c:spPr>
              <a:solidFill>
                <a:schemeClr val="bg1"/>
              </a:solidFill>
              <a:ln>
                <a:solidFill>
                  <a:srgbClr val="FF0000"/>
                </a:solidFill>
              </a:ln>
            </c:spPr>
          </c:marker>
          <c:cat>
            <c:numRef>
              <c:f>Лист1!$B$18:$J$18</c:f>
              <c:numCache>
                <c:formatCode>General</c:formatCode>
                <c:ptCount val="9"/>
                <c:pt idx="0">
                  <c:v>0</c:v>
                </c:pt>
                <c:pt idx="1">
                  <c:v>30</c:v>
                </c:pt>
                <c:pt idx="2">
                  <c:v>60</c:v>
                </c:pt>
                <c:pt idx="3">
                  <c:v>90</c:v>
                </c:pt>
                <c:pt idx="4">
                  <c:v>120</c:v>
                </c:pt>
                <c:pt idx="5">
                  <c:v>150</c:v>
                </c:pt>
                <c:pt idx="6">
                  <c:v>180</c:v>
                </c:pt>
                <c:pt idx="7">
                  <c:v>210</c:v>
                </c:pt>
                <c:pt idx="8">
                  <c:v>240</c:v>
                </c:pt>
              </c:numCache>
            </c:numRef>
          </c:cat>
          <c:val>
            <c:numRef>
              <c:f>Лист1!$B$20:$J$20</c:f>
              <c:numCache>
                <c:formatCode>#0</c:formatCode>
                <c:ptCount val="9"/>
                <c:pt idx="0">
                  <c:v>1079</c:v>
                </c:pt>
                <c:pt idx="1">
                  <c:v>1076</c:v>
                </c:pt>
                <c:pt idx="2">
                  <c:v>1211.5</c:v>
                </c:pt>
                <c:pt idx="3">
                  <c:v>1289</c:v>
                </c:pt>
                <c:pt idx="4">
                  <c:v>1440</c:v>
                </c:pt>
                <c:pt idx="5">
                  <c:v>1478.5</c:v>
                </c:pt>
                <c:pt idx="6">
                  <c:v>1806</c:v>
                </c:pt>
                <c:pt idx="7">
                  <c:v>2051.5</c:v>
                </c:pt>
                <c:pt idx="8">
                  <c:v>2558</c:v>
                </c:pt>
              </c:numCache>
            </c:numRef>
          </c:val>
          <c:smooth val="0"/>
        </c:ser>
        <c:ser>
          <c:idx val="2"/>
          <c:order val="2"/>
          <c:tx>
            <c:strRef>
              <c:f>Лист1!$A$21</c:f>
              <c:strCache>
                <c:ptCount val="1"/>
                <c:pt idx="0">
                  <c:v>облученная М9 через 20 часов после облучения</c:v>
                </c:pt>
              </c:strCache>
            </c:strRef>
          </c:tx>
          <c:spPr>
            <a:ln>
              <a:solidFill>
                <a:srgbClr val="00B050"/>
              </a:solidFill>
            </a:ln>
          </c:spPr>
          <c:marker>
            <c:symbol val="square"/>
            <c:size val="7"/>
            <c:spPr>
              <a:solidFill>
                <a:schemeClr val="bg1"/>
              </a:solidFill>
              <a:ln>
                <a:solidFill>
                  <a:srgbClr val="00B050"/>
                </a:solidFill>
              </a:ln>
            </c:spPr>
          </c:marker>
          <c:cat>
            <c:numRef>
              <c:f>Лист1!$B$18:$J$18</c:f>
              <c:numCache>
                <c:formatCode>General</c:formatCode>
                <c:ptCount val="9"/>
                <c:pt idx="0">
                  <c:v>0</c:v>
                </c:pt>
                <c:pt idx="1">
                  <c:v>30</c:v>
                </c:pt>
                <c:pt idx="2">
                  <c:v>60</c:v>
                </c:pt>
                <c:pt idx="3">
                  <c:v>90</c:v>
                </c:pt>
                <c:pt idx="4">
                  <c:v>120</c:v>
                </c:pt>
                <c:pt idx="5">
                  <c:v>150</c:v>
                </c:pt>
                <c:pt idx="6">
                  <c:v>180</c:v>
                </c:pt>
                <c:pt idx="7">
                  <c:v>210</c:v>
                </c:pt>
                <c:pt idx="8">
                  <c:v>240</c:v>
                </c:pt>
              </c:numCache>
            </c:numRef>
          </c:cat>
          <c:val>
            <c:numRef>
              <c:f>Лист1!$B$21:$J$21</c:f>
              <c:numCache>
                <c:formatCode>#0</c:formatCode>
                <c:ptCount val="9"/>
                <c:pt idx="0">
                  <c:v>1212.5</c:v>
                </c:pt>
                <c:pt idx="1">
                  <c:v>1367.5</c:v>
                </c:pt>
                <c:pt idx="2">
                  <c:v>1453.5</c:v>
                </c:pt>
                <c:pt idx="3">
                  <c:v>1598</c:v>
                </c:pt>
                <c:pt idx="4">
                  <c:v>1810.5</c:v>
                </c:pt>
                <c:pt idx="5">
                  <c:v>1928.5</c:v>
                </c:pt>
                <c:pt idx="6">
                  <c:v>2400.5</c:v>
                </c:pt>
                <c:pt idx="7">
                  <c:v>2968.5</c:v>
                </c:pt>
                <c:pt idx="8">
                  <c:v>3690.5</c:v>
                </c:pt>
              </c:numCache>
            </c:numRef>
          </c:val>
          <c:smooth val="0"/>
        </c:ser>
        <c:dLbls>
          <c:showLegendKey val="0"/>
          <c:showVal val="0"/>
          <c:showCatName val="0"/>
          <c:showSerName val="0"/>
          <c:showPercent val="0"/>
          <c:showBubbleSize val="0"/>
        </c:dLbls>
        <c:marker val="1"/>
        <c:smooth val="0"/>
        <c:axId val="251093216"/>
        <c:axId val="251089296"/>
      </c:lineChart>
      <c:catAx>
        <c:axId val="251093216"/>
        <c:scaling>
          <c:orientation val="minMax"/>
        </c:scaling>
        <c:delete val="0"/>
        <c:axPos val="b"/>
        <c:title>
          <c:tx>
            <c:rich>
              <a:bodyPr/>
              <a:lstStyle/>
              <a:p>
                <a:pPr>
                  <a:defRPr/>
                </a:pPr>
                <a:r>
                  <a:rPr lang="ru-RU" sz="1400">
                    <a:latin typeface="Times New Roman" panose="02020603050405020304" pitchFamily="18" charset="0"/>
                    <a:cs typeface="Times New Roman" panose="02020603050405020304" pitchFamily="18" charset="0"/>
                  </a:rPr>
                  <a:t>Время, минуты</a:t>
                </a:r>
              </a:p>
            </c:rich>
          </c:tx>
          <c:layout>
            <c:manualLayout>
              <c:xMode val="edge"/>
              <c:yMode val="edge"/>
              <c:x val="0.28196653543307099"/>
              <c:y val="0.87858844234066102"/>
            </c:manualLayout>
          </c:layout>
          <c:overlay val="0"/>
        </c:title>
        <c:numFmt formatCode="General" sourceLinked="1"/>
        <c:majorTickMark val="out"/>
        <c:minorTickMark val="none"/>
        <c:tickLblPos val="nextTo"/>
        <c:crossAx val="251089296"/>
        <c:crosses val="autoZero"/>
        <c:auto val="1"/>
        <c:lblAlgn val="ctr"/>
        <c:lblOffset val="100"/>
        <c:noMultiLvlLbl val="0"/>
      </c:catAx>
      <c:valAx>
        <c:axId val="251089296"/>
        <c:scaling>
          <c:orientation val="minMax"/>
          <c:min val="1000"/>
        </c:scaling>
        <c:delete val="0"/>
        <c:axPos val="l"/>
        <c:majorGridlines/>
        <c:title>
          <c:tx>
            <c:rich>
              <a:bodyPr rot="-5400000" vert="horz"/>
              <a:lstStyle/>
              <a:p>
                <a:pPr>
                  <a:defRPr/>
                </a:pPr>
                <a:r>
                  <a:rPr lang="ru-RU" sz="1400">
                    <a:latin typeface="Times New Roman" panose="02020603050405020304" pitchFamily="18" charset="0"/>
                    <a:cs typeface="Times New Roman" panose="02020603050405020304" pitchFamily="18" charset="0"/>
                  </a:rPr>
                  <a:t>Флюоресцения,</a:t>
                </a:r>
                <a:r>
                  <a:rPr lang="ru-RU" sz="1400" baseline="0">
                    <a:latin typeface="Times New Roman" panose="02020603050405020304" pitchFamily="18" charset="0"/>
                    <a:cs typeface="Times New Roman" panose="02020603050405020304" pitchFamily="18" charset="0"/>
                  </a:rPr>
                  <a:t> отн. ед.</a:t>
                </a:r>
                <a:endParaRPr lang="ru-RU" sz="1400">
                  <a:latin typeface="Times New Roman" panose="02020603050405020304" pitchFamily="18" charset="0"/>
                  <a:cs typeface="Times New Roman" panose="02020603050405020304" pitchFamily="18" charset="0"/>
                </a:endParaRPr>
              </a:p>
            </c:rich>
          </c:tx>
          <c:layout>
            <c:manualLayout>
              <c:xMode val="edge"/>
              <c:yMode val="edge"/>
              <c:x val="3.7747134221250263E-2"/>
              <c:y val="0.2288776747276409"/>
            </c:manualLayout>
          </c:layout>
          <c:overlay val="0"/>
        </c:title>
        <c:numFmt formatCode="#0" sourceLinked="1"/>
        <c:majorTickMark val="out"/>
        <c:minorTickMark val="none"/>
        <c:tickLblPos val="nextTo"/>
        <c:crossAx val="251093216"/>
        <c:crosses val="autoZero"/>
        <c:crossBetween val="midCat"/>
      </c:valAx>
    </c:plotArea>
    <c:legend>
      <c:legendPos val="r"/>
      <c:layout>
        <c:manualLayout>
          <c:xMode val="edge"/>
          <c:yMode val="edge"/>
          <c:x val="0.69331616779315497"/>
          <c:y val="0.16174573005960499"/>
          <c:w val="0.27235275185065999"/>
          <c:h val="0.56854466467553599"/>
        </c:manualLayout>
      </c:layout>
      <c:overlay val="0"/>
      <c:txPr>
        <a:bodyPr/>
        <a:lstStyle/>
        <a:p>
          <a:pPr>
            <a:defRPr sz="1400" baseline="0">
              <a:latin typeface="Calibri" panose="020F0502020204030204" pitchFamily="34" charset="0"/>
            </a:defRPr>
          </a:pPr>
          <a:endParaRPr lang="ru-RU"/>
        </a:p>
      </c:txPr>
    </c:legend>
    <c:plotVisOnly val="1"/>
    <c:dispBlanksAs val="gap"/>
    <c:showDLblsOverMax val="0"/>
  </c:chart>
  <c:externalData r:id="rId1">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ru-RU" sz="1800" b="1" i="1" u="none" strike="noStrike" baseline="0">
                <a:latin typeface="Times New Roman" panose="02020603050405020304" pitchFamily="18" charset="0"/>
                <a:cs typeface="Times New Roman" panose="02020603050405020304" pitchFamily="18" charset="0"/>
              </a:rPr>
              <a:t>Е.</a:t>
            </a:r>
            <a:r>
              <a:rPr lang="en-US" sz="1800" b="1" i="1" u="none" strike="noStrike" baseline="0">
                <a:latin typeface="Times New Roman" panose="02020603050405020304" pitchFamily="18" charset="0"/>
                <a:cs typeface="Times New Roman" panose="02020603050405020304" pitchFamily="18" charset="0"/>
              </a:rPr>
              <a:t>coli</a:t>
            </a:r>
            <a:r>
              <a:rPr lang="ru-RU" sz="1800" b="1" i="1" u="none" strike="noStrike" baseline="0">
                <a:latin typeface="Times New Roman" panose="02020603050405020304" pitchFamily="18" charset="0"/>
                <a:cs typeface="Times New Roman" panose="02020603050405020304" pitchFamily="18" charset="0"/>
              </a:rPr>
              <a:t>/</a:t>
            </a:r>
            <a:r>
              <a:rPr lang="en-US" sz="1800" b="1" i="1" u="none" strike="noStrike" baseline="0">
                <a:latin typeface="Times New Roman" panose="02020603050405020304" pitchFamily="18" charset="0"/>
                <a:cs typeface="Times New Roman" panose="02020603050405020304" pitchFamily="18" charset="0"/>
              </a:rPr>
              <a:t>pKatG</a:t>
            </a:r>
            <a:r>
              <a:rPr lang="ru-RU" sz="1800" b="1" i="1" u="none" strike="noStrike" baseline="0">
                <a:latin typeface="Times New Roman" panose="02020603050405020304" pitchFamily="18" charset="0"/>
                <a:cs typeface="Times New Roman" panose="02020603050405020304" pitchFamily="18" charset="0"/>
              </a:rPr>
              <a:t>-</a:t>
            </a:r>
            <a:r>
              <a:rPr lang="en-US" sz="1800" b="1" i="1" u="none" strike="noStrike" baseline="0">
                <a:latin typeface="Times New Roman" panose="02020603050405020304" pitchFamily="18" charset="0"/>
                <a:cs typeface="Times New Roman" panose="02020603050405020304" pitchFamily="18" charset="0"/>
              </a:rPr>
              <a:t>GFP </a:t>
            </a:r>
            <a:endParaRPr lang="ru-RU">
              <a:latin typeface="Times New Roman" panose="02020603050405020304" pitchFamily="18" charset="0"/>
              <a:cs typeface="Times New Roman" panose="02020603050405020304" pitchFamily="18" charset="0"/>
            </a:endParaRPr>
          </a:p>
        </c:rich>
      </c:tx>
      <c:layout>
        <c:manualLayout>
          <c:xMode val="edge"/>
          <c:yMode val="edge"/>
          <c:x val="0.29257069186405449"/>
          <c:y val="2.3247793656244579E-2"/>
        </c:manualLayout>
      </c:layout>
      <c:overlay val="0"/>
    </c:title>
    <c:autoTitleDeleted val="0"/>
    <c:plotArea>
      <c:layout/>
      <c:lineChart>
        <c:grouping val="standard"/>
        <c:varyColors val="0"/>
        <c:ser>
          <c:idx val="0"/>
          <c:order val="0"/>
          <c:tx>
            <c:strRef>
              <c:f>Лист1!$A$4</c:f>
              <c:strCache>
                <c:ptCount val="1"/>
                <c:pt idx="0">
                  <c:v>0 мМ перекись водорода</c:v>
                </c:pt>
              </c:strCache>
            </c:strRef>
          </c:tx>
          <c:spPr>
            <a:ln>
              <a:solidFill>
                <a:schemeClr val="tx1"/>
              </a:solidFill>
            </a:ln>
          </c:spPr>
          <c:marker>
            <c:symbol val="square"/>
            <c:size val="7"/>
            <c:spPr>
              <a:solidFill>
                <a:sysClr val="windowText" lastClr="000000"/>
              </a:solidFill>
              <a:ln>
                <a:solidFill>
                  <a:schemeClr val="tx1"/>
                </a:solidFill>
              </a:ln>
            </c:spPr>
          </c:marker>
          <c:cat>
            <c:numRef>
              <c:f>Лист1!$B$3:$M$3</c:f>
              <c:numCache>
                <c:formatCode>General</c:formatCode>
                <c:ptCount val="12"/>
                <c:pt idx="0">
                  <c:v>40</c:v>
                </c:pt>
                <c:pt idx="1">
                  <c:v>60</c:v>
                </c:pt>
                <c:pt idx="2">
                  <c:v>80</c:v>
                </c:pt>
                <c:pt idx="3">
                  <c:v>100</c:v>
                </c:pt>
                <c:pt idx="4">
                  <c:v>120</c:v>
                </c:pt>
                <c:pt idx="5">
                  <c:v>140</c:v>
                </c:pt>
                <c:pt idx="6">
                  <c:v>160</c:v>
                </c:pt>
                <c:pt idx="7">
                  <c:v>180</c:v>
                </c:pt>
                <c:pt idx="8">
                  <c:v>200</c:v>
                </c:pt>
                <c:pt idx="9">
                  <c:v>220</c:v>
                </c:pt>
                <c:pt idx="10">
                  <c:v>240</c:v>
                </c:pt>
                <c:pt idx="11">
                  <c:v>260</c:v>
                </c:pt>
              </c:numCache>
            </c:numRef>
          </c:cat>
          <c:val>
            <c:numRef>
              <c:f>Лист1!$B$4:$M$4</c:f>
              <c:numCache>
                <c:formatCode>#0</c:formatCode>
                <c:ptCount val="12"/>
                <c:pt idx="0">
                  <c:v>1191</c:v>
                </c:pt>
                <c:pt idx="1">
                  <c:v>1003</c:v>
                </c:pt>
                <c:pt idx="2">
                  <c:v>949</c:v>
                </c:pt>
                <c:pt idx="3">
                  <c:v>897</c:v>
                </c:pt>
                <c:pt idx="4">
                  <c:v>1031</c:v>
                </c:pt>
                <c:pt idx="5">
                  <c:v>1075</c:v>
                </c:pt>
                <c:pt idx="6">
                  <c:v>1110</c:v>
                </c:pt>
                <c:pt idx="7">
                  <c:v>1224</c:v>
                </c:pt>
                <c:pt idx="8">
                  <c:v>1295</c:v>
                </c:pt>
                <c:pt idx="9">
                  <c:v>1355</c:v>
                </c:pt>
                <c:pt idx="10">
                  <c:v>1552</c:v>
                </c:pt>
                <c:pt idx="11">
                  <c:v>1610</c:v>
                </c:pt>
              </c:numCache>
            </c:numRef>
          </c:val>
          <c:smooth val="0"/>
        </c:ser>
        <c:ser>
          <c:idx val="1"/>
          <c:order val="1"/>
          <c:tx>
            <c:strRef>
              <c:f>Лист1!$A$5</c:f>
              <c:strCache>
                <c:ptCount val="1"/>
                <c:pt idx="0">
                  <c:v>2,5мМ перекись водорода</c:v>
                </c:pt>
              </c:strCache>
            </c:strRef>
          </c:tx>
          <c:spPr>
            <a:ln>
              <a:solidFill>
                <a:srgbClr val="FF0000"/>
              </a:solidFill>
            </a:ln>
          </c:spPr>
          <c:marker>
            <c:symbol val="triangle"/>
            <c:size val="7"/>
            <c:spPr>
              <a:solidFill>
                <a:schemeClr val="bg1"/>
              </a:solidFill>
              <a:ln>
                <a:solidFill>
                  <a:srgbClr val="FF0000"/>
                </a:solidFill>
              </a:ln>
            </c:spPr>
          </c:marker>
          <c:cat>
            <c:numRef>
              <c:f>Лист1!$B$3:$M$3</c:f>
              <c:numCache>
                <c:formatCode>General</c:formatCode>
                <c:ptCount val="12"/>
                <c:pt idx="0">
                  <c:v>40</c:v>
                </c:pt>
                <c:pt idx="1">
                  <c:v>60</c:v>
                </c:pt>
                <c:pt idx="2">
                  <c:v>80</c:v>
                </c:pt>
                <c:pt idx="3">
                  <c:v>100</c:v>
                </c:pt>
                <c:pt idx="4">
                  <c:v>120</c:v>
                </c:pt>
                <c:pt idx="5">
                  <c:v>140</c:v>
                </c:pt>
                <c:pt idx="6">
                  <c:v>160</c:v>
                </c:pt>
                <c:pt idx="7">
                  <c:v>180</c:v>
                </c:pt>
                <c:pt idx="8">
                  <c:v>200</c:v>
                </c:pt>
                <c:pt idx="9">
                  <c:v>220</c:v>
                </c:pt>
                <c:pt idx="10">
                  <c:v>240</c:v>
                </c:pt>
                <c:pt idx="11">
                  <c:v>260</c:v>
                </c:pt>
              </c:numCache>
            </c:numRef>
          </c:cat>
          <c:val>
            <c:numRef>
              <c:f>Лист1!$B$5:$M$5</c:f>
              <c:numCache>
                <c:formatCode>#0</c:formatCode>
                <c:ptCount val="12"/>
                <c:pt idx="0">
                  <c:v>1235</c:v>
                </c:pt>
                <c:pt idx="1">
                  <c:v>1607</c:v>
                </c:pt>
                <c:pt idx="2">
                  <c:v>1592</c:v>
                </c:pt>
                <c:pt idx="3">
                  <c:v>1782</c:v>
                </c:pt>
                <c:pt idx="4">
                  <c:v>2226</c:v>
                </c:pt>
                <c:pt idx="5">
                  <c:v>2611</c:v>
                </c:pt>
                <c:pt idx="6">
                  <c:v>3126</c:v>
                </c:pt>
                <c:pt idx="7">
                  <c:v>3560</c:v>
                </c:pt>
                <c:pt idx="8">
                  <c:v>4124</c:v>
                </c:pt>
                <c:pt idx="9">
                  <c:v>4624</c:v>
                </c:pt>
                <c:pt idx="10">
                  <c:v>5138</c:v>
                </c:pt>
                <c:pt idx="11">
                  <c:v>5723</c:v>
                </c:pt>
              </c:numCache>
            </c:numRef>
          </c:val>
          <c:smooth val="0"/>
        </c:ser>
        <c:ser>
          <c:idx val="2"/>
          <c:order val="2"/>
          <c:tx>
            <c:strRef>
              <c:f>Лист1!$A$6</c:f>
              <c:strCache>
                <c:ptCount val="1"/>
                <c:pt idx="0">
                  <c:v>М9 на основе облученной H2O</c:v>
                </c:pt>
              </c:strCache>
            </c:strRef>
          </c:tx>
          <c:spPr>
            <a:ln>
              <a:solidFill>
                <a:srgbClr val="00B050"/>
              </a:solidFill>
            </a:ln>
          </c:spPr>
          <c:marker>
            <c:symbol val="triangle"/>
            <c:size val="7"/>
            <c:spPr>
              <a:solidFill>
                <a:schemeClr val="bg1"/>
              </a:solidFill>
              <a:ln>
                <a:solidFill>
                  <a:srgbClr val="00B050"/>
                </a:solidFill>
              </a:ln>
            </c:spPr>
          </c:marker>
          <c:cat>
            <c:numRef>
              <c:f>Лист1!$B$3:$M$3</c:f>
              <c:numCache>
                <c:formatCode>General</c:formatCode>
                <c:ptCount val="12"/>
                <c:pt idx="0">
                  <c:v>40</c:v>
                </c:pt>
                <c:pt idx="1">
                  <c:v>60</c:v>
                </c:pt>
                <c:pt idx="2">
                  <c:v>80</c:v>
                </c:pt>
                <c:pt idx="3">
                  <c:v>100</c:v>
                </c:pt>
                <c:pt idx="4">
                  <c:v>120</c:v>
                </c:pt>
                <c:pt idx="5">
                  <c:v>140</c:v>
                </c:pt>
                <c:pt idx="6">
                  <c:v>160</c:v>
                </c:pt>
                <c:pt idx="7">
                  <c:v>180</c:v>
                </c:pt>
                <c:pt idx="8">
                  <c:v>200</c:v>
                </c:pt>
                <c:pt idx="9">
                  <c:v>220</c:v>
                </c:pt>
                <c:pt idx="10">
                  <c:v>240</c:v>
                </c:pt>
                <c:pt idx="11">
                  <c:v>260</c:v>
                </c:pt>
              </c:numCache>
            </c:numRef>
          </c:cat>
          <c:val>
            <c:numRef>
              <c:f>Лист1!$B$6:$M$6</c:f>
              <c:numCache>
                <c:formatCode>#0</c:formatCode>
                <c:ptCount val="12"/>
                <c:pt idx="0">
                  <c:v>1038</c:v>
                </c:pt>
                <c:pt idx="1">
                  <c:v>907</c:v>
                </c:pt>
                <c:pt idx="2">
                  <c:v>850</c:v>
                </c:pt>
                <c:pt idx="3">
                  <c:v>905</c:v>
                </c:pt>
                <c:pt idx="4">
                  <c:v>1014</c:v>
                </c:pt>
                <c:pt idx="5">
                  <c:v>1068</c:v>
                </c:pt>
                <c:pt idx="6">
                  <c:v>1112</c:v>
                </c:pt>
                <c:pt idx="7">
                  <c:v>1167</c:v>
                </c:pt>
                <c:pt idx="8">
                  <c:v>1295</c:v>
                </c:pt>
                <c:pt idx="9">
                  <c:v>1356</c:v>
                </c:pt>
                <c:pt idx="10">
                  <c:v>1374</c:v>
                </c:pt>
                <c:pt idx="11">
                  <c:v>1473</c:v>
                </c:pt>
              </c:numCache>
            </c:numRef>
          </c:val>
          <c:smooth val="0"/>
        </c:ser>
        <c:ser>
          <c:idx val="3"/>
          <c:order val="3"/>
          <c:tx>
            <c:strRef>
              <c:f>Лист1!$A$7</c:f>
              <c:strCache>
                <c:ptCount val="1"/>
                <c:pt idx="0">
                  <c:v>М9 на основе облученной М9 х10</c:v>
                </c:pt>
              </c:strCache>
            </c:strRef>
          </c:tx>
          <c:spPr>
            <a:ln>
              <a:solidFill>
                <a:srgbClr val="00B050"/>
              </a:solidFill>
            </a:ln>
          </c:spPr>
          <c:marker>
            <c:symbol val="circle"/>
            <c:size val="7"/>
            <c:spPr>
              <a:solidFill>
                <a:schemeClr val="bg1"/>
              </a:solidFill>
              <a:ln>
                <a:solidFill>
                  <a:srgbClr val="00B050"/>
                </a:solidFill>
              </a:ln>
            </c:spPr>
          </c:marker>
          <c:cat>
            <c:numRef>
              <c:f>Лист1!$B$3:$M$3</c:f>
              <c:numCache>
                <c:formatCode>General</c:formatCode>
                <c:ptCount val="12"/>
                <c:pt idx="0">
                  <c:v>40</c:v>
                </c:pt>
                <c:pt idx="1">
                  <c:v>60</c:v>
                </c:pt>
                <c:pt idx="2">
                  <c:v>80</c:v>
                </c:pt>
                <c:pt idx="3">
                  <c:v>100</c:v>
                </c:pt>
                <c:pt idx="4">
                  <c:v>120</c:v>
                </c:pt>
                <c:pt idx="5">
                  <c:v>140</c:v>
                </c:pt>
                <c:pt idx="6">
                  <c:v>160</c:v>
                </c:pt>
                <c:pt idx="7">
                  <c:v>180</c:v>
                </c:pt>
                <c:pt idx="8">
                  <c:v>200</c:v>
                </c:pt>
                <c:pt idx="9">
                  <c:v>220</c:v>
                </c:pt>
                <c:pt idx="10">
                  <c:v>240</c:v>
                </c:pt>
                <c:pt idx="11">
                  <c:v>260</c:v>
                </c:pt>
              </c:numCache>
            </c:numRef>
          </c:cat>
          <c:val>
            <c:numRef>
              <c:f>Лист1!$B$7:$M$7</c:f>
              <c:numCache>
                <c:formatCode>#0</c:formatCode>
                <c:ptCount val="12"/>
                <c:pt idx="0">
                  <c:v>1178</c:v>
                </c:pt>
                <c:pt idx="1">
                  <c:v>1109</c:v>
                </c:pt>
                <c:pt idx="2">
                  <c:v>898</c:v>
                </c:pt>
                <c:pt idx="3">
                  <c:v>989</c:v>
                </c:pt>
                <c:pt idx="4">
                  <c:v>1059</c:v>
                </c:pt>
                <c:pt idx="5">
                  <c:v>1117</c:v>
                </c:pt>
                <c:pt idx="6">
                  <c:v>1176</c:v>
                </c:pt>
                <c:pt idx="7">
                  <c:v>1211</c:v>
                </c:pt>
                <c:pt idx="8">
                  <c:v>1245</c:v>
                </c:pt>
                <c:pt idx="9">
                  <c:v>1343</c:v>
                </c:pt>
                <c:pt idx="10">
                  <c:v>1381</c:v>
                </c:pt>
                <c:pt idx="11">
                  <c:v>1424</c:v>
                </c:pt>
              </c:numCache>
            </c:numRef>
          </c:val>
          <c:smooth val="0"/>
        </c:ser>
        <c:ser>
          <c:idx val="4"/>
          <c:order val="4"/>
          <c:tx>
            <c:strRef>
              <c:f>Лист1!$A$8</c:f>
              <c:strCache>
                <c:ptCount val="1"/>
                <c:pt idx="0">
                  <c:v>облученная  М9 без органики</c:v>
                </c:pt>
              </c:strCache>
            </c:strRef>
          </c:tx>
          <c:spPr>
            <a:ln>
              <a:solidFill>
                <a:srgbClr val="00B050"/>
              </a:solidFill>
            </a:ln>
          </c:spPr>
          <c:marker>
            <c:symbol val="square"/>
            <c:size val="7"/>
            <c:spPr>
              <a:solidFill>
                <a:schemeClr val="bg1"/>
              </a:solidFill>
              <a:ln>
                <a:solidFill>
                  <a:srgbClr val="00B050"/>
                </a:solidFill>
              </a:ln>
            </c:spPr>
          </c:marker>
          <c:cat>
            <c:numRef>
              <c:f>Лист1!$B$3:$M$3</c:f>
              <c:numCache>
                <c:formatCode>General</c:formatCode>
                <c:ptCount val="12"/>
                <c:pt idx="0">
                  <c:v>40</c:v>
                </c:pt>
                <c:pt idx="1">
                  <c:v>60</c:v>
                </c:pt>
                <c:pt idx="2">
                  <c:v>80</c:v>
                </c:pt>
                <c:pt idx="3">
                  <c:v>100</c:v>
                </c:pt>
                <c:pt idx="4">
                  <c:v>120</c:v>
                </c:pt>
                <c:pt idx="5">
                  <c:v>140</c:v>
                </c:pt>
                <c:pt idx="6">
                  <c:v>160</c:v>
                </c:pt>
                <c:pt idx="7">
                  <c:v>180</c:v>
                </c:pt>
                <c:pt idx="8">
                  <c:v>200</c:v>
                </c:pt>
                <c:pt idx="9">
                  <c:v>220</c:v>
                </c:pt>
                <c:pt idx="10">
                  <c:v>240</c:v>
                </c:pt>
                <c:pt idx="11">
                  <c:v>260</c:v>
                </c:pt>
              </c:numCache>
            </c:numRef>
          </c:cat>
          <c:val>
            <c:numRef>
              <c:f>Лист1!$B$8:$M$8</c:f>
              <c:numCache>
                <c:formatCode>#0</c:formatCode>
                <c:ptCount val="12"/>
                <c:pt idx="0">
                  <c:v>1000</c:v>
                </c:pt>
                <c:pt idx="1">
                  <c:v>860</c:v>
                </c:pt>
                <c:pt idx="2">
                  <c:v>871</c:v>
                </c:pt>
                <c:pt idx="3">
                  <c:v>888</c:v>
                </c:pt>
                <c:pt idx="4">
                  <c:v>966</c:v>
                </c:pt>
                <c:pt idx="5">
                  <c:v>1054</c:v>
                </c:pt>
                <c:pt idx="6">
                  <c:v>1031</c:v>
                </c:pt>
                <c:pt idx="7">
                  <c:v>1114</c:v>
                </c:pt>
                <c:pt idx="8">
                  <c:v>1201</c:v>
                </c:pt>
                <c:pt idx="9">
                  <c:v>1194</c:v>
                </c:pt>
                <c:pt idx="10">
                  <c:v>1289</c:v>
                </c:pt>
                <c:pt idx="11">
                  <c:v>1263</c:v>
                </c:pt>
              </c:numCache>
            </c:numRef>
          </c:val>
          <c:smooth val="0"/>
        </c:ser>
        <c:dLbls>
          <c:showLegendKey val="0"/>
          <c:showVal val="0"/>
          <c:showCatName val="0"/>
          <c:showSerName val="0"/>
          <c:showPercent val="0"/>
          <c:showBubbleSize val="0"/>
        </c:dLbls>
        <c:marker val="1"/>
        <c:smooth val="0"/>
        <c:axId val="251092824"/>
        <c:axId val="251088512"/>
      </c:lineChart>
      <c:catAx>
        <c:axId val="251092824"/>
        <c:scaling>
          <c:orientation val="minMax"/>
        </c:scaling>
        <c:delete val="0"/>
        <c:axPos val="b"/>
        <c:title>
          <c:tx>
            <c:rich>
              <a:bodyPr/>
              <a:lstStyle/>
              <a:p>
                <a:pPr>
                  <a:defRPr/>
                </a:pPr>
                <a:r>
                  <a:rPr lang="ru-RU" sz="1400">
                    <a:latin typeface="Times New Roman" panose="02020603050405020304" pitchFamily="18" charset="0"/>
                    <a:cs typeface="Times New Roman" panose="02020603050405020304" pitchFamily="18" charset="0"/>
                  </a:rPr>
                  <a:t>Время, минуты</a:t>
                </a:r>
              </a:p>
            </c:rich>
          </c:tx>
          <c:layout/>
          <c:overlay val="0"/>
        </c:title>
        <c:numFmt formatCode="General" sourceLinked="1"/>
        <c:majorTickMark val="out"/>
        <c:minorTickMark val="none"/>
        <c:tickLblPos val="nextTo"/>
        <c:crossAx val="251088512"/>
        <c:crosses val="autoZero"/>
        <c:auto val="1"/>
        <c:lblAlgn val="ctr"/>
        <c:lblOffset val="100"/>
        <c:noMultiLvlLbl val="0"/>
      </c:catAx>
      <c:valAx>
        <c:axId val="251088512"/>
        <c:scaling>
          <c:orientation val="minMax"/>
          <c:min val="500"/>
        </c:scaling>
        <c:delete val="0"/>
        <c:axPos val="l"/>
        <c:majorGridlines/>
        <c:title>
          <c:tx>
            <c:rich>
              <a:bodyPr rot="-5400000" vert="horz"/>
              <a:lstStyle/>
              <a:p>
                <a:pPr>
                  <a:defRPr/>
                </a:pPr>
                <a:r>
                  <a:rPr lang="ru-RU" sz="1400" dirty="0">
                    <a:latin typeface="Times New Roman" panose="02020603050405020304" pitchFamily="18" charset="0"/>
                    <a:cs typeface="Times New Roman" panose="02020603050405020304" pitchFamily="18" charset="0"/>
                  </a:rPr>
                  <a:t>Флюоресценция, </a:t>
                </a:r>
                <a:r>
                  <a:rPr lang="ru-RU" sz="1400" dirty="0" err="1">
                    <a:latin typeface="Times New Roman" panose="02020603050405020304" pitchFamily="18" charset="0"/>
                    <a:cs typeface="Times New Roman" panose="02020603050405020304" pitchFamily="18" charset="0"/>
                  </a:rPr>
                  <a:t>отн</a:t>
                </a:r>
                <a:r>
                  <a:rPr lang="ru-RU" sz="1400" dirty="0">
                    <a:latin typeface="Times New Roman" panose="02020603050405020304" pitchFamily="18" charset="0"/>
                    <a:cs typeface="Times New Roman" panose="02020603050405020304" pitchFamily="18" charset="0"/>
                  </a:rPr>
                  <a:t>. ед.</a:t>
                </a:r>
              </a:p>
            </c:rich>
          </c:tx>
          <c:layout>
            <c:manualLayout>
              <c:xMode val="edge"/>
              <c:yMode val="edge"/>
              <c:x val="2.9022794935583809E-2"/>
              <c:y val="0.103673555308033"/>
            </c:manualLayout>
          </c:layout>
          <c:overlay val="0"/>
        </c:title>
        <c:numFmt formatCode="#0" sourceLinked="1"/>
        <c:majorTickMark val="out"/>
        <c:minorTickMark val="none"/>
        <c:tickLblPos val="nextTo"/>
        <c:crossAx val="251092824"/>
        <c:crosses val="autoZero"/>
        <c:crossBetween val="midCat"/>
      </c:valAx>
    </c:plotArea>
    <c:legend>
      <c:legendPos val="r"/>
      <c:layout>
        <c:manualLayout>
          <c:xMode val="edge"/>
          <c:yMode val="edge"/>
          <c:x val="0.68436067981915782"/>
          <c:y val="5.7481452382846687E-2"/>
          <c:w val="0.315392320534224"/>
          <c:h val="0.89336197523006333"/>
        </c:manualLayout>
      </c:layout>
      <c:overlay val="0"/>
      <c:txPr>
        <a:bodyPr/>
        <a:lstStyle/>
        <a:p>
          <a:pPr>
            <a:defRPr sz="1200" baseline="0">
              <a:latin typeface="Calibri" panose="020F0502020204030204" pitchFamily="34" charset="0"/>
            </a:defRPr>
          </a:pPr>
          <a:endParaRPr lang="ru-RU"/>
        </a:p>
      </c:txPr>
    </c:legend>
    <c:plotVisOnly val="1"/>
    <c:dispBlanksAs val="gap"/>
    <c:showDLblsOverMax val="0"/>
  </c:chart>
  <c:externalData r:id="rId1">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ru-RU" sz="1800" b="1" i="1" u="none" strike="noStrike" baseline="0" dirty="0">
                <a:latin typeface="Times New Roman" panose="02020603050405020304" pitchFamily="18" charset="0"/>
                <a:cs typeface="Times New Roman" panose="02020603050405020304" pitchFamily="18" charset="0"/>
              </a:rPr>
              <a:t>Е.</a:t>
            </a:r>
            <a:r>
              <a:rPr lang="en-US" sz="1800" b="1" i="1" u="none" strike="noStrike" baseline="0" dirty="0">
                <a:latin typeface="Times New Roman" panose="02020603050405020304" pitchFamily="18" charset="0"/>
                <a:cs typeface="Times New Roman" panose="02020603050405020304" pitchFamily="18" charset="0"/>
              </a:rPr>
              <a:t>coli</a:t>
            </a:r>
            <a:r>
              <a:rPr lang="ru-RU" sz="1800" b="1" i="1" u="none" strike="noStrike" baseline="0" dirty="0">
                <a:latin typeface="Times New Roman" panose="02020603050405020304" pitchFamily="18" charset="0"/>
                <a:cs typeface="Times New Roman" panose="02020603050405020304" pitchFamily="18" charset="0"/>
              </a:rPr>
              <a:t>/</a:t>
            </a:r>
            <a:r>
              <a:rPr lang="en-US" sz="1800" b="1" i="1" u="none" strike="noStrike" baseline="0" dirty="0" err="1">
                <a:latin typeface="Times New Roman" panose="02020603050405020304" pitchFamily="18" charset="0"/>
                <a:cs typeface="Times New Roman" panose="02020603050405020304" pitchFamily="18" charset="0"/>
              </a:rPr>
              <a:t>pKatG</a:t>
            </a:r>
            <a:r>
              <a:rPr lang="ru-RU" sz="1800" b="1" i="1" u="none" strike="noStrike" baseline="0" dirty="0">
                <a:latin typeface="Times New Roman" panose="02020603050405020304" pitchFamily="18" charset="0"/>
                <a:cs typeface="Times New Roman" panose="02020603050405020304" pitchFamily="18" charset="0"/>
              </a:rPr>
              <a:t>-</a:t>
            </a:r>
            <a:r>
              <a:rPr lang="en-US" sz="1800" b="1" i="1" u="none" strike="noStrike" baseline="0" dirty="0">
                <a:latin typeface="Times New Roman" panose="02020603050405020304" pitchFamily="18" charset="0"/>
                <a:cs typeface="Times New Roman" panose="02020603050405020304" pitchFamily="18" charset="0"/>
              </a:rPr>
              <a:t>GFP</a:t>
            </a:r>
            <a:endParaRPr lang="ru-RU" dirty="0">
              <a:latin typeface="Times New Roman" panose="02020603050405020304" pitchFamily="18" charset="0"/>
              <a:cs typeface="Times New Roman" panose="02020603050405020304" pitchFamily="18" charset="0"/>
            </a:endParaRPr>
          </a:p>
        </c:rich>
      </c:tx>
      <c:layout>
        <c:manualLayout>
          <c:xMode val="edge"/>
          <c:yMode val="edge"/>
          <c:x val="0.28037442720443639"/>
          <c:y val="4.4823487224953197E-2"/>
        </c:manualLayout>
      </c:layout>
      <c:overlay val="0"/>
    </c:title>
    <c:autoTitleDeleted val="0"/>
    <c:plotArea>
      <c:layout>
        <c:manualLayout>
          <c:layoutTarget val="inner"/>
          <c:xMode val="edge"/>
          <c:yMode val="edge"/>
          <c:x val="0.13858132479000843"/>
          <c:y val="0.18243159300555953"/>
          <c:w val="0.51418477117355954"/>
          <c:h val="0.59345873556824891"/>
        </c:manualLayout>
      </c:layout>
      <c:lineChart>
        <c:grouping val="standard"/>
        <c:varyColors val="0"/>
        <c:ser>
          <c:idx val="0"/>
          <c:order val="0"/>
          <c:tx>
            <c:strRef>
              <c:f>Лист1!$A$30</c:f>
              <c:strCache>
                <c:ptCount val="1"/>
                <c:pt idx="0">
                  <c:v>0 мМ перекись водорода</c:v>
                </c:pt>
              </c:strCache>
            </c:strRef>
          </c:tx>
          <c:spPr>
            <a:ln>
              <a:solidFill>
                <a:schemeClr val="tx1"/>
              </a:solidFill>
            </a:ln>
          </c:spPr>
          <c:marker>
            <c:symbol val="square"/>
            <c:size val="7"/>
            <c:spPr>
              <a:solidFill>
                <a:sysClr val="windowText" lastClr="000000"/>
              </a:solidFill>
              <a:ln>
                <a:solidFill>
                  <a:schemeClr val="tx1"/>
                </a:solidFill>
              </a:ln>
            </c:spPr>
          </c:marker>
          <c:cat>
            <c:numRef>
              <c:f>Лист1!$B$29:$K$29</c:f>
              <c:numCache>
                <c:formatCode>General</c:formatCode>
                <c:ptCount val="10"/>
                <c:pt idx="0">
                  <c:v>120</c:v>
                </c:pt>
                <c:pt idx="1">
                  <c:v>140</c:v>
                </c:pt>
                <c:pt idx="2">
                  <c:v>160</c:v>
                </c:pt>
                <c:pt idx="3">
                  <c:v>180</c:v>
                </c:pt>
                <c:pt idx="4">
                  <c:v>200</c:v>
                </c:pt>
                <c:pt idx="5">
                  <c:v>220</c:v>
                </c:pt>
                <c:pt idx="6">
                  <c:v>240</c:v>
                </c:pt>
                <c:pt idx="7">
                  <c:v>260</c:v>
                </c:pt>
                <c:pt idx="8">
                  <c:v>280</c:v>
                </c:pt>
                <c:pt idx="9">
                  <c:v>300</c:v>
                </c:pt>
              </c:numCache>
            </c:numRef>
          </c:cat>
          <c:val>
            <c:numRef>
              <c:f>Лист1!$B$30:$K$30</c:f>
              <c:numCache>
                <c:formatCode>#0</c:formatCode>
                <c:ptCount val="10"/>
                <c:pt idx="0">
                  <c:v>1266</c:v>
                </c:pt>
                <c:pt idx="1">
                  <c:v>1274</c:v>
                </c:pt>
                <c:pt idx="2">
                  <c:v>1393</c:v>
                </c:pt>
                <c:pt idx="3">
                  <c:v>1537</c:v>
                </c:pt>
                <c:pt idx="4">
                  <c:v>1492</c:v>
                </c:pt>
                <c:pt idx="5">
                  <c:v>1591</c:v>
                </c:pt>
                <c:pt idx="6">
                  <c:v>1643</c:v>
                </c:pt>
                <c:pt idx="7">
                  <c:v>1713</c:v>
                </c:pt>
                <c:pt idx="8">
                  <c:v>1914</c:v>
                </c:pt>
                <c:pt idx="9">
                  <c:v>2228</c:v>
                </c:pt>
              </c:numCache>
            </c:numRef>
          </c:val>
          <c:smooth val="0"/>
        </c:ser>
        <c:ser>
          <c:idx val="1"/>
          <c:order val="1"/>
          <c:tx>
            <c:strRef>
              <c:f>Лист1!$A$31</c:f>
              <c:strCache>
                <c:ptCount val="1"/>
                <c:pt idx="0">
                  <c:v>2,5мМ перекись водорода</c:v>
                </c:pt>
              </c:strCache>
            </c:strRef>
          </c:tx>
          <c:spPr>
            <a:ln>
              <a:solidFill>
                <a:srgbClr val="FF0000"/>
              </a:solidFill>
            </a:ln>
          </c:spPr>
          <c:marker>
            <c:symbol val="triangle"/>
            <c:size val="7"/>
            <c:spPr>
              <a:solidFill>
                <a:schemeClr val="bg1"/>
              </a:solidFill>
              <a:ln>
                <a:solidFill>
                  <a:srgbClr val="FF0000"/>
                </a:solidFill>
              </a:ln>
            </c:spPr>
          </c:marker>
          <c:cat>
            <c:numRef>
              <c:f>Лист1!$B$29:$K$29</c:f>
              <c:numCache>
                <c:formatCode>General</c:formatCode>
                <c:ptCount val="10"/>
                <c:pt idx="0">
                  <c:v>120</c:v>
                </c:pt>
                <c:pt idx="1">
                  <c:v>140</c:v>
                </c:pt>
                <c:pt idx="2">
                  <c:v>160</c:v>
                </c:pt>
                <c:pt idx="3">
                  <c:v>180</c:v>
                </c:pt>
                <c:pt idx="4">
                  <c:v>200</c:v>
                </c:pt>
                <c:pt idx="5">
                  <c:v>220</c:v>
                </c:pt>
                <c:pt idx="6">
                  <c:v>240</c:v>
                </c:pt>
                <c:pt idx="7">
                  <c:v>260</c:v>
                </c:pt>
                <c:pt idx="8">
                  <c:v>280</c:v>
                </c:pt>
                <c:pt idx="9">
                  <c:v>300</c:v>
                </c:pt>
              </c:numCache>
            </c:numRef>
          </c:cat>
          <c:val>
            <c:numRef>
              <c:f>Лист1!$B$31:$K$31</c:f>
              <c:numCache>
                <c:formatCode>#0</c:formatCode>
                <c:ptCount val="10"/>
                <c:pt idx="0">
                  <c:v>1664</c:v>
                </c:pt>
                <c:pt idx="1">
                  <c:v>1755</c:v>
                </c:pt>
                <c:pt idx="2">
                  <c:v>1949</c:v>
                </c:pt>
                <c:pt idx="3">
                  <c:v>2216</c:v>
                </c:pt>
                <c:pt idx="4">
                  <c:v>2375</c:v>
                </c:pt>
                <c:pt idx="5">
                  <c:v>2710</c:v>
                </c:pt>
                <c:pt idx="6">
                  <c:v>3057</c:v>
                </c:pt>
                <c:pt idx="7">
                  <c:v>3469</c:v>
                </c:pt>
                <c:pt idx="8">
                  <c:v>3926</c:v>
                </c:pt>
                <c:pt idx="9">
                  <c:v>4110</c:v>
                </c:pt>
              </c:numCache>
            </c:numRef>
          </c:val>
          <c:smooth val="0"/>
        </c:ser>
        <c:ser>
          <c:idx val="2"/>
          <c:order val="2"/>
          <c:tx>
            <c:strRef>
              <c:f>Лист1!$A$32</c:f>
              <c:strCache>
                <c:ptCount val="1"/>
                <c:pt idx="0">
                  <c:v>облученная M9 без глюкозы</c:v>
                </c:pt>
              </c:strCache>
            </c:strRef>
          </c:tx>
          <c:spPr>
            <a:ln>
              <a:solidFill>
                <a:srgbClr val="00B050"/>
              </a:solidFill>
            </a:ln>
          </c:spPr>
          <c:marker>
            <c:symbol val="circle"/>
            <c:size val="7"/>
            <c:spPr>
              <a:solidFill>
                <a:schemeClr val="bg1"/>
              </a:solidFill>
              <a:ln>
                <a:solidFill>
                  <a:srgbClr val="00B050"/>
                </a:solidFill>
              </a:ln>
            </c:spPr>
          </c:marker>
          <c:cat>
            <c:numRef>
              <c:f>Лист1!$B$29:$K$29</c:f>
              <c:numCache>
                <c:formatCode>General</c:formatCode>
                <c:ptCount val="10"/>
                <c:pt idx="0">
                  <c:v>120</c:v>
                </c:pt>
                <c:pt idx="1">
                  <c:v>140</c:v>
                </c:pt>
                <c:pt idx="2">
                  <c:v>160</c:v>
                </c:pt>
                <c:pt idx="3">
                  <c:v>180</c:v>
                </c:pt>
                <c:pt idx="4">
                  <c:v>200</c:v>
                </c:pt>
                <c:pt idx="5">
                  <c:v>220</c:v>
                </c:pt>
                <c:pt idx="6">
                  <c:v>240</c:v>
                </c:pt>
                <c:pt idx="7">
                  <c:v>260</c:v>
                </c:pt>
                <c:pt idx="8">
                  <c:v>280</c:v>
                </c:pt>
                <c:pt idx="9">
                  <c:v>300</c:v>
                </c:pt>
              </c:numCache>
            </c:numRef>
          </c:cat>
          <c:val>
            <c:numRef>
              <c:f>Лист1!$B$32:$K$32</c:f>
              <c:numCache>
                <c:formatCode>#0</c:formatCode>
                <c:ptCount val="10"/>
                <c:pt idx="0">
                  <c:v>1684</c:v>
                </c:pt>
                <c:pt idx="1">
                  <c:v>1704</c:v>
                </c:pt>
                <c:pt idx="2">
                  <c:v>1886</c:v>
                </c:pt>
                <c:pt idx="3">
                  <c:v>2037</c:v>
                </c:pt>
                <c:pt idx="4">
                  <c:v>2085</c:v>
                </c:pt>
                <c:pt idx="5">
                  <c:v>2504</c:v>
                </c:pt>
                <c:pt idx="6">
                  <c:v>2689</c:v>
                </c:pt>
                <c:pt idx="7">
                  <c:v>2912</c:v>
                </c:pt>
                <c:pt idx="8">
                  <c:v>2840</c:v>
                </c:pt>
                <c:pt idx="9">
                  <c:v>3146</c:v>
                </c:pt>
              </c:numCache>
            </c:numRef>
          </c:val>
          <c:smooth val="0"/>
        </c:ser>
        <c:ser>
          <c:idx val="3"/>
          <c:order val="3"/>
          <c:tx>
            <c:strRef>
              <c:f>Лист1!$A$33</c:f>
              <c:strCache>
                <c:ptCount val="1"/>
                <c:pt idx="0">
                  <c:v>облученная M9 без казаминовых кислот</c:v>
                </c:pt>
              </c:strCache>
            </c:strRef>
          </c:tx>
          <c:spPr>
            <a:ln>
              <a:solidFill>
                <a:srgbClr val="00B050"/>
              </a:solidFill>
            </a:ln>
          </c:spPr>
          <c:marker>
            <c:symbol val="triangle"/>
            <c:size val="7"/>
            <c:spPr>
              <a:solidFill>
                <a:schemeClr val="bg1"/>
              </a:solidFill>
              <a:ln>
                <a:solidFill>
                  <a:srgbClr val="00B050"/>
                </a:solidFill>
              </a:ln>
            </c:spPr>
          </c:marker>
          <c:cat>
            <c:numRef>
              <c:f>Лист1!$B$29:$K$29</c:f>
              <c:numCache>
                <c:formatCode>General</c:formatCode>
                <c:ptCount val="10"/>
                <c:pt idx="0">
                  <c:v>120</c:v>
                </c:pt>
                <c:pt idx="1">
                  <c:v>140</c:v>
                </c:pt>
                <c:pt idx="2">
                  <c:v>160</c:v>
                </c:pt>
                <c:pt idx="3">
                  <c:v>180</c:v>
                </c:pt>
                <c:pt idx="4">
                  <c:v>200</c:v>
                </c:pt>
                <c:pt idx="5">
                  <c:v>220</c:v>
                </c:pt>
                <c:pt idx="6">
                  <c:v>240</c:v>
                </c:pt>
                <c:pt idx="7">
                  <c:v>260</c:v>
                </c:pt>
                <c:pt idx="8">
                  <c:v>280</c:v>
                </c:pt>
                <c:pt idx="9">
                  <c:v>300</c:v>
                </c:pt>
              </c:numCache>
            </c:numRef>
          </c:cat>
          <c:val>
            <c:numRef>
              <c:f>Лист1!$B$33:$K$33</c:f>
              <c:numCache>
                <c:formatCode>#0</c:formatCode>
                <c:ptCount val="10"/>
                <c:pt idx="0">
                  <c:v>1513</c:v>
                </c:pt>
                <c:pt idx="1">
                  <c:v>1631</c:v>
                </c:pt>
                <c:pt idx="2">
                  <c:v>1733</c:v>
                </c:pt>
                <c:pt idx="3">
                  <c:v>2087</c:v>
                </c:pt>
                <c:pt idx="4">
                  <c:v>2176</c:v>
                </c:pt>
                <c:pt idx="5">
                  <c:v>2423</c:v>
                </c:pt>
                <c:pt idx="6">
                  <c:v>2636</c:v>
                </c:pt>
                <c:pt idx="7">
                  <c:v>2876</c:v>
                </c:pt>
                <c:pt idx="8">
                  <c:v>3219</c:v>
                </c:pt>
                <c:pt idx="9">
                  <c:v>3640</c:v>
                </c:pt>
              </c:numCache>
            </c:numRef>
          </c:val>
          <c:smooth val="0"/>
        </c:ser>
        <c:ser>
          <c:idx val="4"/>
          <c:order val="4"/>
          <c:tx>
            <c:strRef>
              <c:f>Лист1!$A$34</c:f>
              <c:strCache>
                <c:ptCount val="1"/>
                <c:pt idx="0">
                  <c:v>облученная М9 в полном составе</c:v>
                </c:pt>
              </c:strCache>
            </c:strRef>
          </c:tx>
          <c:spPr>
            <a:ln>
              <a:solidFill>
                <a:srgbClr val="00B050"/>
              </a:solidFill>
            </a:ln>
          </c:spPr>
          <c:marker>
            <c:symbol val="square"/>
            <c:size val="7"/>
            <c:spPr>
              <a:solidFill>
                <a:schemeClr val="bg1"/>
              </a:solidFill>
              <a:ln>
                <a:solidFill>
                  <a:srgbClr val="00B050"/>
                </a:solidFill>
              </a:ln>
            </c:spPr>
          </c:marker>
          <c:cat>
            <c:numRef>
              <c:f>Лист1!$B$29:$K$29</c:f>
              <c:numCache>
                <c:formatCode>General</c:formatCode>
                <c:ptCount val="10"/>
                <c:pt idx="0">
                  <c:v>120</c:v>
                </c:pt>
                <c:pt idx="1">
                  <c:v>140</c:v>
                </c:pt>
                <c:pt idx="2">
                  <c:v>160</c:v>
                </c:pt>
                <c:pt idx="3">
                  <c:v>180</c:v>
                </c:pt>
                <c:pt idx="4">
                  <c:v>200</c:v>
                </c:pt>
                <c:pt idx="5">
                  <c:v>220</c:v>
                </c:pt>
                <c:pt idx="6">
                  <c:v>240</c:v>
                </c:pt>
                <c:pt idx="7">
                  <c:v>260</c:v>
                </c:pt>
                <c:pt idx="8">
                  <c:v>280</c:v>
                </c:pt>
                <c:pt idx="9">
                  <c:v>300</c:v>
                </c:pt>
              </c:numCache>
            </c:numRef>
          </c:cat>
          <c:val>
            <c:numRef>
              <c:f>Лист1!$B$34:$K$34</c:f>
              <c:numCache>
                <c:formatCode>#0</c:formatCode>
                <c:ptCount val="10"/>
                <c:pt idx="0">
                  <c:v>3431</c:v>
                </c:pt>
                <c:pt idx="1">
                  <c:v>3846</c:v>
                </c:pt>
                <c:pt idx="2">
                  <c:v>4154</c:v>
                </c:pt>
                <c:pt idx="3">
                  <c:v>4704</c:v>
                </c:pt>
                <c:pt idx="4">
                  <c:v>5118</c:v>
                </c:pt>
                <c:pt idx="5">
                  <c:v>5698</c:v>
                </c:pt>
                <c:pt idx="6">
                  <c:v>6128</c:v>
                </c:pt>
                <c:pt idx="7">
                  <c:v>6591</c:v>
                </c:pt>
                <c:pt idx="8">
                  <c:v>7336</c:v>
                </c:pt>
                <c:pt idx="9">
                  <c:v>8315</c:v>
                </c:pt>
              </c:numCache>
            </c:numRef>
          </c:val>
          <c:smooth val="0"/>
        </c:ser>
        <c:dLbls>
          <c:showLegendKey val="0"/>
          <c:showVal val="0"/>
          <c:showCatName val="0"/>
          <c:showSerName val="0"/>
          <c:showPercent val="0"/>
          <c:showBubbleSize val="0"/>
        </c:dLbls>
        <c:marker val="1"/>
        <c:smooth val="0"/>
        <c:axId val="251088120"/>
        <c:axId val="251091648"/>
      </c:lineChart>
      <c:catAx>
        <c:axId val="251088120"/>
        <c:scaling>
          <c:orientation val="minMax"/>
        </c:scaling>
        <c:delete val="0"/>
        <c:axPos val="b"/>
        <c:title>
          <c:tx>
            <c:rich>
              <a:bodyPr/>
              <a:lstStyle/>
              <a:p>
                <a:pPr>
                  <a:defRPr/>
                </a:pPr>
                <a:r>
                  <a:rPr lang="ru-RU" sz="1400">
                    <a:latin typeface="Times New Roman" panose="02020603050405020304" pitchFamily="18" charset="0"/>
                    <a:cs typeface="Times New Roman" panose="02020603050405020304" pitchFamily="18" charset="0"/>
                  </a:rPr>
                  <a:t>Время,</a:t>
                </a:r>
                <a:r>
                  <a:rPr lang="ru-RU" sz="1400" baseline="0">
                    <a:latin typeface="Times New Roman" panose="02020603050405020304" pitchFamily="18" charset="0"/>
                    <a:cs typeface="Times New Roman" panose="02020603050405020304" pitchFamily="18" charset="0"/>
                  </a:rPr>
                  <a:t> минуты</a:t>
                </a:r>
                <a:endParaRPr lang="ru-RU" sz="1400">
                  <a:latin typeface="Times New Roman" panose="02020603050405020304" pitchFamily="18" charset="0"/>
                  <a:cs typeface="Times New Roman" panose="02020603050405020304" pitchFamily="18" charset="0"/>
                </a:endParaRPr>
              </a:p>
            </c:rich>
          </c:tx>
          <c:layout/>
          <c:overlay val="0"/>
        </c:title>
        <c:numFmt formatCode="General" sourceLinked="1"/>
        <c:majorTickMark val="out"/>
        <c:minorTickMark val="none"/>
        <c:tickLblPos val="nextTo"/>
        <c:crossAx val="251091648"/>
        <c:crosses val="autoZero"/>
        <c:auto val="1"/>
        <c:lblAlgn val="ctr"/>
        <c:lblOffset val="100"/>
        <c:noMultiLvlLbl val="0"/>
      </c:catAx>
      <c:valAx>
        <c:axId val="251091648"/>
        <c:scaling>
          <c:orientation val="minMax"/>
          <c:min val="1000"/>
        </c:scaling>
        <c:delete val="0"/>
        <c:axPos val="l"/>
        <c:majorGridlines/>
        <c:title>
          <c:tx>
            <c:rich>
              <a:bodyPr rot="-5400000" vert="horz"/>
              <a:lstStyle/>
              <a:p>
                <a:pPr>
                  <a:defRPr/>
                </a:pPr>
                <a:r>
                  <a:rPr lang="ru-RU" sz="1400">
                    <a:latin typeface="Times New Roman" panose="02020603050405020304" pitchFamily="18" charset="0"/>
                    <a:cs typeface="Times New Roman" panose="02020603050405020304" pitchFamily="18" charset="0"/>
                  </a:rPr>
                  <a:t>Флюоресценция, отн. ед.</a:t>
                </a:r>
              </a:p>
            </c:rich>
          </c:tx>
          <c:layout>
            <c:manualLayout>
              <c:xMode val="edge"/>
              <c:yMode val="edge"/>
              <c:x val="1.9509703485151214E-2"/>
              <c:y val="0.16001984939308292"/>
            </c:manualLayout>
          </c:layout>
          <c:overlay val="0"/>
        </c:title>
        <c:numFmt formatCode="#0" sourceLinked="1"/>
        <c:majorTickMark val="out"/>
        <c:minorTickMark val="none"/>
        <c:tickLblPos val="nextTo"/>
        <c:crossAx val="251088120"/>
        <c:crosses val="autoZero"/>
        <c:crossBetween val="midCat"/>
      </c:valAx>
    </c:plotArea>
    <c:legend>
      <c:legendPos val="r"/>
      <c:layout>
        <c:manualLayout>
          <c:xMode val="edge"/>
          <c:yMode val="edge"/>
          <c:x val="0.68993612672503435"/>
          <c:y val="4.4838663681257704E-2"/>
          <c:w val="0.29646508153296575"/>
          <c:h val="0.91346031674323125"/>
        </c:manualLayout>
      </c:layout>
      <c:overlay val="0"/>
      <c:txPr>
        <a:bodyPr/>
        <a:lstStyle/>
        <a:p>
          <a:pPr>
            <a:defRPr sz="1200" baseline="0">
              <a:latin typeface="Calibri" panose="020F0502020204030204" pitchFamily="34" charset="0"/>
            </a:defRPr>
          </a:pPr>
          <a:endParaRPr lang="ru-RU"/>
        </a:p>
      </c:txPr>
    </c:legend>
    <c:plotVisOnly val="1"/>
    <c:dispBlanksAs val="gap"/>
    <c:showDLblsOverMax val="0"/>
  </c:chart>
  <c:externalData r:id="rId1">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sz="1800" b="1" i="1" baseline="0">
                <a:latin typeface="Times New Roman" panose="02020603050405020304" pitchFamily="18" charset="0"/>
                <a:cs typeface="Times New Roman" panose="02020603050405020304" pitchFamily="18" charset="0"/>
              </a:rPr>
              <a:t>E. coli/pKatG-GFP</a:t>
            </a:r>
            <a:endParaRPr lang="ru-RU">
              <a:latin typeface="Times New Roman" panose="02020603050405020304" pitchFamily="18" charset="0"/>
              <a:cs typeface="Times New Roman" panose="02020603050405020304" pitchFamily="18" charset="0"/>
            </a:endParaRPr>
          </a:p>
        </c:rich>
      </c:tx>
      <c:layout>
        <c:manualLayout>
          <c:xMode val="edge"/>
          <c:yMode val="edge"/>
          <c:x val="0.30196922302520401"/>
          <c:y val="2.2222222222222199E-2"/>
        </c:manualLayout>
      </c:layout>
      <c:overlay val="0"/>
    </c:title>
    <c:autoTitleDeleted val="0"/>
    <c:plotArea>
      <c:layout>
        <c:manualLayout>
          <c:layoutTarget val="inner"/>
          <c:xMode val="edge"/>
          <c:yMode val="edge"/>
          <c:x val="0.127697606360715"/>
          <c:y val="0.12846977461150688"/>
          <c:w val="0.60558510138499999"/>
          <c:h val="0.65534912302628834"/>
        </c:manualLayout>
      </c:layout>
      <c:lineChart>
        <c:grouping val="standard"/>
        <c:varyColors val="0"/>
        <c:ser>
          <c:idx val="0"/>
          <c:order val="0"/>
          <c:tx>
            <c:strRef>
              <c:f>Лист1!$B$4</c:f>
              <c:strCache>
                <c:ptCount val="1"/>
                <c:pt idx="0">
                  <c:v>0 мМ перекись водорода</c:v>
                </c:pt>
              </c:strCache>
            </c:strRef>
          </c:tx>
          <c:spPr>
            <a:ln>
              <a:solidFill>
                <a:schemeClr val="tx1"/>
              </a:solidFill>
            </a:ln>
          </c:spPr>
          <c:marker>
            <c:symbol val="square"/>
            <c:size val="7"/>
            <c:spPr>
              <a:solidFill>
                <a:srgbClr val="000000"/>
              </a:solidFill>
              <a:ln>
                <a:solidFill>
                  <a:schemeClr val="tx1"/>
                </a:solidFill>
              </a:ln>
            </c:spPr>
          </c:marker>
          <c:cat>
            <c:numRef>
              <c:f>Лист1!$C$3:$R$3</c:f>
              <c:numCache>
                <c:formatCode>General</c:formatCode>
                <c:ptCount val="16"/>
                <c:pt idx="0">
                  <c:v>0</c:v>
                </c:pt>
                <c:pt idx="1">
                  <c:v>20</c:v>
                </c:pt>
                <c:pt idx="2">
                  <c:v>40</c:v>
                </c:pt>
                <c:pt idx="3">
                  <c:v>60</c:v>
                </c:pt>
                <c:pt idx="4">
                  <c:v>80</c:v>
                </c:pt>
                <c:pt idx="5">
                  <c:v>100</c:v>
                </c:pt>
                <c:pt idx="6">
                  <c:v>120</c:v>
                </c:pt>
                <c:pt idx="7">
                  <c:v>140</c:v>
                </c:pt>
                <c:pt idx="8">
                  <c:v>160</c:v>
                </c:pt>
                <c:pt idx="9">
                  <c:v>180</c:v>
                </c:pt>
                <c:pt idx="10">
                  <c:v>200</c:v>
                </c:pt>
                <c:pt idx="11">
                  <c:v>220</c:v>
                </c:pt>
                <c:pt idx="12">
                  <c:v>240</c:v>
                </c:pt>
                <c:pt idx="13">
                  <c:v>260</c:v>
                </c:pt>
                <c:pt idx="14">
                  <c:v>280</c:v>
                </c:pt>
                <c:pt idx="15">
                  <c:v>300</c:v>
                </c:pt>
              </c:numCache>
            </c:numRef>
          </c:cat>
          <c:val>
            <c:numRef>
              <c:f>Лист1!$C$4:$R$4</c:f>
              <c:numCache>
                <c:formatCode>#0</c:formatCode>
                <c:ptCount val="16"/>
                <c:pt idx="0">
                  <c:v>1097</c:v>
                </c:pt>
                <c:pt idx="1">
                  <c:v>1113</c:v>
                </c:pt>
                <c:pt idx="2">
                  <c:v>1125</c:v>
                </c:pt>
                <c:pt idx="3">
                  <c:v>1054</c:v>
                </c:pt>
                <c:pt idx="4">
                  <c:v>1137</c:v>
                </c:pt>
                <c:pt idx="5">
                  <c:v>1160</c:v>
                </c:pt>
                <c:pt idx="6">
                  <c:v>1278</c:v>
                </c:pt>
                <c:pt idx="7">
                  <c:v>1362</c:v>
                </c:pt>
                <c:pt idx="8">
                  <c:v>1526</c:v>
                </c:pt>
                <c:pt idx="9">
                  <c:v>1633</c:v>
                </c:pt>
                <c:pt idx="10">
                  <c:v>1826</c:v>
                </c:pt>
                <c:pt idx="11">
                  <c:v>2024</c:v>
                </c:pt>
                <c:pt idx="12">
                  <c:v>2217</c:v>
                </c:pt>
                <c:pt idx="13">
                  <c:v>2463</c:v>
                </c:pt>
                <c:pt idx="14">
                  <c:v>2716</c:v>
                </c:pt>
                <c:pt idx="15">
                  <c:v>3226</c:v>
                </c:pt>
              </c:numCache>
            </c:numRef>
          </c:val>
          <c:smooth val="0"/>
        </c:ser>
        <c:ser>
          <c:idx val="1"/>
          <c:order val="1"/>
          <c:tx>
            <c:strRef>
              <c:f>Лист1!$B$5</c:f>
              <c:strCache>
                <c:ptCount val="1"/>
                <c:pt idx="0">
                  <c:v>2,5 мМ перекись водорода</c:v>
                </c:pt>
              </c:strCache>
            </c:strRef>
          </c:tx>
          <c:spPr>
            <a:ln>
              <a:solidFill>
                <a:srgbClr val="FF0000"/>
              </a:solidFill>
            </a:ln>
          </c:spPr>
          <c:marker>
            <c:symbol val="triangle"/>
            <c:size val="7"/>
            <c:spPr>
              <a:solidFill>
                <a:schemeClr val="bg1"/>
              </a:solidFill>
              <a:ln>
                <a:solidFill>
                  <a:srgbClr val="FF0000"/>
                </a:solidFill>
              </a:ln>
            </c:spPr>
          </c:marker>
          <c:cat>
            <c:numRef>
              <c:f>Лист1!$C$3:$R$3</c:f>
              <c:numCache>
                <c:formatCode>General</c:formatCode>
                <c:ptCount val="16"/>
                <c:pt idx="0">
                  <c:v>0</c:v>
                </c:pt>
                <c:pt idx="1">
                  <c:v>20</c:v>
                </c:pt>
                <c:pt idx="2">
                  <c:v>40</c:v>
                </c:pt>
                <c:pt idx="3">
                  <c:v>60</c:v>
                </c:pt>
                <c:pt idx="4">
                  <c:v>80</c:v>
                </c:pt>
                <c:pt idx="5">
                  <c:v>100</c:v>
                </c:pt>
                <c:pt idx="6">
                  <c:v>120</c:v>
                </c:pt>
                <c:pt idx="7">
                  <c:v>140</c:v>
                </c:pt>
                <c:pt idx="8">
                  <c:v>160</c:v>
                </c:pt>
                <c:pt idx="9">
                  <c:v>180</c:v>
                </c:pt>
                <c:pt idx="10">
                  <c:v>200</c:v>
                </c:pt>
                <c:pt idx="11">
                  <c:v>220</c:v>
                </c:pt>
                <c:pt idx="12">
                  <c:v>240</c:v>
                </c:pt>
                <c:pt idx="13">
                  <c:v>260</c:v>
                </c:pt>
                <c:pt idx="14">
                  <c:v>280</c:v>
                </c:pt>
                <c:pt idx="15">
                  <c:v>300</c:v>
                </c:pt>
              </c:numCache>
            </c:numRef>
          </c:cat>
          <c:val>
            <c:numRef>
              <c:f>Лист1!$C$5:$R$5</c:f>
              <c:numCache>
                <c:formatCode>#0</c:formatCode>
                <c:ptCount val="16"/>
                <c:pt idx="0">
                  <c:v>1001</c:v>
                </c:pt>
                <c:pt idx="1">
                  <c:v>1115</c:v>
                </c:pt>
                <c:pt idx="2">
                  <c:v>1209</c:v>
                </c:pt>
                <c:pt idx="3">
                  <c:v>1226</c:v>
                </c:pt>
                <c:pt idx="4">
                  <c:v>1268</c:v>
                </c:pt>
                <c:pt idx="5">
                  <c:v>1301</c:v>
                </c:pt>
                <c:pt idx="6">
                  <c:v>1302</c:v>
                </c:pt>
                <c:pt idx="7">
                  <c:v>1377</c:v>
                </c:pt>
                <c:pt idx="8">
                  <c:v>1581</c:v>
                </c:pt>
                <c:pt idx="9">
                  <c:v>1710</c:v>
                </c:pt>
                <c:pt idx="10">
                  <c:v>1890</c:v>
                </c:pt>
                <c:pt idx="11">
                  <c:v>2055</c:v>
                </c:pt>
                <c:pt idx="12">
                  <c:v>2258</c:v>
                </c:pt>
                <c:pt idx="13">
                  <c:v>2542</c:v>
                </c:pt>
                <c:pt idx="14">
                  <c:v>2738</c:v>
                </c:pt>
                <c:pt idx="15">
                  <c:v>3149</c:v>
                </c:pt>
              </c:numCache>
            </c:numRef>
          </c:val>
          <c:smooth val="0"/>
        </c:ser>
        <c:ser>
          <c:idx val="2"/>
          <c:order val="2"/>
          <c:tx>
            <c:strRef>
              <c:f>Лист1!$B$6</c:f>
              <c:strCache>
                <c:ptCount val="1"/>
                <c:pt idx="0">
                  <c:v>27°C</c:v>
                </c:pt>
              </c:strCache>
            </c:strRef>
          </c:tx>
          <c:spPr>
            <a:ln>
              <a:solidFill>
                <a:srgbClr val="00B050"/>
              </a:solidFill>
            </a:ln>
          </c:spPr>
          <c:marker>
            <c:symbol val="circle"/>
            <c:size val="7"/>
            <c:spPr>
              <a:solidFill>
                <a:schemeClr val="bg1"/>
              </a:solidFill>
              <a:ln>
                <a:solidFill>
                  <a:srgbClr val="00B050"/>
                </a:solidFill>
              </a:ln>
            </c:spPr>
          </c:marker>
          <c:cat>
            <c:numRef>
              <c:f>Лист1!$C$3:$R$3</c:f>
              <c:numCache>
                <c:formatCode>General</c:formatCode>
                <c:ptCount val="16"/>
                <c:pt idx="0">
                  <c:v>0</c:v>
                </c:pt>
                <c:pt idx="1">
                  <c:v>20</c:v>
                </c:pt>
                <c:pt idx="2">
                  <c:v>40</c:v>
                </c:pt>
                <c:pt idx="3">
                  <c:v>60</c:v>
                </c:pt>
                <c:pt idx="4">
                  <c:v>80</c:v>
                </c:pt>
                <c:pt idx="5">
                  <c:v>100</c:v>
                </c:pt>
                <c:pt idx="6">
                  <c:v>120</c:v>
                </c:pt>
                <c:pt idx="7">
                  <c:v>140</c:v>
                </c:pt>
                <c:pt idx="8">
                  <c:v>160</c:v>
                </c:pt>
                <c:pt idx="9">
                  <c:v>180</c:v>
                </c:pt>
                <c:pt idx="10">
                  <c:v>200</c:v>
                </c:pt>
                <c:pt idx="11">
                  <c:v>220</c:v>
                </c:pt>
                <c:pt idx="12">
                  <c:v>240</c:v>
                </c:pt>
                <c:pt idx="13">
                  <c:v>260</c:v>
                </c:pt>
                <c:pt idx="14">
                  <c:v>280</c:v>
                </c:pt>
                <c:pt idx="15">
                  <c:v>300</c:v>
                </c:pt>
              </c:numCache>
            </c:numRef>
          </c:cat>
          <c:val>
            <c:numRef>
              <c:f>Лист1!$C$6:$R$6</c:f>
              <c:numCache>
                <c:formatCode>#0</c:formatCode>
                <c:ptCount val="16"/>
                <c:pt idx="0">
                  <c:v>1157</c:v>
                </c:pt>
                <c:pt idx="1">
                  <c:v>1170</c:v>
                </c:pt>
                <c:pt idx="2">
                  <c:v>1247</c:v>
                </c:pt>
                <c:pt idx="3">
                  <c:v>1255</c:v>
                </c:pt>
                <c:pt idx="4">
                  <c:v>1399</c:v>
                </c:pt>
                <c:pt idx="5">
                  <c:v>1387</c:v>
                </c:pt>
                <c:pt idx="6">
                  <c:v>1601</c:v>
                </c:pt>
                <c:pt idx="7">
                  <c:v>1633</c:v>
                </c:pt>
                <c:pt idx="8">
                  <c:v>1953</c:v>
                </c:pt>
                <c:pt idx="9">
                  <c:v>2144</c:v>
                </c:pt>
                <c:pt idx="10">
                  <c:v>2337</c:v>
                </c:pt>
                <c:pt idx="11">
                  <c:v>2724</c:v>
                </c:pt>
                <c:pt idx="12">
                  <c:v>3028</c:v>
                </c:pt>
                <c:pt idx="13">
                  <c:v>3514</c:v>
                </c:pt>
                <c:pt idx="14">
                  <c:v>3915</c:v>
                </c:pt>
                <c:pt idx="15">
                  <c:v>4508</c:v>
                </c:pt>
              </c:numCache>
            </c:numRef>
          </c:val>
          <c:smooth val="0"/>
        </c:ser>
        <c:ser>
          <c:idx val="3"/>
          <c:order val="3"/>
          <c:tx>
            <c:strRef>
              <c:f>Лист1!$B$7</c:f>
              <c:strCache>
                <c:ptCount val="1"/>
                <c:pt idx="0">
                  <c:v>30°C</c:v>
                </c:pt>
              </c:strCache>
            </c:strRef>
          </c:tx>
          <c:spPr>
            <a:ln>
              <a:solidFill>
                <a:srgbClr val="00B050"/>
              </a:solidFill>
            </a:ln>
          </c:spPr>
          <c:marker>
            <c:symbol val="diamond"/>
            <c:size val="7"/>
            <c:spPr>
              <a:solidFill>
                <a:schemeClr val="bg1"/>
              </a:solidFill>
              <a:ln>
                <a:solidFill>
                  <a:srgbClr val="00B050"/>
                </a:solidFill>
              </a:ln>
            </c:spPr>
          </c:marker>
          <c:cat>
            <c:numRef>
              <c:f>Лист1!$C$3:$R$3</c:f>
              <c:numCache>
                <c:formatCode>General</c:formatCode>
                <c:ptCount val="16"/>
                <c:pt idx="0">
                  <c:v>0</c:v>
                </c:pt>
                <c:pt idx="1">
                  <c:v>20</c:v>
                </c:pt>
                <c:pt idx="2">
                  <c:v>40</c:v>
                </c:pt>
                <c:pt idx="3">
                  <c:v>60</c:v>
                </c:pt>
                <c:pt idx="4">
                  <c:v>80</c:v>
                </c:pt>
                <c:pt idx="5">
                  <c:v>100</c:v>
                </c:pt>
                <c:pt idx="6">
                  <c:v>120</c:v>
                </c:pt>
                <c:pt idx="7">
                  <c:v>140</c:v>
                </c:pt>
                <c:pt idx="8">
                  <c:v>160</c:v>
                </c:pt>
                <c:pt idx="9">
                  <c:v>180</c:v>
                </c:pt>
                <c:pt idx="10">
                  <c:v>200</c:v>
                </c:pt>
                <c:pt idx="11">
                  <c:v>220</c:v>
                </c:pt>
                <c:pt idx="12">
                  <c:v>240</c:v>
                </c:pt>
                <c:pt idx="13">
                  <c:v>260</c:v>
                </c:pt>
                <c:pt idx="14">
                  <c:v>280</c:v>
                </c:pt>
                <c:pt idx="15">
                  <c:v>300</c:v>
                </c:pt>
              </c:numCache>
            </c:numRef>
          </c:cat>
          <c:val>
            <c:numRef>
              <c:f>Лист1!$C$7:$R$7</c:f>
              <c:numCache>
                <c:formatCode>#0</c:formatCode>
                <c:ptCount val="16"/>
                <c:pt idx="0">
                  <c:v>1055</c:v>
                </c:pt>
                <c:pt idx="1">
                  <c:v>1096</c:v>
                </c:pt>
                <c:pt idx="2">
                  <c:v>1156</c:v>
                </c:pt>
                <c:pt idx="3">
                  <c:v>1194</c:v>
                </c:pt>
                <c:pt idx="4">
                  <c:v>1253</c:v>
                </c:pt>
                <c:pt idx="5">
                  <c:v>1364</c:v>
                </c:pt>
                <c:pt idx="6">
                  <c:v>1426</c:v>
                </c:pt>
                <c:pt idx="7">
                  <c:v>1559</c:v>
                </c:pt>
                <c:pt idx="8">
                  <c:v>1719</c:v>
                </c:pt>
                <c:pt idx="9">
                  <c:v>1958</c:v>
                </c:pt>
                <c:pt idx="10">
                  <c:v>2126</c:v>
                </c:pt>
                <c:pt idx="11">
                  <c:v>2531</c:v>
                </c:pt>
                <c:pt idx="12">
                  <c:v>2824</c:v>
                </c:pt>
                <c:pt idx="13">
                  <c:v>3336</c:v>
                </c:pt>
                <c:pt idx="14">
                  <c:v>3571</c:v>
                </c:pt>
                <c:pt idx="15">
                  <c:v>4055</c:v>
                </c:pt>
              </c:numCache>
            </c:numRef>
          </c:val>
          <c:smooth val="0"/>
        </c:ser>
        <c:ser>
          <c:idx val="4"/>
          <c:order val="4"/>
          <c:tx>
            <c:strRef>
              <c:f>Лист1!$B$8</c:f>
              <c:strCache>
                <c:ptCount val="1"/>
                <c:pt idx="0">
                  <c:v>35°C</c:v>
                </c:pt>
              </c:strCache>
            </c:strRef>
          </c:tx>
          <c:spPr>
            <a:ln>
              <a:solidFill>
                <a:srgbClr val="00B050"/>
              </a:solidFill>
            </a:ln>
          </c:spPr>
          <c:marker>
            <c:symbol val="star"/>
            <c:size val="7"/>
            <c:spPr>
              <a:noFill/>
              <a:ln>
                <a:solidFill>
                  <a:srgbClr val="00B050"/>
                </a:solidFill>
              </a:ln>
            </c:spPr>
          </c:marker>
          <c:cat>
            <c:numRef>
              <c:f>Лист1!$C$3:$R$3</c:f>
              <c:numCache>
                <c:formatCode>General</c:formatCode>
                <c:ptCount val="16"/>
                <c:pt idx="0">
                  <c:v>0</c:v>
                </c:pt>
                <c:pt idx="1">
                  <c:v>20</c:v>
                </c:pt>
                <c:pt idx="2">
                  <c:v>40</c:v>
                </c:pt>
                <c:pt idx="3">
                  <c:v>60</c:v>
                </c:pt>
                <c:pt idx="4">
                  <c:v>80</c:v>
                </c:pt>
                <c:pt idx="5">
                  <c:v>100</c:v>
                </c:pt>
                <c:pt idx="6">
                  <c:v>120</c:v>
                </c:pt>
                <c:pt idx="7">
                  <c:v>140</c:v>
                </c:pt>
                <c:pt idx="8">
                  <c:v>160</c:v>
                </c:pt>
                <c:pt idx="9">
                  <c:v>180</c:v>
                </c:pt>
                <c:pt idx="10">
                  <c:v>200</c:v>
                </c:pt>
                <c:pt idx="11">
                  <c:v>220</c:v>
                </c:pt>
                <c:pt idx="12">
                  <c:v>240</c:v>
                </c:pt>
                <c:pt idx="13">
                  <c:v>260</c:v>
                </c:pt>
                <c:pt idx="14">
                  <c:v>280</c:v>
                </c:pt>
                <c:pt idx="15">
                  <c:v>300</c:v>
                </c:pt>
              </c:numCache>
            </c:numRef>
          </c:cat>
          <c:val>
            <c:numRef>
              <c:f>Лист1!$C$8:$R$8</c:f>
              <c:numCache>
                <c:formatCode>#0</c:formatCode>
                <c:ptCount val="16"/>
                <c:pt idx="0">
                  <c:v>1159</c:v>
                </c:pt>
                <c:pt idx="1">
                  <c:v>1155</c:v>
                </c:pt>
                <c:pt idx="2">
                  <c:v>1293</c:v>
                </c:pt>
                <c:pt idx="3">
                  <c:v>1232</c:v>
                </c:pt>
                <c:pt idx="4">
                  <c:v>1298</c:v>
                </c:pt>
                <c:pt idx="5">
                  <c:v>1349</c:v>
                </c:pt>
                <c:pt idx="6">
                  <c:v>1452</c:v>
                </c:pt>
                <c:pt idx="7">
                  <c:v>1656</c:v>
                </c:pt>
                <c:pt idx="8">
                  <c:v>1858</c:v>
                </c:pt>
                <c:pt idx="9">
                  <c:v>2060</c:v>
                </c:pt>
                <c:pt idx="10">
                  <c:v>2305</c:v>
                </c:pt>
                <c:pt idx="11">
                  <c:v>2641</c:v>
                </c:pt>
                <c:pt idx="12">
                  <c:v>3144</c:v>
                </c:pt>
                <c:pt idx="13">
                  <c:v>3521</c:v>
                </c:pt>
                <c:pt idx="14">
                  <c:v>4000</c:v>
                </c:pt>
                <c:pt idx="15">
                  <c:v>4680</c:v>
                </c:pt>
              </c:numCache>
            </c:numRef>
          </c:val>
          <c:smooth val="0"/>
        </c:ser>
        <c:ser>
          <c:idx val="5"/>
          <c:order val="5"/>
          <c:tx>
            <c:strRef>
              <c:f>Лист1!$B$9</c:f>
              <c:strCache>
                <c:ptCount val="1"/>
                <c:pt idx="0">
                  <c:v>45°C</c:v>
                </c:pt>
              </c:strCache>
            </c:strRef>
          </c:tx>
          <c:spPr>
            <a:ln>
              <a:solidFill>
                <a:srgbClr val="00B050"/>
              </a:solidFill>
            </a:ln>
          </c:spPr>
          <c:marker>
            <c:symbol val="square"/>
            <c:size val="7"/>
            <c:spPr>
              <a:solidFill>
                <a:schemeClr val="bg1"/>
              </a:solidFill>
              <a:ln>
                <a:solidFill>
                  <a:srgbClr val="00B050"/>
                </a:solidFill>
              </a:ln>
            </c:spPr>
          </c:marker>
          <c:cat>
            <c:numRef>
              <c:f>Лист1!$C$3:$R$3</c:f>
              <c:numCache>
                <c:formatCode>General</c:formatCode>
                <c:ptCount val="16"/>
                <c:pt idx="0">
                  <c:v>0</c:v>
                </c:pt>
                <c:pt idx="1">
                  <c:v>20</c:v>
                </c:pt>
                <c:pt idx="2">
                  <c:v>40</c:v>
                </c:pt>
                <c:pt idx="3">
                  <c:v>60</c:v>
                </c:pt>
                <c:pt idx="4">
                  <c:v>80</c:v>
                </c:pt>
                <c:pt idx="5">
                  <c:v>100</c:v>
                </c:pt>
                <c:pt idx="6">
                  <c:v>120</c:v>
                </c:pt>
                <c:pt idx="7">
                  <c:v>140</c:v>
                </c:pt>
                <c:pt idx="8">
                  <c:v>160</c:v>
                </c:pt>
                <c:pt idx="9">
                  <c:v>180</c:v>
                </c:pt>
                <c:pt idx="10">
                  <c:v>200</c:v>
                </c:pt>
                <c:pt idx="11">
                  <c:v>220</c:v>
                </c:pt>
                <c:pt idx="12">
                  <c:v>240</c:v>
                </c:pt>
                <c:pt idx="13">
                  <c:v>260</c:v>
                </c:pt>
                <c:pt idx="14">
                  <c:v>280</c:v>
                </c:pt>
                <c:pt idx="15">
                  <c:v>300</c:v>
                </c:pt>
              </c:numCache>
            </c:numRef>
          </c:cat>
          <c:val>
            <c:numRef>
              <c:f>Лист1!$C$9:$R$9</c:f>
              <c:numCache>
                <c:formatCode>#0</c:formatCode>
                <c:ptCount val="16"/>
                <c:pt idx="0">
                  <c:v>1185</c:v>
                </c:pt>
                <c:pt idx="1">
                  <c:v>1216</c:v>
                </c:pt>
                <c:pt idx="2">
                  <c:v>1257</c:v>
                </c:pt>
                <c:pt idx="3">
                  <c:v>1377</c:v>
                </c:pt>
                <c:pt idx="4">
                  <c:v>1478</c:v>
                </c:pt>
                <c:pt idx="5">
                  <c:v>1447</c:v>
                </c:pt>
                <c:pt idx="6">
                  <c:v>1584</c:v>
                </c:pt>
                <c:pt idx="7">
                  <c:v>1751</c:v>
                </c:pt>
                <c:pt idx="8">
                  <c:v>2091</c:v>
                </c:pt>
                <c:pt idx="9">
                  <c:v>2182</c:v>
                </c:pt>
                <c:pt idx="10">
                  <c:v>2499</c:v>
                </c:pt>
                <c:pt idx="11">
                  <c:v>2970</c:v>
                </c:pt>
                <c:pt idx="12">
                  <c:v>3489</c:v>
                </c:pt>
                <c:pt idx="13">
                  <c:v>3987</c:v>
                </c:pt>
                <c:pt idx="14">
                  <c:v>4642</c:v>
                </c:pt>
                <c:pt idx="15">
                  <c:v>5483</c:v>
                </c:pt>
              </c:numCache>
            </c:numRef>
          </c:val>
          <c:smooth val="0"/>
        </c:ser>
        <c:dLbls>
          <c:showLegendKey val="0"/>
          <c:showVal val="0"/>
          <c:showCatName val="0"/>
          <c:showSerName val="0"/>
          <c:showPercent val="0"/>
          <c:showBubbleSize val="0"/>
        </c:dLbls>
        <c:marker val="1"/>
        <c:smooth val="0"/>
        <c:axId val="280492752"/>
        <c:axId val="280499024"/>
      </c:lineChart>
      <c:catAx>
        <c:axId val="280492752"/>
        <c:scaling>
          <c:orientation val="minMax"/>
        </c:scaling>
        <c:delete val="0"/>
        <c:axPos val="b"/>
        <c:title>
          <c:tx>
            <c:rich>
              <a:bodyPr/>
              <a:lstStyle/>
              <a:p>
                <a:pPr>
                  <a:defRPr/>
                </a:pPr>
                <a:r>
                  <a:rPr lang="ru-RU" sz="1400">
                    <a:latin typeface="Times New Roman" panose="02020603050405020304" pitchFamily="18" charset="0"/>
                    <a:cs typeface="Times New Roman" panose="02020603050405020304" pitchFamily="18" charset="0"/>
                  </a:rPr>
                  <a:t>Время, минуты</a:t>
                </a:r>
              </a:p>
            </c:rich>
          </c:tx>
          <c:layout>
            <c:manualLayout>
              <c:xMode val="edge"/>
              <c:yMode val="edge"/>
              <c:x val="0.343790222143256"/>
              <c:y val="0.86055277096739102"/>
            </c:manualLayout>
          </c:layout>
          <c:overlay val="0"/>
        </c:title>
        <c:numFmt formatCode="General" sourceLinked="1"/>
        <c:majorTickMark val="out"/>
        <c:minorTickMark val="none"/>
        <c:tickLblPos val="nextTo"/>
        <c:crossAx val="280499024"/>
        <c:crosses val="autoZero"/>
        <c:auto val="1"/>
        <c:lblAlgn val="ctr"/>
        <c:lblOffset val="100"/>
        <c:noMultiLvlLbl val="0"/>
      </c:catAx>
      <c:valAx>
        <c:axId val="280499024"/>
        <c:scaling>
          <c:orientation val="minMax"/>
          <c:min val="1000"/>
        </c:scaling>
        <c:delete val="0"/>
        <c:axPos val="l"/>
        <c:majorGridlines/>
        <c:title>
          <c:tx>
            <c:rich>
              <a:bodyPr rot="-5400000" vert="horz"/>
              <a:lstStyle/>
              <a:p>
                <a:pPr>
                  <a:defRPr/>
                </a:pPr>
                <a:r>
                  <a:rPr lang="ru-RU" sz="1400">
                    <a:latin typeface="Times New Roman" panose="02020603050405020304" pitchFamily="18" charset="0"/>
                    <a:cs typeface="Times New Roman" panose="02020603050405020304" pitchFamily="18" charset="0"/>
                  </a:rPr>
                  <a:t>Флюоресценция, отн. ед.</a:t>
                </a:r>
              </a:p>
            </c:rich>
          </c:tx>
          <c:layout>
            <c:manualLayout>
              <c:xMode val="edge"/>
              <c:yMode val="edge"/>
              <c:x val="1.9140992219325675E-2"/>
              <c:y val="0.25215327250760322"/>
            </c:manualLayout>
          </c:layout>
          <c:overlay val="0"/>
        </c:title>
        <c:numFmt formatCode="#0" sourceLinked="1"/>
        <c:majorTickMark val="out"/>
        <c:minorTickMark val="none"/>
        <c:tickLblPos val="nextTo"/>
        <c:crossAx val="280492752"/>
        <c:crosses val="autoZero"/>
        <c:crossBetween val="midCat"/>
      </c:valAx>
    </c:plotArea>
    <c:legend>
      <c:legendPos val="r"/>
      <c:layout>
        <c:manualLayout>
          <c:xMode val="edge"/>
          <c:yMode val="edge"/>
          <c:x val="0.72960949948995579"/>
          <c:y val="9.832395950506187E-2"/>
          <c:w val="0.270390523163342"/>
          <c:h val="0.72986285322198696"/>
        </c:manualLayout>
      </c:layout>
      <c:overlay val="0"/>
      <c:txPr>
        <a:bodyPr/>
        <a:lstStyle/>
        <a:p>
          <a:pPr>
            <a:defRPr sz="1400" baseline="0">
              <a:latin typeface="Calibri" panose="020F0502020204030204" pitchFamily="34" charset="0"/>
            </a:defRPr>
          </a:pPr>
          <a:endParaRPr lang="ru-RU"/>
        </a:p>
      </c:txPr>
    </c:legend>
    <c:plotVisOnly val="1"/>
    <c:dispBlanksAs val="gap"/>
    <c:showDLblsOverMax val="0"/>
  </c:chart>
  <c:externalData r:id="rId1">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i="1">
                <a:latin typeface="Times New Roman" panose="02020603050405020304" pitchFamily="18" charset="0"/>
                <a:cs typeface="Times New Roman" panose="02020603050405020304" pitchFamily="18" charset="0"/>
              </a:rPr>
              <a:t>E. coli/pGlnA-GFP</a:t>
            </a:r>
          </a:p>
        </c:rich>
      </c:tx>
      <c:layout/>
      <c:overlay val="0"/>
    </c:title>
    <c:autoTitleDeleted val="0"/>
    <c:plotArea>
      <c:layout>
        <c:manualLayout>
          <c:layoutTarget val="inner"/>
          <c:xMode val="edge"/>
          <c:yMode val="edge"/>
          <c:x val="0.20573970617021387"/>
          <c:y val="0.16881480892142042"/>
          <c:w val="0.46187923564048444"/>
          <c:h val="0.56053832842708251"/>
        </c:manualLayout>
      </c:layout>
      <c:lineChart>
        <c:grouping val="standard"/>
        <c:varyColors val="0"/>
        <c:ser>
          <c:idx val="0"/>
          <c:order val="0"/>
          <c:tx>
            <c:strRef>
              <c:f>Лист1!$A$11</c:f>
              <c:strCache>
                <c:ptCount val="1"/>
                <c:pt idx="0">
                  <c:v>контроль</c:v>
                </c:pt>
              </c:strCache>
            </c:strRef>
          </c:tx>
          <c:spPr>
            <a:ln>
              <a:solidFill>
                <a:schemeClr val="tx1"/>
              </a:solidFill>
            </a:ln>
          </c:spPr>
          <c:marker>
            <c:symbol val="square"/>
            <c:size val="7"/>
            <c:spPr>
              <a:solidFill>
                <a:schemeClr val="tx1"/>
              </a:solidFill>
              <a:ln>
                <a:solidFill>
                  <a:schemeClr val="tx1"/>
                </a:solidFill>
              </a:ln>
            </c:spPr>
          </c:marker>
          <c:cat>
            <c:numRef>
              <c:f>Лист1!$B$10:$J$10</c:f>
              <c:numCache>
                <c:formatCode>General</c:formatCode>
                <c:ptCount val="9"/>
                <c:pt idx="0">
                  <c:v>0</c:v>
                </c:pt>
                <c:pt idx="1">
                  <c:v>30</c:v>
                </c:pt>
                <c:pt idx="2">
                  <c:v>60</c:v>
                </c:pt>
                <c:pt idx="3">
                  <c:v>90</c:v>
                </c:pt>
                <c:pt idx="4">
                  <c:v>120</c:v>
                </c:pt>
                <c:pt idx="5">
                  <c:v>150</c:v>
                </c:pt>
                <c:pt idx="6">
                  <c:v>180</c:v>
                </c:pt>
                <c:pt idx="7">
                  <c:v>210</c:v>
                </c:pt>
                <c:pt idx="8">
                  <c:v>240</c:v>
                </c:pt>
              </c:numCache>
            </c:numRef>
          </c:cat>
          <c:val>
            <c:numRef>
              <c:f>Лист1!$B$11:$J$11</c:f>
              <c:numCache>
                <c:formatCode>#0</c:formatCode>
                <c:ptCount val="9"/>
                <c:pt idx="0">
                  <c:v>1133</c:v>
                </c:pt>
                <c:pt idx="1">
                  <c:v>1175</c:v>
                </c:pt>
                <c:pt idx="2">
                  <c:v>1278</c:v>
                </c:pt>
                <c:pt idx="3">
                  <c:v>1367</c:v>
                </c:pt>
                <c:pt idx="4">
                  <c:v>1497</c:v>
                </c:pt>
                <c:pt idx="5">
                  <c:v>1581</c:v>
                </c:pt>
                <c:pt idx="6">
                  <c:v>1754</c:v>
                </c:pt>
                <c:pt idx="7">
                  <c:v>2102</c:v>
                </c:pt>
                <c:pt idx="8">
                  <c:v>2555</c:v>
                </c:pt>
              </c:numCache>
            </c:numRef>
          </c:val>
          <c:smooth val="0"/>
        </c:ser>
        <c:ser>
          <c:idx val="1"/>
          <c:order val="1"/>
          <c:tx>
            <c:strRef>
              <c:f>Лист1!$A$12</c:f>
              <c:strCache>
                <c:ptCount val="1"/>
                <c:pt idx="0">
                  <c:v>облученная культура клеток</c:v>
                </c:pt>
              </c:strCache>
            </c:strRef>
          </c:tx>
          <c:spPr>
            <a:ln>
              <a:solidFill>
                <a:srgbClr val="00B050"/>
              </a:solidFill>
            </a:ln>
          </c:spPr>
          <c:marker>
            <c:symbol val="square"/>
            <c:size val="7"/>
            <c:spPr>
              <a:solidFill>
                <a:schemeClr val="bg1"/>
              </a:solidFill>
              <a:ln>
                <a:solidFill>
                  <a:srgbClr val="00B050"/>
                </a:solidFill>
              </a:ln>
            </c:spPr>
          </c:marker>
          <c:cat>
            <c:numRef>
              <c:f>Лист1!$B$10:$J$10</c:f>
              <c:numCache>
                <c:formatCode>General</c:formatCode>
                <c:ptCount val="9"/>
                <c:pt idx="0">
                  <c:v>0</c:v>
                </c:pt>
                <c:pt idx="1">
                  <c:v>30</c:v>
                </c:pt>
                <c:pt idx="2">
                  <c:v>60</c:v>
                </c:pt>
                <c:pt idx="3">
                  <c:v>90</c:v>
                </c:pt>
                <c:pt idx="4">
                  <c:v>120</c:v>
                </c:pt>
                <c:pt idx="5">
                  <c:v>150</c:v>
                </c:pt>
                <c:pt idx="6">
                  <c:v>180</c:v>
                </c:pt>
                <c:pt idx="7">
                  <c:v>210</c:v>
                </c:pt>
                <c:pt idx="8">
                  <c:v>240</c:v>
                </c:pt>
              </c:numCache>
            </c:numRef>
          </c:cat>
          <c:val>
            <c:numRef>
              <c:f>Лист1!$B$12:$J$12</c:f>
              <c:numCache>
                <c:formatCode>#0</c:formatCode>
                <c:ptCount val="9"/>
                <c:pt idx="0">
                  <c:v>1547</c:v>
                </c:pt>
                <c:pt idx="1">
                  <c:v>1880</c:v>
                </c:pt>
                <c:pt idx="2">
                  <c:v>2227</c:v>
                </c:pt>
                <c:pt idx="3">
                  <c:v>2495</c:v>
                </c:pt>
                <c:pt idx="4">
                  <c:v>3001</c:v>
                </c:pt>
                <c:pt idx="5">
                  <c:v>3497</c:v>
                </c:pt>
                <c:pt idx="6">
                  <c:v>4283</c:v>
                </c:pt>
                <c:pt idx="7">
                  <c:v>5246</c:v>
                </c:pt>
                <c:pt idx="8">
                  <c:v>6197</c:v>
                </c:pt>
              </c:numCache>
            </c:numRef>
          </c:val>
          <c:smooth val="0"/>
        </c:ser>
        <c:dLbls>
          <c:showLegendKey val="0"/>
          <c:showVal val="0"/>
          <c:showCatName val="0"/>
          <c:showSerName val="0"/>
          <c:showPercent val="0"/>
          <c:showBubbleSize val="0"/>
        </c:dLbls>
        <c:marker val="1"/>
        <c:smooth val="0"/>
        <c:axId val="280495104"/>
        <c:axId val="280491576"/>
      </c:lineChart>
      <c:catAx>
        <c:axId val="280495104"/>
        <c:scaling>
          <c:orientation val="minMax"/>
        </c:scaling>
        <c:delete val="0"/>
        <c:axPos val="b"/>
        <c:title>
          <c:tx>
            <c:rich>
              <a:bodyPr/>
              <a:lstStyle/>
              <a:p>
                <a:pPr>
                  <a:defRPr/>
                </a:pPr>
                <a:r>
                  <a:rPr lang="ru-RU" sz="1400" b="1">
                    <a:latin typeface="Times New Roman" panose="02020603050405020304" pitchFamily="18" charset="0"/>
                    <a:cs typeface="Times New Roman" panose="02020603050405020304" pitchFamily="18" charset="0"/>
                  </a:rPr>
                  <a:t>Время,</a:t>
                </a:r>
                <a:r>
                  <a:rPr lang="ru-RU" sz="1400" b="1" baseline="0">
                    <a:latin typeface="Times New Roman" panose="02020603050405020304" pitchFamily="18" charset="0"/>
                    <a:cs typeface="Times New Roman" panose="02020603050405020304" pitchFamily="18" charset="0"/>
                  </a:rPr>
                  <a:t> минуты</a:t>
                </a:r>
                <a:endParaRPr lang="ru-RU" sz="1400" b="1">
                  <a:latin typeface="Times New Roman" panose="02020603050405020304" pitchFamily="18" charset="0"/>
                  <a:cs typeface="Times New Roman" panose="02020603050405020304" pitchFamily="18" charset="0"/>
                </a:endParaRPr>
              </a:p>
            </c:rich>
          </c:tx>
          <c:layout/>
          <c:overlay val="0"/>
        </c:title>
        <c:numFmt formatCode="General" sourceLinked="1"/>
        <c:majorTickMark val="out"/>
        <c:minorTickMark val="none"/>
        <c:tickLblPos val="nextTo"/>
        <c:crossAx val="280491576"/>
        <c:crosses val="autoZero"/>
        <c:auto val="1"/>
        <c:lblAlgn val="ctr"/>
        <c:lblOffset val="100"/>
        <c:noMultiLvlLbl val="0"/>
      </c:catAx>
      <c:valAx>
        <c:axId val="280491576"/>
        <c:scaling>
          <c:orientation val="minMax"/>
          <c:min val="1000"/>
        </c:scaling>
        <c:delete val="0"/>
        <c:axPos val="l"/>
        <c:majorGridlines/>
        <c:title>
          <c:tx>
            <c:rich>
              <a:bodyPr/>
              <a:lstStyle/>
              <a:p>
                <a:pPr>
                  <a:defRPr/>
                </a:pPr>
                <a:r>
                  <a:rPr lang="ru-RU" sz="1400" b="1" dirty="0">
                    <a:latin typeface="Times New Roman" panose="02020603050405020304" pitchFamily="18" charset="0"/>
                    <a:cs typeface="Times New Roman" panose="02020603050405020304" pitchFamily="18" charset="0"/>
                  </a:rPr>
                  <a:t>Флюоресценция, </a:t>
                </a:r>
                <a:r>
                  <a:rPr lang="ru-RU" sz="1400" b="1" dirty="0" err="1">
                    <a:latin typeface="Times New Roman" panose="02020603050405020304" pitchFamily="18" charset="0"/>
                    <a:cs typeface="Times New Roman" panose="02020603050405020304" pitchFamily="18" charset="0"/>
                  </a:rPr>
                  <a:t>отн</a:t>
                </a:r>
                <a:r>
                  <a:rPr lang="ru-RU" sz="1400" b="1" dirty="0">
                    <a:latin typeface="Times New Roman" panose="02020603050405020304" pitchFamily="18" charset="0"/>
                    <a:cs typeface="Times New Roman" panose="02020603050405020304" pitchFamily="18" charset="0"/>
                  </a:rPr>
                  <a:t>. ед.</a:t>
                </a:r>
              </a:p>
            </c:rich>
          </c:tx>
          <c:layout>
            <c:manualLayout>
              <c:xMode val="edge"/>
              <c:yMode val="edge"/>
              <c:x val="2.5195613185836494E-2"/>
              <c:y val="8.707056004767097E-2"/>
            </c:manualLayout>
          </c:layout>
          <c:overlay val="0"/>
        </c:title>
        <c:numFmt formatCode="#0" sourceLinked="1"/>
        <c:majorTickMark val="out"/>
        <c:minorTickMark val="none"/>
        <c:tickLblPos val="nextTo"/>
        <c:crossAx val="280495104"/>
        <c:crosses val="autoZero"/>
        <c:crossBetween val="midCat"/>
      </c:valAx>
    </c:plotArea>
    <c:legend>
      <c:legendPos val="r"/>
      <c:layout>
        <c:manualLayout>
          <c:xMode val="edge"/>
          <c:yMode val="edge"/>
          <c:x val="0.71361493343773086"/>
          <c:y val="7.9311250435362191E-2"/>
          <c:w val="0.28638506656226909"/>
          <c:h val="0.65693834895627656"/>
        </c:manualLayout>
      </c:layout>
      <c:overlay val="0"/>
      <c:txPr>
        <a:bodyPr/>
        <a:lstStyle/>
        <a:p>
          <a:pPr>
            <a:defRPr sz="1400" baseline="0">
              <a:latin typeface="Calibri" panose="020F0502020204030204" pitchFamily="34" charset="0"/>
            </a:defRPr>
          </a:pPr>
          <a:endParaRPr lang="ru-RU"/>
        </a:p>
      </c:txPr>
    </c:legend>
    <c:plotVisOnly val="1"/>
    <c:dispBlanksAs val="gap"/>
    <c:showDLblsOverMax val="0"/>
  </c:chart>
  <c:externalData r:id="rId1">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i="1">
                <a:latin typeface="Times New Roman" panose="02020603050405020304" pitchFamily="18" charset="0"/>
                <a:cs typeface="Times New Roman" panose="02020603050405020304" pitchFamily="18" charset="0"/>
              </a:rPr>
              <a:t>E. coli/pGlnA-GFP</a:t>
            </a:r>
          </a:p>
        </c:rich>
      </c:tx>
      <c:layout>
        <c:manualLayout>
          <c:xMode val="edge"/>
          <c:yMode val="edge"/>
          <c:x val="0.23281077421883353"/>
          <c:y val="3.518029903254178E-2"/>
        </c:manualLayout>
      </c:layout>
      <c:overlay val="0"/>
    </c:title>
    <c:autoTitleDeleted val="0"/>
    <c:plotArea>
      <c:layout/>
      <c:lineChart>
        <c:grouping val="standard"/>
        <c:varyColors val="0"/>
        <c:ser>
          <c:idx val="0"/>
          <c:order val="0"/>
          <c:tx>
            <c:strRef>
              <c:f>Лист1!$A$18</c:f>
              <c:strCache>
                <c:ptCount val="1"/>
                <c:pt idx="0">
                  <c:v>контроль</c:v>
                </c:pt>
              </c:strCache>
            </c:strRef>
          </c:tx>
          <c:spPr>
            <a:ln>
              <a:solidFill>
                <a:schemeClr val="tx1"/>
              </a:solidFill>
            </a:ln>
          </c:spPr>
          <c:marker>
            <c:symbol val="square"/>
            <c:size val="7"/>
            <c:spPr>
              <a:solidFill>
                <a:schemeClr val="tx1"/>
              </a:solidFill>
              <a:ln>
                <a:solidFill>
                  <a:schemeClr val="tx1"/>
                </a:solidFill>
              </a:ln>
            </c:spPr>
          </c:marker>
          <c:cat>
            <c:numRef>
              <c:f>Лист1!$B$17:$N$17</c:f>
              <c:numCache>
                <c:formatCode>General</c:formatCode>
                <c:ptCount val="13"/>
                <c:pt idx="0">
                  <c:v>0</c:v>
                </c:pt>
                <c:pt idx="1">
                  <c:v>10</c:v>
                </c:pt>
                <c:pt idx="2">
                  <c:v>20</c:v>
                </c:pt>
                <c:pt idx="3">
                  <c:v>30</c:v>
                </c:pt>
                <c:pt idx="4">
                  <c:v>40</c:v>
                </c:pt>
                <c:pt idx="5">
                  <c:v>50</c:v>
                </c:pt>
                <c:pt idx="6">
                  <c:v>60</c:v>
                </c:pt>
                <c:pt idx="7">
                  <c:v>70</c:v>
                </c:pt>
                <c:pt idx="8">
                  <c:v>80</c:v>
                </c:pt>
                <c:pt idx="9">
                  <c:v>90</c:v>
                </c:pt>
                <c:pt idx="10">
                  <c:v>100</c:v>
                </c:pt>
                <c:pt idx="11">
                  <c:v>110</c:v>
                </c:pt>
                <c:pt idx="12">
                  <c:v>120</c:v>
                </c:pt>
              </c:numCache>
            </c:numRef>
          </c:cat>
          <c:val>
            <c:numRef>
              <c:f>Лист1!$B$18:$N$18</c:f>
              <c:numCache>
                <c:formatCode>#0</c:formatCode>
                <c:ptCount val="13"/>
                <c:pt idx="0">
                  <c:v>1992</c:v>
                </c:pt>
                <c:pt idx="1">
                  <c:v>1907.5</c:v>
                </c:pt>
                <c:pt idx="2">
                  <c:v>1848</c:v>
                </c:pt>
                <c:pt idx="3">
                  <c:v>1881.5</c:v>
                </c:pt>
                <c:pt idx="4">
                  <c:v>1947.5</c:v>
                </c:pt>
                <c:pt idx="5">
                  <c:v>1845.5</c:v>
                </c:pt>
                <c:pt idx="6">
                  <c:v>1944</c:v>
                </c:pt>
                <c:pt idx="7">
                  <c:v>2013</c:v>
                </c:pt>
                <c:pt idx="8">
                  <c:v>2074.5</c:v>
                </c:pt>
                <c:pt idx="9">
                  <c:v>2045.5</c:v>
                </c:pt>
                <c:pt idx="10">
                  <c:v>2149.5</c:v>
                </c:pt>
                <c:pt idx="11">
                  <c:v>2170</c:v>
                </c:pt>
                <c:pt idx="12">
                  <c:v>2404</c:v>
                </c:pt>
              </c:numCache>
            </c:numRef>
          </c:val>
          <c:smooth val="0"/>
        </c:ser>
        <c:ser>
          <c:idx val="1"/>
          <c:order val="1"/>
          <c:tx>
            <c:strRef>
              <c:f>Лист1!$A$19</c:f>
              <c:strCache>
                <c:ptCount val="1"/>
                <c:pt idx="0">
                  <c:v>облученная минимальная среда М9</c:v>
                </c:pt>
              </c:strCache>
            </c:strRef>
          </c:tx>
          <c:spPr>
            <a:ln>
              <a:solidFill>
                <a:srgbClr val="00B050"/>
              </a:solidFill>
            </a:ln>
          </c:spPr>
          <c:marker>
            <c:symbol val="square"/>
            <c:size val="7"/>
            <c:spPr>
              <a:solidFill>
                <a:schemeClr val="bg1"/>
              </a:solidFill>
              <a:ln>
                <a:solidFill>
                  <a:srgbClr val="00B050"/>
                </a:solidFill>
              </a:ln>
            </c:spPr>
          </c:marker>
          <c:cat>
            <c:numRef>
              <c:f>Лист1!$B$17:$N$17</c:f>
              <c:numCache>
                <c:formatCode>General</c:formatCode>
                <c:ptCount val="13"/>
                <c:pt idx="0">
                  <c:v>0</c:v>
                </c:pt>
                <c:pt idx="1">
                  <c:v>10</c:v>
                </c:pt>
                <c:pt idx="2">
                  <c:v>20</c:v>
                </c:pt>
                <c:pt idx="3">
                  <c:v>30</c:v>
                </c:pt>
                <c:pt idx="4">
                  <c:v>40</c:v>
                </c:pt>
                <c:pt idx="5">
                  <c:v>50</c:v>
                </c:pt>
                <c:pt idx="6">
                  <c:v>60</c:v>
                </c:pt>
                <c:pt idx="7">
                  <c:v>70</c:v>
                </c:pt>
                <c:pt idx="8">
                  <c:v>80</c:v>
                </c:pt>
                <c:pt idx="9">
                  <c:v>90</c:v>
                </c:pt>
                <c:pt idx="10">
                  <c:v>100</c:v>
                </c:pt>
                <c:pt idx="11">
                  <c:v>110</c:v>
                </c:pt>
                <c:pt idx="12">
                  <c:v>120</c:v>
                </c:pt>
              </c:numCache>
            </c:numRef>
          </c:cat>
          <c:val>
            <c:numRef>
              <c:f>Лист1!$B$19:$N$19</c:f>
              <c:numCache>
                <c:formatCode>#0</c:formatCode>
                <c:ptCount val="13"/>
                <c:pt idx="0">
                  <c:v>1975</c:v>
                </c:pt>
                <c:pt idx="1">
                  <c:v>1921</c:v>
                </c:pt>
                <c:pt idx="2">
                  <c:v>1941</c:v>
                </c:pt>
                <c:pt idx="3">
                  <c:v>1963</c:v>
                </c:pt>
                <c:pt idx="4">
                  <c:v>1977</c:v>
                </c:pt>
                <c:pt idx="5">
                  <c:v>2068</c:v>
                </c:pt>
                <c:pt idx="6">
                  <c:v>1946</c:v>
                </c:pt>
                <c:pt idx="7">
                  <c:v>2165</c:v>
                </c:pt>
                <c:pt idx="8">
                  <c:v>2268</c:v>
                </c:pt>
                <c:pt idx="9">
                  <c:v>2365</c:v>
                </c:pt>
                <c:pt idx="10">
                  <c:v>2604</c:v>
                </c:pt>
                <c:pt idx="11">
                  <c:v>2576</c:v>
                </c:pt>
                <c:pt idx="12">
                  <c:v>2807</c:v>
                </c:pt>
              </c:numCache>
            </c:numRef>
          </c:val>
          <c:smooth val="0"/>
        </c:ser>
        <c:ser>
          <c:idx val="2"/>
          <c:order val="2"/>
          <c:tx>
            <c:strRef>
              <c:f>Лист1!$A$20</c:f>
              <c:strCache>
                <c:ptCount val="1"/>
                <c:pt idx="0">
                  <c:v>облученная культура клеток</c:v>
                </c:pt>
              </c:strCache>
            </c:strRef>
          </c:tx>
          <c:spPr>
            <a:ln>
              <a:solidFill>
                <a:srgbClr val="00B050"/>
              </a:solidFill>
            </a:ln>
          </c:spPr>
          <c:marker>
            <c:symbol val="circle"/>
            <c:size val="7"/>
            <c:spPr>
              <a:solidFill>
                <a:schemeClr val="bg1"/>
              </a:solidFill>
              <a:ln>
                <a:solidFill>
                  <a:srgbClr val="00B050"/>
                </a:solidFill>
              </a:ln>
            </c:spPr>
          </c:marker>
          <c:cat>
            <c:numRef>
              <c:f>Лист1!$B$17:$N$17</c:f>
              <c:numCache>
                <c:formatCode>General</c:formatCode>
                <c:ptCount val="13"/>
                <c:pt idx="0">
                  <c:v>0</c:v>
                </c:pt>
                <c:pt idx="1">
                  <c:v>10</c:v>
                </c:pt>
                <c:pt idx="2">
                  <c:v>20</c:v>
                </c:pt>
                <c:pt idx="3">
                  <c:v>30</c:v>
                </c:pt>
                <c:pt idx="4">
                  <c:v>40</c:v>
                </c:pt>
                <c:pt idx="5">
                  <c:v>50</c:v>
                </c:pt>
                <c:pt idx="6">
                  <c:v>60</c:v>
                </c:pt>
                <c:pt idx="7">
                  <c:v>70</c:v>
                </c:pt>
                <c:pt idx="8">
                  <c:v>80</c:v>
                </c:pt>
                <c:pt idx="9">
                  <c:v>90</c:v>
                </c:pt>
                <c:pt idx="10">
                  <c:v>100</c:v>
                </c:pt>
                <c:pt idx="11">
                  <c:v>110</c:v>
                </c:pt>
                <c:pt idx="12">
                  <c:v>120</c:v>
                </c:pt>
              </c:numCache>
            </c:numRef>
          </c:cat>
          <c:val>
            <c:numRef>
              <c:f>Лист1!$B$20:$N$20</c:f>
              <c:numCache>
                <c:formatCode>#0</c:formatCode>
                <c:ptCount val="13"/>
                <c:pt idx="0">
                  <c:v>2224</c:v>
                </c:pt>
                <c:pt idx="1">
                  <c:v>2109</c:v>
                </c:pt>
                <c:pt idx="2">
                  <c:v>2169</c:v>
                </c:pt>
                <c:pt idx="3">
                  <c:v>2080</c:v>
                </c:pt>
                <c:pt idx="4">
                  <c:v>2162</c:v>
                </c:pt>
                <c:pt idx="5">
                  <c:v>2215</c:v>
                </c:pt>
                <c:pt idx="6">
                  <c:v>2276</c:v>
                </c:pt>
                <c:pt idx="7">
                  <c:v>2420</c:v>
                </c:pt>
                <c:pt idx="8">
                  <c:v>2416</c:v>
                </c:pt>
                <c:pt idx="9">
                  <c:v>2494</c:v>
                </c:pt>
                <c:pt idx="10">
                  <c:v>2776</c:v>
                </c:pt>
                <c:pt idx="11">
                  <c:v>2851</c:v>
                </c:pt>
                <c:pt idx="12">
                  <c:v>2947</c:v>
                </c:pt>
              </c:numCache>
            </c:numRef>
          </c:val>
          <c:smooth val="0"/>
        </c:ser>
        <c:ser>
          <c:idx val="3"/>
          <c:order val="3"/>
          <c:tx>
            <c:strRef>
              <c:f>Лист1!$A$21</c:f>
              <c:strCache>
                <c:ptCount val="1"/>
                <c:pt idx="0">
                  <c:v>облученная культура клеток после осаждения и добавления необлученной М9</c:v>
                </c:pt>
              </c:strCache>
            </c:strRef>
          </c:tx>
          <c:spPr>
            <a:ln>
              <a:solidFill>
                <a:srgbClr val="00B050"/>
              </a:solidFill>
            </a:ln>
          </c:spPr>
          <c:marker>
            <c:symbol val="star"/>
            <c:size val="7"/>
            <c:spPr>
              <a:noFill/>
              <a:ln>
                <a:solidFill>
                  <a:srgbClr val="00B050"/>
                </a:solidFill>
              </a:ln>
            </c:spPr>
          </c:marker>
          <c:cat>
            <c:numRef>
              <c:f>Лист1!$B$17:$N$17</c:f>
              <c:numCache>
                <c:formatCode>General</c:formatCode>
                <c:ptCount val="13"/>
                <c:pt idx="0">
                  <c:v>0</c:v>
                </c:pt>
                <c:pt idx="1">
                  <c:v>10</c:v>
                </c:pt>
                <c:pt idx="2">
                  <c:v>20</c:v>
                </c:pt>
                <c:pt idx="3">
                  <c:v>30</c:v>
                </c:pt>
                <c:pt idx="4">
                  <c:v>40</c:v>
                </c:pt>
                <c:pt idx="5">
                  <c:v>50</c:v>
                </c:pt>
                <c:pt idx="6">
                  <c:v>60</c:v>
                </c:pt>
                <c:pt idx="7">
                  <c:v>70</c:v>
                </c:pt>
                <c:pt idx="8">
                  <c:v>80</c:v>
                </c:pt>
                <c:pt idx="9">
                  <c:v>90</c:v>
                </c:pt>
                <c:pt idx="10">
                  <c:v>100</c:v>
                </c:pt>
                <c:pt idx="11">
                  <c:v>110</c:v>
                </c:pt>
                <c:pt idx="12">
                  <c:v>120</c:v>
                </c:pt>
              </c:numCache>
            </c:numRef>
          </c:cat>
          <c:val>
            <c:numRef>
              <c:f>Лист1!$B$21:$N$21</c:f>
              <c:numCache>
                <c:formatCode>#0</c:formatCode>
                <c:ptCount val="13"/>
                <c:pt idx="0">
                  <c:v>1346</c:v>
                </c:pt>
                <c:pt idx="1">
                  <c:v>1209</c:v>
                </c:pt>
                <c:pt idx="2">
                  <c:v>1160</c:v>
                </c:pt>
                <c:pt idx="3">
                  <c:v>1160</c:v>
                </c:pt>
                <c:pt idx="4">
                  <c:v>1234</c:v>
                </c:pt>
                <c:pt idx="5">
                  <c:v>1231</c:v>
                </c:pt>
                <c:pt idx="6">
                  <c:v>1174</c:v>
                </c:pt>
                <c:pt idx="7">
                  <c:v>1270</c:v>
                </c:pt>
                <c:pt idx="8">
                  <c:v>1352</c:v>
                </c:pt>
                <c:pt idx="9">
                  <c:v>1374</c:v>
                </c:pt>
                <c:pt idx="10">
                  <c:v>1423</c:v>
                </c:pt>
                <c:pt idx="11">
                  <c:v>1492</c:v>
                </c:pt>
                <c:pt idx="12">
                  <c:v>1692</c:v>
                </c:pt>
              </c:numCache>
            </c:numRef>
          </c:val>
          <c:smooth val="0"/>
        </c:ser>
        <c:ser>
          <c:idx val="4"/>
          <c:order val="4"/>
          <c:tx>
            <c:strRef>
              <c:f>Лист1!$A$22</c:f>
              <c:strCache>
                <c:ptCount val="1"/>
                <c:pt idx="0">
                  <c:v>не облученная культура клеток после осаждения и добавления необлученной М9</c:v>
                </c:pt>
              </c:strCache>
            </c:strRef>
          </c:tx>
          <c:spPr>
            <a:ln>
              <a:solidFill>
                <a:schemeClr val="tx1"/>
              </a:solidFill>
            </a:ln>
          </c:spPr>
          <c:marker>
            <c:symbol val="star"/>
            <c:size val="7"/>
            <c:spPr>
              <a:noFill/>
              <a:ln>
                <a:solidFill>
                  <a:schemeClr val="tx1"/>
                </a:solidFill>
              </a:ln>
            </c:spPr>
          </c:marker>
          <c:cat>
            <c:numRef>
              <c:f>Лист1!$B$17:$N$17</c:f>
              <c:numCache>
                <c:formatCode>General</c:formatCode>
                <c:ptCount val="13"/>
                <c:pt idx="0">
                  <c:v>0</c:v>
                </c:pt>
                <c:pt idx="1">
                  <c:v>10</c:v>
                </c:pt>
                <c:pt idx="2">
                  <c:v>20</c:v>
                </c:pt>
                <c:pt idx="3">
                  <c:v>30</c:v>
                </c:pt>
                <c:pt idx="4">
                  <c:v>40</c:v>
                </c:pt>
                <c:pt idx="5">
                  <c:v>50</c:v>
                </c:pt>
                <c:pt idx="6">
                  <c:v>60</c:v>
                </c:pt>
                <c:pt idx="7">
                  <c:v>70</c:v>
                </c:pt>
                <c:pt idx="8">
                  <c:v>80</c:v>
                </c:pt>
                <c:pt idx="9">
                  <c:v>90</c:v>
                </c:pt>
                <c:pt idx="10">
                  <c:v>100</c:v>
                </c:pt>
                <c:pt idx="11">
                  <c:v>110</c:v>
                </c:pt>
                <c:pt idx="12">
                  <c:v>120</c:v>
                </c:pt>
              </c:numCache>
            </c:numRef>
          </c:cat>
          <c:val>
            <c:numRef>
              <c:f>Лист1!$B$22:$N$22</c:f>
              <c:numCache>
                <c:formatCode>#0</c:formatCode>
                <c:ptCount val="13"/>
                <c:pt idx="0">
                  <c:v>1188</c:v>
                </c:pt>
                <c:pt idx="1">
                  <c:v>1139</c:v>
                </c:pt>
                <c:pt idx="2">
                  <c:v>1074</c:v>
                </c:pt>
                <c:pt idx="3">
                  <c:v>1146</c:v>
                </c:pt>
                <c:pt idx="4">
                  <c:v>1137</c:v>
                </c:pt>
                <c:pt idx="5">
                  <c:v>1136</c:v>
                </c:pt>
                <c:pt idx="6">
                  <c:v>1143</c:v>
                </c:pt>
                <c:pt idx="7">
                  <c:v>1278</c:v>
                </c:pt>
                <c:pt idx="8">
                  <c:v>1286</c:v>
                </c:pt>
                <c:pt idx="9">
                  <c:v>1294</c:v>
                </c:pt>
                <c:pt idx="10">
                  <c:v>1365</c:v>
                </c:pt>
                <c:pt idx="11">
                  <c:v>1503</c:v>
                </c:pt>
                <c:pt idx="12">
                  <c:v>1621</c:v>
                </c:pt>
              </c:numCache>
            </c:numRef>
          </c:val>
          <c:smooth val="0"/>
        </c:ser>
        <c:dLbls>
          <c:showLegendKey val="0"/>
          <c:showVal val="0"/>
          <c:showCatName val="0"/>
          <c:showSerName val="0"/>
          <c:showPercent val="0"/>
          <c:showBubbleSize val="0"/>
        </c:dLbls>
        <c:marker val="1"/>
        <c:smooth val="0"/>
        <c:axId val="280491968"/>
        <c:axId val="280492360"/>
      </c:lineChart>
      <c:catAx>
        <c:axId val="280491968"/>
        <c:scaling>
          <c:orientation val="minMax"/>
        </c:scaling>
        <c:delete val="0"/>
        <c:axPos val="b"/>
        <c:title>
          <c:tx>
            <c:rich>
              <a:bodyPr/>
              <a:lstStyle/>
              <a:p>
                <a:pPr>
                  <a:defRPr/>
                </a:pPr>
                <a:r>
                  <a:rPr lang="ru-RU" sz="1400">
                    <a:latin typeface="Times New Roman" panose="02020603050405020304" pitchFamily="18" charset="0"/>
                    <a:cs typeface="Times New Roman" panose="02020603050405020304" pitchFamily="18" charset="0"/>
                  </a:rPr>
                  <a:t>Время, минуты</a:t>
                </a:r>
              </a:p>
            </c:rich>
          </c:tx>
          <c:layout/>
          <c:overlay val="0"/>
        </c:title>
        <c:numFmt formatCode="General" sourceLinked="1"/>
        <c:majorTickMark val="out"/>
        <c:minorTickMark val="none"/>
        <c:tickLblPos val="nextTo"/>
        <c:crossAx val="280492360"/>
        <c:crosses val="autoZero"/>
        <c:auto val="1"/>
        <c:lblAlgn val="ctr"/>
        <c:lblOffset val="100"/>
        <c:noMultiLvlLbl val="0"/>
      </c:catAx>
      <c:valAx>
        <c:axId val="280492360"/>
        <c:scaling>
          <c:orientation val="minMax"/>
          <c:min val="1000"/>
        </c:scaling>
        <c:delete val="0"/>
        <c:axPos val="l"/>
        <c:majorGridlines/>
        <c:title>
          <c:tx>
            <c:rich>
              <a:bodyPr rot="-5400000" vert="horz"/>
              <a:lstStyle/>
              <a:p>
                <a:pPr>
                  <a:defRPr/>
                </a:pPr>
                <a:r>
                  <a:rPr lang="ru-RU" sz="1400" b="1" i="0" baseline="0">
                    <a:effectLst/>
                    <a:latin typeface="Times New Roman" panose="02020603050405020304" pitchFamily="18" charset="0"/>
                    <a:cs typeface="Times New Roman" panose="02020603050405020304" pitchFamily="18" charset="0"/>
                  </a:rPr>
                  <a:t>Флюоресценция, отн. ед.</a:t>
                </a:r>
                <a:endParaRPr lang="ru-RU" sz="1400">
                  <a:effectLst/>
                  <a:latin typeface="Times New Roman" panose="02020603050405020304" pitchFamily="18" charset="0"/>
                  <a:cs typeface="Times New Roman" panose="02020603050405020304" pitchFamily="18" charset="0"/>
                </a:endParaRPr>
              </a:p>
            </c:rich>
          </c:tx>
          <c:layout/>
          <c:overlay val="0"/>
        </c:title>
        <c:numFmt formatCode="#0" sourceLinked="1"/>
        <c:majorTickMark val="out"/>
        <c:minorTickMark val="none"/>
        <c:tickLblPos val="nextTo"/>
        <c:crossAx val="280491968"/>
        <c:crosses val="autoZero"/>
        <c:crossBetween val="midCat"/>
      </c:valAx>
    </c:plotArea>
    <c:legend>
      <c:legendPos val="r"/>
      <c:layout>
        <c:manualLayout>
          <c:xMode val="edge"/>
          <c:yMode val="edge"/>
          <c:x val="0.65011493780962448"/>
          <c:y val="4.3459068059638159E-2"/>
          <c:w val="0.34592768664098"/>
          <c:h val="0.95600565498945766"/>
        </c:manualLayout>
      </c:layout>
      <c:overlay val="0"/>
      <c:txPr>
        <a:bodyPr/>
        <a:lstStyle/>
        <a:p>
          <a:pPr>
            <a:defRPr sz="1000" baseline="0">
              <a:latin typeface="Calibri" panose="020F0502020204030204" pitchFamily="34" charset="0"/>
            </a:defRPr>
          </a:pPr>
          <a:endParaRPr lang="ru-RU"/>
        </a:p>
      </c:txPr>
    </c:legend>
    <c:plotVisOnly val="1"/>
    <c:dispBlanksAs val="gap"/>
    <c:showDLblsOverMax val="0"/>
  </c:chart>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ru-RU" sz="1800" b="1" i="1" baseline="0">
                <a:latin typeface="Times New Roman" panose="02020603050405020304" pitchFamily="18" charset="0"/>
                <a:cs typeface="Times New Roman" panose="02020603050405020304" pitchFamily="18" charset="0"/>
              </a:rPr>
              <a:t>E.coli/p</a:t>
            </a:r>
            <a:r>
              <a:rPr lang="en-US" sz="1800" b="1" i="1" baseline="0">
                <a:latin typeface="Times New Roman" panose="02020603050405020304" pitchFamily="18" charset="0"/>
                <a:cs typeface="Times New Roman" panose="02020603050405020304" pitchFamily="18" charset="0"/>
              </a:rPr>
              <a:t>KatG</a:t>
            </a:r>
            <a:r>
              <a:rPr lang="ru-RU" sz="1800" b="1" i="1" baseline="0">
                <a:latin typeface="Times New Roman" panose="02020603050405020304" pitchFamily="18" charset="0"/>
                <a:cs typeface="Times New Roman" panose="02020603050405020304" pitchFamily="18" charset="0"/>
              </a:rPr>
              <a:t>-</a:t>
            </a:r>
            <a:r>
              <a:rPr lang="en-US" sz="1800" b="1" i="1" baseline="0">
                <a:latin typeface="Times New Roman" panose="02020603050405020304" pitchFamily="18" charset="0"/>
                <a:cs typeface="Times New Roman" panose="02020603050405020304" pitchFamily="18" charset="0"/>
              </a:rPr>
              <a:t>GFP</a:t>
            </a:r>
            <a:r>
              <a:rPr lang="en-US" sz="1800" b="1" i="0" baseline="0">
                <a:latin typeface="Times New Roman" panose="02020603050405020304" pitchFamily="18" charset="0"/>
                <a:cs typeface="Times New Roman" panose="02020603050405020304" pitchFamily="18" charset="0"/>
              </a:rPr>
              <a:t>, 1</a:t>
            </a:r>
            <a:r>
              <a:rPr lang="ru-RU" sz="1800" b="1" i="0" baseline="0">
                <a:latin typeface="Times New Roman" panose="02020603050405020304" pitchFamily="18" charset="0"/>
                <a:cs typeface="Times New Roman" panose="02020603050405020304" pitchFamily="18" charset="0"/>
              </a:rPr>
              <a:t>5</a:t>
            </a:r>
            <a:r>
              <a:rPr lang="en-US" sz="1800" b="1" i="0" baseline="0">
                <a:latin typeface="Times New Roman" panose="02020603050405020304" pitchFamily="18" charset="0"/>
                <a:cs typeface="Times New Roman" panose="02020603050405020304" pitchFamily="18" charset="0"/>
              </a:rPr>
              <a:t>0 </a:t>
            </a:r>
            <a:r>
              <a:rPr lang="ru-RU" sz="1800" b="1" i="0" baseline="0">
                <a:latin typeface="Times New Roman" panose="02020603050405020304" pitchFamily="18" charset="0"/>
                <a:cs typeface="Times New Roman" panose="02020603050405020304" pitchFamily="18" charset="0"/>
              </a:rPr>
              <a:t>мкм</a:t>
            </a:r>
          </a:p>
        </c:rich>
      </c:tx>
      <c:layout>
        <c:manualLayout>
          <c:xMode val="edge"/>
          <c:yMode val="edge"/>
          <c:x val="0.27229526580379959"/>
          <c:y val="3.403617921595456E-2"/>
        </c:manualLayout>
      </c:layout>
      <c:overlay val="0"/>
    </c:title>
    <c:autoTitleDeleted val="0"/>
    <c:plotArea>
      <c:layout>
        <c:manualLayout>
          <c:layoutTarget val="inner"/>
          <c:xMode val="edge"/>
          <c:yMode val="edge"/>
          <c:x val="0.15493285214348201"/>
          <c:y val="0.17465627600831879"/>
          <c:w val="0.54249368704403222"/>
          <c:h val="0.6528360883878398"/>
        </c:manualLayout>
      </c:layout>
      <c:lineChart>
        <c:grouping val="standard"/>
        <c:varyColors val="0"/>
        <c:ser>
          <c:idx val="0"/>
          <c:order val="0"/>
          <c:tx>
            <c:strRef>
              <c:f>Лист1!$A$4</c:f>
              <c:strCache>
                <c:ptCount val="1"/>
                <c:pt idx="0">
                  <c:v>0 мМ перекись водорода</c:v>
                </c:pt>
              </c:strCache>
            </c:strRef>
          </c:tx>
          <c:spPr>
            <a:ln>
              <a:solidFill>
                <a:schemeClr val="tx1"/>
              </a:solidFill>
            </a:ln>
          </c:spPr>
          <c:marker>
            <c:symbol val="square"/>
            <c:size val="7"/>
            <c:spPr>
              <a:solidFill>
                <a:schemeClr val="tx1"/>
              </a:solidFill>
              <a:ln>
                <a:solidFill>
                  <a:schemeClr val="tx1"/>
                </a:solidFill>
              </a:ln>
            </c:spPr>
          </c:marker>
          <c:cat>
            <c:numRef>
              <c:f>Лист1!$B$3:$W$3</c:f>
              <c:numCache>
                <c:formatCode>General</c:formatCode>
                <c:ptCount val="22"/>
                <c:pt idx="0">
                  <c:v>40</c:v>
                </c:pt>
                <c:pt idx="1">
                  <c:v>50</c:v>
                </c:pt>
                <c:pt idx="2">
                  <c:v>60</c:v>
                </c:pt>
                <c:pt idx="3">
                  <c:v>70</c:v>
                </c:pt>
                <c:pt idx="4">
                  <c:v>80</c:v>
                </c:pt>
                <c:pt idx="5">
                  <c:v>90</c:v>
                </c:pt>
                <c:pt idx="6">
                  <c:v>100</c:v>
                </c:pt>
                <c:pt idx="7">
                  <c:v>110</c:v>
                </c:pt>
                <c:pt idx="8">
                  <c:v>120</c:v>
                </c:pt>
                <c:pt idx="9">
                  <c:v>130</c:v>
                </c:pt>
                <c:pt idx="10">
                  <c:v>140</c:v>
                </c:pt>
                <c:pt idx="11">
                  <c:v>150</c:v>
                </c:pt>
                <c:pt idx="12">
                  <c:v>160</c:v>
                </c:pt>
                <c:pt idx="13">
                  <c:v>170</c:v>
                </c:pt>
                <c:pt idx="14">
                  <c:v>180</c:v>
                </c:pt>
                <c:pt idx="15">
                  <c:v>190</c:v>
                </c:pt>
                <c:pt idx="16">
                  <c:v>200</c:v>
                </c:pt>
                <c:pt idx="17">
                  <c:v>210</c:v>
                </c:pt>
                <c:pt idx="18">
                  <c:v>220</c:v>
                </c:pt>
                <c:pt idx="19">
                  <c:v>230</c:v>
                </c:pt>
                <c:pt idx="20">
                  <c:v>240</c:v>
                </c:pt>
                <c:pt idx="21">
                  <c:v>250</c:v>
                </c:pt>
              </c:numCache>
            </c:numRef>
          </c:cat>
          <c:val>
            <c:numRef>
              <c:f>Лист1!$B$4:$W$4</c:f>
              <c:numCache>
                <c:formatCode>#0</c:formatCode>
                <c:ptCount val="22"/>
                <c:pt idx="0">
                  <c:v>2077</c:v>
                </c:pt>
                <c:pt idx="1">
                  <c:v>2121</c:v>
                </c:pt>
                <c:pt idx="2">
                  <c:v>1869</c:v>
                </c:pt>
                <c:pt idx="3">
                  <c:v>1854</c:v>
                </c:pt>
                <c:pt idx="4">
                  <c:v>1898</c:v>
                </c:pt>
                <c:pt idx="5">
                  <c:v>1883</c:v>
                </c:pt>
                <c:pt idx="6">
                  <c:v>2069</c:v>
                </c:pt>
                <c:pt idx="7">
                  <c:v>2079</c:v>
                </c:pt>
                <c:pt idx="8">
                  <c:v>2299</c:v>
                </c:pt>
                <c:pt idx="9">
                  <c:v>2411</c:v>
                </c:pt>
                <c:pt idx="10">
                  <c:v>2465</c:v>
                </c:pt>
                <c:pt idx="11">
                  <c:v>2465</c:v>
                </c:pt>
                <c:pt idx="12">
                  <c:v>2643</c:v>
                </c:pt>
                <c:pt idx="13">
                  <c:v>2651</c:v>
                </c:pt>
                <c:pt idx="14">
                  <c:v>2625</c:v>
                </c:pt>
                <c:pt idx="15">
                  <c:v>2652</c:v>
                </c:pt>
                <c:pt idx="16">
                  <c:v>2797</c:v>
                </c:pt>
                <c:pt idx="17">
                  <c:v>2848</c:v>
                </c:pt>
                <c:pt idx="18">
                  <c:v>3034</c:v>
                </c:pt>
                <c:pt idx="19">
                  <c:v>2981</c:v>
                </c:pt>
                <c:pt idx="20">
                  <c:v>3190</c:v>
                </c:pt>
                <c:pt idx="21">
                  <c:v>3312</c:v>
                </c:pt>
              </c:numCache>
            </c:numRef>
          </c:val>
          <c:smooth val="0"/>
        </c:ser>
        <c:ser>
          <c:idx val="1"/>
          <c:order val="1"/>
          <c:tx>
            <c:strRef>
              <c:f>Лист1!$A$5</c:f>
              <c:strCache>
                <c:ptCount val="1"/>
                <c:pt idx="0">
                  <c:v>2,5 мМ перекись водорода</c:v>
                </c:pt>
              </c:strCache>
            </c:strRef>
          </c:tx>
          <c:spPr>
            <a:ln>
              <a:solidFill>
                <a:srgbClr val="FF0000"/>
              </a:solidFill>
            </a:ln>
          </c:spPr>
          <c:marker>
            <c:symbol val="triangle"/>
            <c:size val="7"/>
            <c:spPr>
              <a:solidFill>
                <a:schemeClr val="bg1"/>
              </a:solidFill>
              <a:ln>
                <a:solidFill>
                  <a:srgbClr val="FF0000"/>
                </a:solidFill>
              </a:ln>
            </c:spPr>
          </c:marker>
          <c:cat>
            <c:numRef>
              <c:f>Лист1!$B$3:$W$3</c:f>
              <c:numCache>
                <c:formatCode>General</c:formatCode>
                <c:ptCount val="22"/>
                <c:pt idx="0">
                  <c:v>40</c:v>
                </c:pt>
                <c:pt idx="1">
                  <c:v>50</c:v>
                </c:pt>
                <c:pt idx="2">
                  <c:v>60</c:v>
                </c:pt>
                <c:pt idx="3">
                  <c:v>70</c:v>
                </c:pt>
                <c:pt idx="4">
                  <c:v>80</c:v>
                </c:pt>
                <c:pt idx="5">
                  <c:v>90</c:v>
                </c:pt>
                <c:pt idx="6">
                  <c:v>100</c:v>
                </c:pt>
                <c:pt idx="7">
                  <c:v>110</c:v>
                </c:pt>
                <c:pt idx="8">
                  <c:v>120</c:v>
                </c:pt>
                <c:pt idx="9">
                  <c:v>130</c:v>
                </c:pt>
                <c:pt idx="10">
                  <c:v>140</c:v>
                </c:pt>
                <c:pt idx="11">
                  <c:v>150</c:v>
                </c:pt>
                <c:pt idx="12">
                  <c:v>160</c:v>
                </c:pt>
                <c:pt idx="13">
                  <c:v>170</c:v>
                </c:pt>
                <c:pt idx="14">
                  <c:v>180</c:v>
                </c:pt>
                <c:pt idx="15">
                  <c:v>190</c:v>
                </c:pt>
                <c:pt idx="16">
                  <c:v>200</c:v>
                </c:pt>
                <c:pt idx="17">
                  <c:v>210</c:v>
                </c:pt>
                <c:pt idx="18">
                  <c:v>220</c:v>
                </c:pt>
                <c:pt idx="19">
                  <c:v>230</c:v>
                </c:pt>
                <c:pt idx="20">
                  <c:v>240</c:v>
                </c:pt>
                <c:pt idx="21">
                  <c:v>250</c:v>
                </c:pt>
              </c:numCache>
            </c:numRef>
          </c:cat>
          <c:val>
            <c:numRef>
              <c:f>Лист1!$B$5:$W$5</c:f>
              <c:numCache>
                <c:formatCode>#0</c:formatCode>
                <c:ptCount val="22"/>
                <c:pt idx="0">
                  <c:v>2545</c:v>
                </c:pt>
                <c:pt idx="1">
                  <c:v>2550</c:v>
                </c:pt>
                <c:pt idx="2">
                  <c:v>2648</c:v>
                </c:pt>
                <c:pt idx="3">
                  <c:v>2589</c:v>
                </c:pt>
                <c:pt idx="4">
                  <c:v>2505</c:v>
                </c:pt>
                <c:pt idx="5">
                  <c:v>2663</c:v>
                </c:pt>
                <c:pt idx="6">
                  <c:v>2669</c:v>
                </c:pt>
                <c:pt idx="7">
                  <c:v>2820</c:v>
                </c:pt>
                <c:pt idx="8">
                  <c:v>2895</c:v>
                </c:pt>
                <c:pt idx="9">
                  <c:v>3105</c:v>
                </c:pt>
                <c:pt idx="10">
                  <c:v>3143</c:v>
                </c:pt>
                <c:pt idx="11">
                  <c:v>3143</c:v>
                </c:pt>
                <c:pt idx="12">
                  <c:v>3532</c:v>
                </c:pt>
                <c:pt idx="13">
                  <c:v>3496</c:v>
                </c:pt>
                <c:pt idx="14">
                  <c:v>3670</c:v>
                </c:pt>
                <c:pt idx="15">
                  <c:v>3876</c:v>
                </c:pt>
                <c:pt idx="16">
                  <c:v>4046</c:v>
                </c:pt>
                <c:pt idx="17">
                  <c:v>4112</c:v>
                </c:pt>
                <c:pt idx="18">
                  <c:v>4270</c:v>
                </c:pt>
                <c:pt idx="19">
                  <c:v>4493</c:v>
                </c:pt>
                <c:pt idx="20">
                  <c:v>4885</c:v>
                </c:pt>
                <c:pt idx="21">
                  <c:v>5083</c:v>
                </c:pt>
              </c:numCache>
            </c:numRef>
          </c:val>
          <c:smooth val="0"/>
        </c:ser>
        <c:ser>
          <c:idx val="2"/>
          <c:order val="2"/>
          <c:tx>
            <c:strRef>
              <c:f>Лист1!$A$6</c:f>
              <c:strCache>
                <c:ptCount val="1"/>
                <c:pt idx="0">
                  <c:v>облучение 150 мкм</c:v>
                </c:pt>
              </c:strCache>
            </c:strRef>
          </c:tx>
          <c:spPr>
            <a:ln>
              <a:solidFill>
                <a:srgbClr val="00B050"/>
              </a:solidFill>
            </a:ln>
          </c:spPr>
          <c:marker>
            <c:symbol val="square"/>
            <c:size val="7"/>
            <c:spPr>
              <a:solidFill>
                <a:schemeClr val="bg1"/>
              </a:solidFill>
              <a:ln>
                <a:solidFill>
                  <a:srgbClr val="00B050"/>
                </a:solidFill>
              </a:ln>
            </c:spPr>
          </c:marker>
          <c:cat>
            <c:numRef>
              <c:f>Лист1!$B$3:$W$3</c:f>
              <c:numCache>
                <c:formatCode>General</c:formatCode>
                <c:ptCount val="22"/>
                <c:pt idx="0">
                  <c:v>40</c:v>
                </c:pt>
                <c:pt idx="1">
                  <c:v>50</c:v>
                </c:pt>
                <c:pt idx="2">
                  <c:v>60</c:v>
                </c:pt>
                <c:pt idx="3">
                  <c:v>70</c:v>
                </c:pt>
                <c:pt idx="4">
                  <c:v>80</c:v>
                </c:pt>
                <c:pt idx="5">
                  <c:v>90</c:v>
                </c:pt>
                <c:pt idx="6">
                  <c:v>100</c:v>
                </c:pt>
                <c:pt idx="7">
                  <c:v>110</c:v>
                </c:pt>
                <c:pt idx="8">
                  <c:v>120</c:v>
                </c:pt>
                <c:pt idx="9">
                  <c:v>130</c:v>
                </c:pt>
                <c:pt idx="10">
                  <c:v>140</c:v>
                </c:pt>
                <c:pt idx="11">
                  <c:v>150</c:v>
                </c:pt>
                <c:pt idx="12">
                  <c:v>160</c:v>
                </c:pt>
                <c:pt idx="13">
                  <c:v>170</c:v>
                </c:pt>
                <c:pt idx="14">
                  <c:v>180</c:v>
                </c:pt>
                <c:pt idx="15">
                  <c:v>190</c:v>
                </c:pt>
                <c:pt idx="16">
                  <c:v>200</c:v>
                </c:pt>
                <c:pt idx="17">
                  <c:v>210</c:v>
                </c:pt>
                <c:pt idx="18">
                  <c:v>220</c:v>
                </c:pt>
                <c:pt idx="19">
                  <c:v>230</c:v>
                </c:pt>
                <c:pt idx="20">
                  <c:v>240</c:v>
                </c:pt>
                <c:pt idx="21">
                  <c:v>250</c:v>
                </c:pt>
              </c:numCache>
            </c:numRef>
          </c:cat>
          <c:val>
            <c:numRef>
              <c:f>Лист1!$B$6:$W$6</c:f>
              <c:numCache>
                <c:formatCode>#0</c:formatCode>
                <c:ptCount val="22"/>
                <c:pt idx="0">
                  <c:v>2636</c:v>
                </c:pt>
                <c:pt idx="1">
                  <c:v>2645</c:v>
                </c:pt>
                <c:pt idx="2">
                  <c:v>2672</c:v>
                </c:pt>
                <c:pt idx="3">
                  <c:v>2759</c:v>
                </c:pt>
                <c:pt idx="4">
                  <c:v>2981</c:v>
                </c:pt>
                <c:pt idx="5">
                  <c:v>3085</c:v>
                </c:pt>
                <c:pt idx="6">
                  <c:v>3346</c:v>
                </c:pt>
                <c:pt idx="7">
                  <c:v>3537</c:v>
                </c:pt>
                <c:pt idx="8">
                  <c:v>3828</c:v>
                </c:pt>
                <c:pt idx="9">
                  <c:v>4044</c:v>
                </c:pt>
                <c:pt idx="10">
                  <c:v>4453</c:v>
                </c:pt>
                <c:pt idx="11">
                  <c:v>4453</c:v>
                </c:pt>
                <c:pt idx="12">
                  <c:v>5281</c:v>
                </c:pt>
                <c:pt idx="13">
                  <c:v>5470</c:v>
                </c:pt>
                <c:pt idx="14">
                  <c:v>5620</c:v>
                </c:pt>
                <c:pt idx="15">
                  <c:v>5975</c:v>
                </c:pt>
                <c:pt idx="16">
                  <c:v>6368</c:v>
                </c:pt>
                <c:pt idx="17">
                  <c:v>6863</c:v>
                </c:pt>
                <c:pt idx="18">
                  <c:v>7214</c:v>
                </c:pt>
                <c:pt idx="19">
                  <c:v>7573</c:v>
                </c:pt>
                <c:pt idx="20">
                  <c:v>8655</c:v>
                </c:pt>
                <c:pt idx="21">
                  <c:v>9368</c:v>
                </c:pt>
              </c:numCache>
            </c:numRef>
          </c:val>
          <c:smooth val="0"/>
        </c:ser>
        <c:dLbls>
          <c:showLegendKey val="0"/>
          <c:showVal val="0"/>
          <c:showCatName val="0"/>
          <c:showSerName val="0"/>
          <c:showPercent val="0"/>
          <c:showBubbleSize val="0"/>
        </c:dLbls>
        <c:marker val="1"/>
        <c:smooth val="0"/>
        <c:axId val="249278232"/>
        <c:axId val="249273920"/>
      </c:lineChart>
      <c:catAx>
        <c:axId val="249278232"/>
        <c:scaling>
          <c:orientation val="minMax"/>
        </c:scaling>
        <c:delete val="0"/>
        <c:axPos val="b"/>
        <c:title>
          <c:tx>
            <c:rich>
              <a:bodyPr/>
              <a:lstStyle/>
              <a:p>
                <a:pPr>
                  <a:defRPr/>
                </a:pPr>
                <a:r>
                  <a:rPr lang="ru-RU" sz="1400" b="1" i="0" u="none" strike="noStrike" baseline="0">
                    <a:latin typeface="Times New Roman" panose="02020603050405020304" pitchFamily="18" charset="0"/>
                    <a:cs typeface="Times New Roman" panose="02020603050405020304" pitchFamily="18" charset="0"/>
                  </a:rPr>
                  <a:t>Время, минуты</a:t>
                </a:r>
                <a:endParaRPr lang="ru-RU" sz="1400">
                  <a:latin typeface="Times New Roman" panose="02020603050405020304" pitchFamily="18" charset="0"/>
                  <a:cs typeface="Times New Roman" panose="02020603050405020304" pitchFamily="18" charset="0"/>
                </a:endParaRPr>
              </a:p>
            </c:rich>
          </c:tx>
          <c:layout>
            <c:manualLayout>
              <c:xMode val="edge"/>
              <c:yMode val="edge"/>
              <c:x val="0.31418514262304187"/>
              <c:y val="0.9113400168012521"/>
            </c:manualLayout>
          </c:layout>
          <c:overlay val="0"/>
        </c:title>
        <c:numFmt formatCode="General" sourceLinked="1"/>
        <c:majorTickMark val="out"/>
        <c:minorTickMark val="none"/>
        <c:tickLblPos val="nextTo"/>
        <c:crossAx val="249273920"/>
        <c:crosses val="autoZero"/>
        <c:auto val="1"/>
        <c:lblAlgn val="ctr"/>
        <c:lblOffset val="100"/>
        <c:noMultiLvlLbl val="0"/>
      </c:catAx>
      <c:valAx>
        <c:axId val="249273920"/>
        <c:scaling>
          <c:orientation val="minMax"/>
          <c:min val="1500"/>
        </c:scaling>
        <c:delete val="0"/>
        <c:axPos val="l"/>
        <c:majorGridlines/>
        <c:title>
          <c:tx>
            <c:rich>
              <a:bodyPr rot="-5400000" vert="horz"/>
              <a:lstStyle/>
              <a:p>
                <a:pPr>
                  <a:defRPr/>
                </a:pPr>
                <a:r>
                  <a:rPr lang="ru-RU" sz="1400" b="1" i="0" baseline="0" dirty="0">
                    <a:latin typeface="Times New Roman" panose="02020603050405020304" pitchFamily="18" charset="0"/>
                    <a:cs typeface="Times New Roman" panose="02020603050405020304" pitchFamily="18" charset="0"/>
                  </a:rPr>
                  <a:t>Флюоресценция, </a:t>
                </a:r>
                <a:r>
                  <a:rPr lang="ru-RU" sz="1400" b="1" i="0" baseline="0" dirty="0" err="1">
                    <a:latin typeface="Times New Roman" panose="02020603050405020304" pitchFamily="18" charset="0"/>
                    <a:cs typeface="Times New Roman" panose="02020603050405020304" pitchFamily="18" charset="0"/>
                  </a:rPr>
                  <a:t>отн</a:t>
                </a:r>
                <a:r>
                  <a:rPr lang="ru-RU" sz="1400" b="1" i="0" baseline="0" dirty="0">
                    <a:latin typeface="Times New Roman" panose="02020603050405020304" pitchFamily="18" charset="0"/>
                    <a:cs typeface="Times New Roman" panose="02020603050405020304" pitchFamily="18" charset="0"/>
                  </a:rPr>
                  <a:t>. ед.</a:t>
                </a:r>
                <a:endParaRPr lang="ru-RU" sz="1400" dirty="0">
                  <a:latin typeface="Times New Roman" panose="02020603050405020304" pitchFamily="18" charset="0"/>
                  <a:cs typeface="Times New Roman" panose="02020603050405020304" pitchFamily="18" charset="0"/>
                </a:endParaRPr>
              </a:p>
            </c:rich>
          </c:tx>
          <c:layout>
            <c:manualLayout>
              <c:xMode val="edge"/>
              <c:yMode val="edge"/>
              <c:x val="2.5808619644113618E-2"/>
              <c:y val="0.23344604010860392"/>
            </c:manualLayout>
          </c:layout>
          <c:overlay val="0"/>
        </c:title>
        <c:numFmt formatCode="#0" sourceLinked="1"/>
        <c:majorTickMark val="out"/>
        <c:minorTickMark val="none"/>
        <c:tickLblPos val="nextTo"/>
        <c:crossAx val="249278232"/>
        <c:crosses val="autoZero"/>
        <c:crossBetween val="midCat"/>
      </c:valAx>
    </c:plotArea>
    <c:legend>
      <c:legendPos val="r"/>
      <c:layout>
        <c:manualLayout>
          <c:xMode val="edge"/>
          <c:yMode val="edge"/>
          <c:x val="0.7085815696404103"/>
          <c:y val="0.20423337707786501"/>
          <c:w val="0.2914184303595897"/>
          <c:h val="0.51562155861824333"/>
        </c:manualLayout>
      </c:layout>
      <c:overlay val="0"/>
      <c:txPr>
        <a:bodyPr/>
        <a:lstStyle/>
        <a:p>
          <a:pPr>
            <a:defRPr sz="1400" baseline="0">
              <a:latin typeface="Calibri" panose="020F0502020204030204" pitchFamily="34" charset="0"/>
            </a:defRPr>
          </a:pPr>
          <a:endParaRPr lang="ru-RU"/>
        </a:p>
      </c:txPr>
    </c:legend>
    <c:plotVisOnly val="1"/>
    <c:dispBlanksAs val="gap"/>
    <c:showDLblsOverMax val="0"/>
  </c:chart>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ru-RU" sz="1800" b="1" i="1" baseline="0">
                <a:latin typeface="Times New Roman" panose="02020603050405020304" pitchFamily="18" charset="0"/>
                <a:cs typeface="Times New Roman" panose="02020603050405020304" pitchFamily="18" charset="0"/>
              </a:rPr>
              <a:t>E.coli/p</a:t>
            </a:r>
            <a:r>
              <a:rPr lang="en-US" sz="1800" b="1" i="1" baseline="0">
                <a:latin typeface="Times New Roman" panose="02020603050405020304" pitchFamily="18" charset="0"/>
                <a:cs typeface="Times New Roman" panose="02020603050405020304" pitchFamily="18" charset="0"/>
              </a:rPr>
              <a:t>KatG</a:t>
            </a:r>
            <a:r>
              <a:rPr lang="ru-RU" sz="1800" b="1" i="1" baseline="0">
                <a:latin typeface="Times New Roman" panose="02020603050405020304" pitchFamily="18" charset="0"/>
                <a:cs typeface="Times New Roman" panose="02020603050405020304" pitchFamily="18" charset="0"/>
              </a:rPr>
              <a:t>-</a:t>
            </a:r>
            <a:r>
              <a:rPr lang="en-US" sz="1800" b="1" i="1" baseline="0">
                <a:latin typeface="Times New Roman" panose="02020603050405020304" pitchFamily="18" charset="0"/>
                <a:cs typeface="Times New Roman" panose="02020603050405020304" pitchFamily="18" charset="0"/>
              </a:rPr>
              <a:t>GFP</a:t>
            </a:r>
            <a:r>
              <a:rPr lang="en-US" sz="1800" b="1" i="0" baseline="0">
                <a:latin typeface="Times New Roman" panose="02020603050405020304" pitchFamily="18" charset="0"/>
                <a:cs typeface="Times New Roman" panose="02020603050405020304" pitchFamily="18" charset="0"/>
              </a:rPr>
              <a:t>, </a:t>
            </a:r>
            <a:r>
              <a:rPr lang="ru-RU" sz="1800" b="1" i="0" baseline="0">
                <a:latin typeface="Times New Roman" panose="02020603050405020304" pitchFamily="18" charset="0"/>
                <a:cs typeface="Times New Roman" panose="02020603050405020304" pitchFamily="18" charset="0"/>
              </a:rPr>
              <a:t>20</a:t>
            </a:r>
            <a:r>
              <a:rPr lang="en-US" sz="1800" b="1" i="0" baseline="0">
                <a:latin typeface="Times New Roman" panose="02020603050405020304" pitchFamily="18" charset="0"/>
                <a:cs typeface="Times New Roman" panose="02020603050405020304" pitchFamily="18" charset="0"/>
              </a:rPr>
              <a:t>0 </a:t>
            </a:r>
            <a:r>
              <a:rPr lang="ru-RU" sz="1800" b="1" i="0" baseline="0">
                <a:latin typeface="Times New Roman" panose="02020603050405020304" pitchFamily="18" charset="0"/>
                <a:cs typeface="Times New Roman" panose="02020603050405020304" pitchFamily="18" charset="0"/>
              </a:rPr>
              <a:t>мкм</a:t>
            </a:r>
          </a:p>
        </c:rich>
      </c:tx>
      <c:layout/>
      <c:overlay val="0"/>
    </c:title>
    <c:autoTitleDeleted val="0"/>
    <c:plotArea>
      <c:layout>
        <c:manualLayout>
          <c:layoutTarget val="inner"/>
          <c:xMode val="edge"/>
          <c:yMode val="edge"/>
          <c:x val="0.16821177835412401"/>
          <c:y val="0.11988355622213889"/>
          <c:w val="0.56459856901449001"/>
          <c:h val="0.64435277501575094"/>
        </c:manualLayout>
      </c:layout>
      <c:lineChart>
        <c:grouping val="standard"/>
        <c:varyColors val="0"/>
        <c:ser>
          <c:idx val="0"/>
          <c:order val="0"/>
          <c:tx>
            <c:strRef>
              <c:f>Лист1!$A$4</c:f>
              <c:strCache>
                <c:ptCount val="1"/>
                <c:pt idx="0">
                  <c:v>0 Мм перекись водорода</c:v>
                </c:pt>
              </c:strCache>
            </c:strRef>
          </c:tx>
          <c:spPr>
            <a:ln>
              <a:solidFill>
                <a:schemeClr val="tx1"/>
              </a:solidFill>
            </a:ln>
          </c:spPr>
          <c:marker>
            <c:symbol val="square"/>
            <c:size val="7"/>
            <c:spPr>
              <a:solidFill>
                <a:schemeClr val="tx1"/>
              </a:solidFill>
              <a:ln>
                <a:solidFill>
                  <a:schemeClr val="tx1"/>
                </a:solidFill>
              </a:ln>
            </c:spPr>
          </c:marker>
          <c:cat>
            <c:numRef>
              <c:f>Лист1!$B$3:$AB$3</c:f>
              <c:numCache>
                <c:formatCode>General</c:formatCode>
                <c:ptCount val="27"/>
                <c:pt idx="0">
                  <c:v>40</c:v>
                </c:pt>
                <c:pt idx="1">
                  <c:v>50</c:v>
                </c:pt>
                <c:pt idx="2">
                  <c:v>60</c:v>
                </c:pt>
                <c:pt idx="3">
                  <c:v>70</c:v>
                </c:pt>
                <c:pt idx="4">
                  <c:v>80</c:v>
                </c:pt>
                <c:pt idx="5">
                  <c:v>90</c:v>
                </c:pt>
                <c:pt idx="6">
                  <c:v>100</c:v>
                </c:pt>
                <c:pt idx="7">
                  <c:v>110</c:v>
                </c:pt>
                <c:pt idx="8">
                  <c:v>120</c:v>
                </c:pt>
                <c:pt idx="9">
                  <c:v>130</c:v>
                </c:pt>
                <c:pt idx="10">
                  <c:v>140</c:v>
                </c:pt>
                <c:pt idx="11">
                  <c:v>150</c:v>
                </c:pt>
                <c:pt idx="12">
                  <c:v>160</c:v>
                </c:pt>
                <c:pt idx="13">
                  <c:v>170</c:v>
                </c:pt>
                <c:pt idx="14">
                  <c:v>180</c:v>
                </c:pt>
                <c:pt idx="15">
                  <c:v>190</c:v>
                </c:pt>
                <c:pt idx="16">
                  <c:v>200</c:v>
                </c:pt>
                <c:pt idx="17">
                  <c:v>210</c:v>
                </c:pt>
                <c:pt idx="18">
                  <c:v>220</c:v>
                </c:pt>
                <c:pt idx="19">
                  <c:v>230</c:v>
                </c:pt>
                <c:pt idx="20">
                  <c:v>240</c:v>
                </c:pt>
                <c:pt idx="21">
                  <c:v>250</c:v>
                </c:pt>
                <c:pt idx="22">
                  <c:v>260</c:v>
                </c:pt>
                <c:pt idx="23">
                  <c:v>270</c:v>
                </c:pt>
                <c:pt idx="24">
                  <c:v>280</c:v>
                </c:pt>
                <c:pt idx="25">
                  <c:v>290</c:v>
                </c:pt>
                <c:pt idx="26">
                  <c:v>300</c:v>
                </c:pt>
              </c:numCache>
            </c:numRef>
          </c:cat>
          <c:val>
            <c:numRef>
              <c:f>Лист1!$B$4:$AB$4</c:f>
              <c:numCache>
                <c:formatCode>#0</c:formatCode>
                <c:ptCount val="27"/>
                <c:pt idx="0">
                  <c:v>1780</c:v>
                </c:pt>
                <c:pt idx="1">
                  <c:v>1767</c:v>
                </c:pt>
                <c:pt idx="2">
                  <c:v>1701</c:v>
                </c:pt>
                <c:pt idx="3">
                  <c:v>1767</c:v>
                </c:pt>
                <c:pt idx="4">
                  <c:v>1746</c:v>
                </c:pt>
                <c:pt idx="5">
                  <c:v>1703</c:v>
                </c:pt>
                <c:pt idx="6">
                  <c:v>1779</c:v>
                </c:pt>
                <c:pt idx="7">
                  <c:v>1939</c:v>
                </c:pt>
                <c:pt idx="8">
                  <c:v>1954</c:v>
                </c:pt>
                <c:pt idx="9">
                  <c:v>1982</c:v>
                </c:pt>
                <c:pt idx="10">
                  <c:v>2051</c:v>
                </c:pt>
                <c:pt idx="11">
                  <c:v>2179</c:v>
                </c:pt>
                <c:pt idx="12">
                  <c:v>2153</c:v>
                </c:pt>
                <c:pt idx="13">
                  <c:v>2275</c:v>
                </c:pt>
                <c:pt idx="14">
                  <c:v>2338</c:v>
                </c:pt>
                <c:pt idx="15">
                  <c:v>2485</c:v>
                </c:pt>
                <c:pt idx="16">
                  <c:v>2603</c:v>
                </c:pt>
                <c:pt idx="17">
                  <c:v>2708</c:v>
                </c:pt>
                <c:pt idx="18">
                  <c:v>2998</c:v>
                </c:pt>
                <c:pt idx="19">
                  <c:v>2963</c:v>
                </c:pt>
                <c:pt idx="20">
                  <c:v>3178</c:v>
                </c:pt>
                <c:pt idx="21">
                  <c:v>3215</c:v>
                </c:pt>
                <c:pt idx="22">
                  <c:v>3317</c:v>
                </c:pt>
                <c:pt idx="23">
                  <c:v>3277</c:v>
                </c:pt>
                <c:pt idx="24">
                  <c:v>3517</c:v>
                </c:pt>
                <c:pt idx="25">
                  <c:v>3680</c:v>
                </c:pt>
                <c:pt idx="26">
                  <c:v>3846</c:v>
                </c:pt>
              </c:numCache>
            </c:numRef>
          </c:val>
          <c:smooth val="0"/>
        </c:ser>
        <c:ser>
          <c:idx val="1"/>
          <c:order val="1"/>
          <c:tx>
            <c:strRef>
              <c:f>Лист1!$A$5</c:f>
              <c:strCache>
                <c:ptCount val="1"/>
                <c:pt idx="0">
                  <c:v>2,5 мМ перекись водорода</c:v>
                </c:pt>
              </c:strCache>
            </c:strRef>
          </c:tx>
          <c:spPr>
            <a:ln>
              <a:solidFill>
                <a:srgbClr val="FF0000"/>
              </a:solidFill>
            </a:ln>
          </c:spPr>
          <c:marker>
            <c:symbol val="triangle"/>
            <c:size val="7"/>
            <c:spPr>
              <a:solidFill>
                <a:schemeClr val="bg1"/>
              </a:solidFill>
              <a:ln>
                <a:solidFill>
                  <a:srgbClr val="FF0000"/>
                </a:solidFill>
              </a:ln>
            </c:spPr>
          </c:marker>
          <c:cat>
            <c:numRef>
              <c:f>Лист1!$B$3:$AB$3</c:f>
              <c:numCache>
                <c:formatCode>General</c:formatCode>
                <c:ptCount val="27"/>
                <c:pt idx="0">
                  <c:v>40</c:v>
                </c:pt>
                <c:pt idx="1">
                  <c:v>50</c:v>
                </c:pt>
                <c:pt idx="2">
                  <c:v>60</c:v>
                </c:pt>
                <c:pt idx="3">
                  <c:v>70</c:v>
                </c:pt>
                <c:pt idx="4">
                  <c:v>80</c:v>
                </c:pt>
                <c:pt idx="5">
                  <c:v>90</c:v>
                </c:pt>
                <c:pt idx="6">
                  <c:v>100</c:v>
                </c:pt>
                <c:pt idx="7">
                  <c:v>110</c:v>
                </c:pt>
                <c:pt idx="8">
                  <c:v>120</c:v>
                </c:pt>
                <c:pt idx="9">
                  <c:v>130</c:v>
                </c:pt>
                <c:pt idx="10">
                  <c:v>140</c:v>
                </c:pt>
                <c:pt idx="11">
                  <c:v>150</c:v>
                </c:pt>
                <c:pt idx="12">
                  <c:v>160</c:v>
                </c:pt>
                <c:pt idx="13">
                  <c:v>170</c:v>
                </c:pt>
                <c:pt idx="14">
                  <c:v>180</c:v>
                </c:pt>
                <c:pt idx="15">
                  <c:v>190</c:v>
                </c:pt>
                <c:pt idx="16">
                  <c:v>200</c:v>
                </c:pt>
                <c:pt idx="17">
                  <c:v>210</c:v>
                </c:pt>
                <c:pt idx="18">
                  <c:v>220</c:v>
                </c:pt>
                <c:pt idx="19">
                  <c:v>230</c:v>
                </c:pt>
                <c:pt idx="20">
                  <c:v>240</c:v>
                </c:pt>
                <c:pt idx="21">
                  <c:v>250</c:v>
                </c:pt>
                <c:pt idx="22">
                  <c:v>260</c:v>
                </c:pt>
                <c:pt idx="23">
                  <c:v>270</c:v>
                </c:pt>
                <c:pt idx="24">
                  <c:v>280</c:v>
                </c:pt>
                <c:pt idx="25">
                  <c:v>290</c:v>
                </c:pt>
                <c:pt idx="26">
                  <c:v>300</c:v>
                </c:pt>
              </c:numCache>
            </c:numRef>
          </c:cat>
          <c:val>
            <c:numRef>
              <c:f>Лист1!$B$5:$AB$5</c:f>
              <c:numCache>
                <c:formatCode>#0</c:formatCode>
                <c:ptCount val="27"/>
                <c:pt idx="0">
                  <c:v>1873</c:v>
                </c:pt>
                <c:pt idx="1">
                  <c:v>1947</c:v>
                </c:pt>
                <c:pt idx="2">
                  <c:v>1964</c:v>
                </c:pt>
                <c:pt idx="3">
                  <c:v>2002</c:v>
                </c:pt>
                <c:pt idx="4">
                  <c:v>2023</c:v>
                </c:pt>
                <c:pt idx="5">
                  <c:v>2015</c:v>
                </c:pt>
                <c:pt idx="6">
                  <c:v>1994</c:v>
                </c:pt>
                <c:pt idx="7">
                  <c:v>2067</c:v>
                </c:pt>
                <c:pt idx="8">
                  <c:v>2013</c:v>
                </c:pt>
                <c:pt idx="9">
                  <c:v>2058</c:v>
                </c:pt>
                <c:pt idx="10">
                  <c:v>2209</c:v>
                </c:pt>
                <c:pt idx="11">
                  <c:v>2372</c:v>
                </c:pt>
                <c:pt idx="12">
                  <c:v>2364</c:v>
                </c:pt>
                <c:pt idx="13">
                  <c:v>2504</c:v>
                </c:pt>
                <c:pt idx="14">
                  <c:v>2543</c:v>
                </c:pt>
                <c:pt idx="15">
                  <c:v>2713</c:v>
                </c:pt>
                <c:pt idx="16">
                  <c:v>2864</c:v>
                </c:pt>
                <c:pt idx="17">
                  <c:v>2995</c:v>
                </c:pt>
                <c:pt idx="18">
                  <c:v>3308</c:v>
                </c:pt>
                <c:pt idx="19">
                  <c:v>3249</c:v>
                </c:pt>
                <c:pt idx="20">
                  <c:v>3483</c:v>
                </c:pt>
                <c:pt idx="21">
                  <c:v>3555</c:v>
                </c:pt>
                <c:pt idx="22">
                  <c:v>3649</c:v>
                </c:pt>
                <c:pt idx="23">
                  <c:v>3627</c:v>
                </c:pt>
                <c:pt idx="24">
                  <c:v>3832</c:v>
                </c:pt>
                <c:pt idx="25">
                  <c:v>4023</c:v>
                </c:pt>
                <c:pt idx="26">
                  <c:v>4204</c:v>
                </c:pt>
              </c:numCache>
            </c:numRef>
          </c:val>
          <c:smooth val="0"/>
        </c:ser>
        <c:ser>
          <c:idx val="2"/>
          <c:order val="2"/>
          <c:tx>
            <c:strRef>
              <c:f>Лист1!$A$6</c:f>
              <c:strCache>
                <c:ptCount val="1"/>
                <c:pt idx="0">
                  <c:v>облучение 200 мкм</c:v>
                </c:pt>
              </c:strCache>
            </c:strRef>
          </c:tx>
          <c:spPr>
            <a:ln>
              <a:solidFill>
                <a:srgbClr val="00B050"/>
              </a:solidFill>
            </a:ln>
          </c:spPr>
          <c:marker>
            <c:symbol val="square"/>
            <c:size val="7"/>
            <c:spPr>
              <a:solidFill>
                <a:schemeClr val="bg1"/>
              </a:solidFill>
              <a:ln>
                <a:solidFill>
                  <a:srgbClr val="00B050"/>
                </a:solidFill>
              </a:ln>
            </c:spPr>
          </c:marker>
          <c:cat>
            <c:numRef>
              <c:f>Лист1!$B$3:$AB$3</c:f>
              <c:numCache>
                <c:formatCode>General</c:formatCode>
                <c:ptCount val="27"/>
                <c:pt idx="0">
                  <c:v>40</c:v>
                </c:pt>
                <c:pt idx="1">
                  <c:v>50</c:v>
                </c:pt>
                <c:pt idx="2">
                  <c:v>60</c:v>
                </c:pt>
                <c:pt idx="3">
                  <c:v>70</c:v>
                </c:pt>
                <c:pt idx="4">
                  <c:v>80</c:v>
                </c:pt>
                <c:pt idx="5">
                  <c:v>90</c:v>
                </c:pt>
                <c:pt idx="6">
                  <c:v>100</c:v>
                </c:pt>
                <c:pt idx="7">
                  <c:v>110</c:v>
                </c:pt>
                <c:pt idx="8">
                  <c:v>120</c:v>
                </c:pt>
                <c:pt idx="9">
                  <c:v>130</c:v>
                </c:pt>
                <c:pt idx="10">
                  <c:v>140</c:v>
                </c:pt>
                <c:pt idx="11">
                  <c:v>150</c:v>
                </c:pt>
                <c:pt idx="12">
                  <c:v>160</c:v>
                </c:pt>
                <c:pt idx="13">
                  <c:v>170</c:v>
                </c:pt>
                <c:pt idx="14">
                  <c:v>180</c:v>
                </c:pt>
                <c:pt idx="15">
                  <c:v>190</c:v>
                </c:pt>
                <c:pt idx="16">
                  <c:v>200</c:v>
                </c:pt>
                <c:pt idx="17">
                  <c:v>210</c:v>
                </c:pt>
                <c:pt idx="18">
                  <c:v>220</c:v>
                </c:pt>
                <c:pt idx="19">
                  <c:v>230</c:v>
                </c:pt>
                <c:pt idx="20">
                  <c:v>240</c:v>
                </c:pt>
                <c:pt idx="21">
                  <c:v>250</c:v>
                </c:pt>
                <c:pt idx="22">
                  <c:v>260</c:v>
                </c:pt>
                <c:pt idx="23">
                  <c:v>270</c:v>
                </c:pt>
                <c:pt idx="24">
                  <c:v>280</c:v>
                </c:pt>
                <c:pt idx="25">
                  <c:v>290</c:v>
                </c:pt>
                <c:pt idx="26">
                  <c:v>300</c:v>
                </c:pt>
              </c:numCache>
            </c:numRef>
          </c:cat>
          <c:val>
            <c:numRef>
              <c:f>Лист1!$B$6:$AB$6</c:f>
              <c:numCache>
                <c:formatCode>#0</c:formatCode>
                <c:ptCount val="27"/>
                <c:pt idx="0">
                  <c:v>1929</c:v>
                </c:pt>
                <c:pt idx="1">
                  <c:v>1703</c:v>
                </c:pt>
                <c:pt idx="2">
                  <c:v>1734</c:v>
                </c:pt>
                <c:pt idx="3">
                  <c:v>1897</c:v>
                </c:pt>
                <c:pt idx="4">
                  <c:v>2037</c:v>
                </c:pt>
                <c:pt idx="5">
                  <c:v>2107</c:v>
                </c:pt>
                <c:pt idx="6">
                  <c:v>2175</c:v>
                </c:pt>
                <c:pt idx="7">
                  <c:v>2271</c:v>
                </c:pt>
                <c:pt idx="8">
                  <c:v>2270</c:v>
                </c:pt>
                <c:pt idx="9">
                  <c:v>2489</c:v>
                </c:pt>
                <c:pt idx="10">
                  <c:v>2604</c:v>
                </c:pt>
                <c:pt idx="11">
                  <c:v>2784</c:v>
                </c:pt>
                <c:pt idx="12">
                  <c:v>2852</c:v>
                </c:pt>
                <c:pt idx="13">
                  <c:v>3131</c:v>
                </c:pt>
                <c:pt idx="14">
                  <c:v>3329</c:v>
                </c:pt>
                <c:pt idx="15">
                  <c:v>3470</c:v>
                </c:pt>
                <c:pt idx="16">
                  <c:v>3792</c:v>
                </c:pt>
                <c:pt idx="17">
                  <c:v>3989</c:v>
                </c:pt>
                <c:pt idx="18">
                  <c:v>5299</c:v>
                </c:pt>
                <c:pt idx="19">
                  <c:v>5484</c:v>
                </c:pt>
                <c:pt idx="20">
                  <c:v>5817</c:v>
                </c:pt>
                <c:pt idx="21">
                  <c:v>6132</c:v>
                </c:pt>
                <c:pt idx="22">
                  <c:v>6704</c:v>
                </c:pt>
                <c:pt idx="23">
                  <c:v>7138</c:v>
                </c:pt>
                <c:pt idx="24">
                  <c:v>7517</c:v>
                </c:pt>
                <c:pt idx="25">
                  <c:v>8688</c:v>
                </c:pt>
                <c:pt idx="26">
                  <c:v>9450</c:v>
                </c:pt>
              </c:numCache>
            </c:numRef>
          </c:val>
          <c:smooth val="0"/>
        </c:ser>
        <c:dLbls>
          <c:showLegendKey val="0"/>
          <c:showVal val="0"/>
          <c:showCatName val="0"/>
          <c:showSerName val="0"/>
          <c:showPercent val="0"/>
          <c:showBubbleSize val="0"/>
        </c:dLbls>
        <c:marker val="1"/>
        <c:smooth val="0"/>
        <c:axId val="249274312"/>
        <c:axId val="249275880"/>
      </c:lineChart>
      <c:catAx>
        <c:axId val="249274312"/>
        <c:scaling>
          <c:orientation val="minMax"/>
        </c:scaling>
        <c:delete val="0"/>
        <c:axPos val="b"/>
        <c:title>
          <c:tx>
            <c:rich>
              <a:bodyPr/>
              <a:lstStyle/>
              <a:p>
                <a:pPr>
                  <a:defRPr/>
                </a:pPr>
                <a:r>
                  <a:rPr lang="ru-RU" sz="1400" b="1" i="0" baseline="0" dirty="0">
                    <a:latin typeface="Times New Roman" panose="02020603050405020304" pitchFamily="18" charset="0"/>
                    <a:cs typeface="Times New Roman" panose="02020603050405020304" pitchFamily="18" charset="0"/>
                  </a:rPr>
                  <a:t>Время, минуты</a:t>
                </a:r>
              </a:p>
            </c:rich>
          </c:tx>
          <c:layout>
            <c:manualLayout>
              <c:xMode val="edge"/>
              <c:yMode val="edge"/>
              <c:x val="0.36421129831252042"/>
              <c:y val="0.85730075407240758"/>
            </c:manualLayout>
          </c:layout>
          <c:overlay val="0"/>
        </c:title>
        <c:numFmt formatCode="General" sourceLinked="1"/>
        <c:majorTickMark val="out"/>
        <c:minorTickMark val="none"/>
        <c:tickLblPos val="nextTo"/>
        <c:crossAx val="249275880"/>
        <c:crosses val="autoZero"/>
        <c:auto val="1"/>
        <c:lblAlgn val="ctr"/>
        <c:lblOffset val="100"/>
        <c:noMultiLvlLbl val="0"/>
      </c:catAx>
      <c:valAx>
        <c:axId val="249275880"/>
        <c:scaling>
          <c:orientation val="minMax"/>
          <c:min val="1500"/>
        </c:scaling>
        <c:delete val="0"/>
        <c:axPos val="l"/>
        <c:majorGridlines/>
        <c:title>
          <c:tx>
            <c:rich>
              <a:bodyPr rot="-5400000" vert="horz"/>
              <a:lstStyle/>
              <a:p>
                <a:pPr>
                  <a:defRPr/>
                </a:pPr>
                <a:r>
                  <a:rPr lang="ru-RU" sz="1400" b="1" i="0" u="none" strike="noStrike" baseline="0">
                    <a:latin typeface="Times New Roman" panose="02020603050405020304" pitchFamily="18" charset="0"/>
                    <a:cs typeface="Times New Roman" panose="02020603050405020304" pitchFamily="18" charset="0"/>
                  </a:rPr>
                  <a:t>Флюоресценция, отн. ед.</a:t>
                </a:r>
                <a:endParaRPr lang="ru-RU" sz="1400" b="1" i="0" baseline="0">
                  <a:latin typeface="Times New Roman" panose="02020603050405020304" pitchFamily="18" charset="0"/>
                  <a:cs typeface="Times New Roman" panose="02020603050405020304" pitchFamily="18" charset="0"/>
                </a:endParaRPr>
              </a:p>
            </c:rich>
          </c:tx>
          <c:layout>
            <c:manualLayout>
              <c:xMode val="edge"/>
              <c:yMode val="edge"/>
              <c:x val="6.2658763759525823E-2"/>
              <c:y val="0.207522601341499"/>
            </c:manualLayout>
          </c:layout>
          <c:overlay val="0"/>
        </c:title>
        <c:numFmt formatCode="#0" sourceLinked="1"/>
        <c:majorTickMark val="out"/>
        <c:minorTickMark val="none"/>
        <c:tickLblPos val="nextTo"/>
        <c:crossAx val="249274312"/>
        <c:crosses val="autoZero"/>
        <c:crossBetween val="midCat"/>
      </c:valAx>
    </c:plotArea>
    <c:legend>
      <c:legendPos val="r"/>
      <c:layout>
        <c:manualLayout>
          <c:xMode val="edge"/>
          <c:yMode val="edge"/>
          <c:x val="0.73308938266278401"/>
          <c:y val="0.197346529600467"/>
          <c:w val="0.26691061733721599"/>
          <c:h val="0.59134216584701604"/>
        </c:manualLayout>
      </c:layout>
      <c:overlay val="0"/>
      <c:txPr>
        <a:bodyPr/>
        <a:lstStyle/>
        <a:p>
          <a:pPr>
            <a:defRPr sz="1400" baseline="0">
              <a:latin typeface="Calibri" panose="020F0502020204030204" pitchFamily="34" charset="0"/>
            </a:defRPr>
          </a:pPr>
          <a:endParaRPr lang="ru-RU"/>
        </a:p>
      </c:txPr>
    </c:legend>
    <c:plotVisOnly val="1"/>
    <c:dispBlanksAs val="gap"/>
    <c:showDLblsOverMax val="0"/>
  </c:chart>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ru-RU" sz="1800" b="1" i="1" baseline="0">
                <a:latin typeface="Times New Roman" panose="02020603050405020304" pitchFamily="18" charset="0"/>
                <a:cs typeface="Times New Roman" panose="02020603050405020304" pitchFamily="18" charset="0"/>
              </a:rPr>
              <a:t>E.coli/p</a:t>
            </a:r>
            <a:r>
              <a:rPr lang="en-US" sz="1800" b="1" i="1" baseline="0">
                <a:latin typeface="Times New Roman" panose="02020603050405020304" pitchFamily="18" charset="0"/>
                <a:cs typeface="Times New Roman" panose="02020603050405020304" pitchFamily="18" charset="0"/>
              </a:rPr>
              <a:t>KatG</a:t>
            </a:r>
            <a:r>
              <a:rPr lang="ru-RU" sz="1800" b="1" i="1" baseline="0">
                <a:latin typeface="Times New Roman" panose="02020603050405020304" pitchFamily="18" charset="0"/>
                <a:cs typeface="Times New Roman" panose="02020603050405020304" pitchFamily="18" charset="0"/>
              </a:rPr>
              <a:t>-</a:t>
            </a:r>
            <a:r>
              <a:rPr lang="en-US" sz="1800" b="1" i="1" baseline="0">
                <a:latin typeface="Times New Roman" panose="02020603050405020304" pitchFamily="18" charset="0"/>
                <a:cs typeface="Times New Roman" panose="02020603050405020304" pitchFamily="18" charset="0"/>
              </a:rPr>
              <a:t>GFP</a:t>
            </a:r>
            <a:r>
              <a:rPr lang="en-US" sz="1800" b="1" i="0" baseline="0">
                <a:latin typeface="Times New Roman" panose="02020603050405020304" pitchFamily="18" charset="0"/>
                <a:cs typeface="Times New Roman" panose="02020603050405020304" pitchFamily="18" charset="0"/>
              </a:rPr>
              <a:t>, </a:t>
            </a:r>
            <a:r>
              <a:rPr lang="ru-RU" sz="1800" b="1" i="0" baseline="0">
                <a:latin typeface="Times New Roman" panose="02020603050405020304" pitchFamily="18" charset="0"/>
                <a:cs typeface="Times New Roman" panose="02020603050405020304" pitchFamily="18" charset="0"/>
              </a:rPr>
              <a:t>13</a:t>
            </a:r>
            <a:r>
              <a:rPr lang="en-US" sz="1800" b="1" i="0" baseline="0">
                <a:latin typeface="Times New Roman" panose="02020603050405020304" pitchFamily="18" charset="0"/>
                <a:cs typeface="Times New Roman" panose="02020603050405020304" pitchFamily="18" charset="0"/>
              </a:rPr>
              <a:t>0 </a:t>
            </a:r>
            <a:r>
              <a:rPr lang="ru-RU" sz="1800" b="1" i="0" baseline="0">
                <a:latin typeface="Times New Roman" panose="02020603050405020304" pitchFamily="18" charset="0"/>
                <a:cs typeface="Times New Roman" panose="02020603050405020304" pitchFamily="18" charset="0"/>
              </a:rPr>
              <a:t>мкм</a:t>
            </a:r>
          </a:p>
        </c:rich>
      </c:tx>
      <c:layout/>
      <c:overlay val="0"/>
    </c:title>
    <c:autoTitleDeleted val="0"/>
    <c:plotArea>
      <c:layout>
        <c:manualLayout>
          <c:layoutTarget val="inner"/>
          <c:xMode val="edge"/>
          <c:yMode val="edge"/>
          <c:x val="9.8800071759215194E-2"/>
          <c:y val="0.13602984790767128"/>
          <c:w val="0.61856144518710399"/>
          <c:h val="0.71114862002150425"/>
        </c:manualLayout>
      </c:layout>
      <c:lineChart>
        <c:grouping val="standard"/>
        <c:varyColors val="0"/>
        <c:ser>
          <c:idx val="0"/>
          <c:order val="0"/>
          <c:tx>
            <c:strRef>
              <c:f>Лист1!$A$27</c:f>
              <c:strCache>
                <c:ptCount val="1"/>
                <c:pt idx="0">
                  <c:v>0 мМ перекись водорода</c:v>
                </c:pt>
              </c:strCache>
            </c:strRef>
          </c:tx>
          <c:spPr>
            <a:ln>
              <a:solidFill>
                <a:schemeClr val="tx1"/>
              </a:solidFill>
            </a:ln>
          </c:spPr>
          <c:marker>
            <c:symbol val="square"/>
            <c:size val="7"/>
            <c:spPr>
              <a:solidFill>
                <a:schemeClr val="tx1"/>
              </a:solidFill>
              <a:ln>
                <a:solidFill>
                  <a:schemeClr val="tx1"/>
                </a:solidFill>
              </a:ln>
            </c:spPr>
          </c:marker>
          <c:cat>
            <c:numRef>
              <c:f>Лист1!$B$26:$R$26</c:f>
              <c:numCache>
                <c:formatCode>#0</c:formatCode>
                <c:ptCount val="17"/>
                <c:pt idx="0">
                  <c:v>30</c:v>
                </c:pt>
                <c:pt idx="1">
                  <c:v>40</c:v>
                </c:pt>
                <c:pt idx="2">
                  <c:v>50</c:v>
                </c:pt>
                <c:pt idx="3">
                  <c:v>60</c:v>
                </c:pt>
                <c:pt idx="4">
                  <c:v>70</c:v>
                </c:pt>
                <c:pt idx="5">
                  <c:v>80</c:v>
                </c:pt>
                <c:pt idx="6">
                  <c:v>90</c:v>
                </c:pt>
                <c:pt idx="7">
                  <c:v>100</c:v>
                </c:pt>
                <c:pt idx="8">
                  <c:v>110</c:v>
                </c:pt>
                <c:pt idx="9">
                  <c:v>120</c:v>
                </c:pt>
                <c:pt idx="10">
                  <c:v>130</c:v>
                </c:pt>
                <c:pt idx="11">
                  <c:v>140</c:v>
                </c:pt>
                <c:pt idx="12">
                  <c:v>150</c:v>
                </c:pt>
                <c:pt idx="13">
                  <c:v>160</c:v>
                </c:pt>
                <c:pt idx="14">
                  <c:v>170</c:v>
                </c:pt>
                <c:pt idx="15">
                  <c:v>180</c:v>
                </c:pt>
                <c:pt idx="16">
                  <c:v>190</c:v>
                </c:pt>
              </c:numCache>
            </c:numRef>
          </c:cat>
          <c:val>
            <c:numRef>
              <c:f>Лист1!$B$27:$R$27</c:f>
              <c:numCache>
                <c:formatCode>#0</c:formatCode>
                <c:ptCount val="17"/>
                <c:pt idx="0">
                  <c:v>2007</c:v>
                </c:pt>
                <c:pt idx="1">
                  <c:v>1919</c:v>
                </c:pt>
                <c:pt idx="2">
                  <c:v>1929</c:v>
                </c:pt>
                <c:pt idx="3">
                  <c:v>1827</c:v>
                </c:pt>
                <c:pt idx="4">
                  <c:v>1885</c:v>
                </c:pt>
                <c:pt idx="5">
                  <c:v>2004</c:v>
                </c:pt>
                <c:pt idx="6">
                  <c:v>1989</c:v>
                </c:pt>
                <c:pt idx="7">
                  <c:v>2153</c:v>
                </c:pt>
                <c:pt idx="8">
                  <c:v>2165</c:v>
                </c:pt>
                <c:pt idx="9">
                  <c:v>2407</c:v>
                </c:pt>
                <c:pt idx="10">
                  <c:v>2559</c:v>
                </c:pt>
                <c:pt idx="11">
                  <c:v>2755</c:v>
                </c:pt>
                <c:pt idx="12">
                  <c:v>2864</c:v>
                </c:pt>
                <c:pt idx="13">
                  <c:v>3072</c:v>
                </c:pt>
                <c:pt idx="14">
                  <c:v>3106</c:v>
                </c:pt>
                <c:pt idx="15">
                  <c:v>3395</c:v>
                </c:pt>
                <c:pt idx="16">
                  <c:v>3599</c:v>
                </c:pt>
              </c:numCache>
            </c:numRef>
          </c:val>
          <c:smooth val="0"/>
        </c:ser>
        <c:ser>
          <c:idx val="1"/>
          <c:order val="1"/>
          <c:tx>
            <c:strRef>
              <c:f>Лист1!$A$28</c:f>
              <c:strCache>
                <c:ptCount val="1"/>
                <c:pt idx="0">
                  <c:v> 2,5 мМ перекись водорода</c:v>
                </c:pt>
              </c:strCache>
            </c:strRef>
          </c:tx>
          <c:spPr>
            <a:ln>
              <a:solidFill>
                <a:srgbClr val="FF0000"/>
              </a:solidFill>
            </a:ln>
          </c:spPr>
          <c:marker>
            <c:symbol val="triangle"/>
            <c:size val="7"/>
            <c:spPr>
              <a:solidFill>
                <a:schemeClr val="bg1"/>
              </a:solidFill>
              <a:ln>
                <a:solidFill>
                  <a:srgbClr val="FF0000"/>
                </a:solidFill>
              </a:ln>
            </c:spPr>
          </c:marker>
          <c:cat>
            <c:numRef>
              <c:f>Лист1!$B$26:$R$26</c:f>
              <c:numCache>
                <c:formatCode>#0</c:formatCode>
                <c:ptCount val="17"/>
                <c:pt idx="0">
                  <c:v>30</c:v>
                </c:pt>
                <c:pt idx="1">
                  <c:v>40</c:v>
                </c:pt>
                <c:pt idx="2">
                  <c:v>50</c:v>
                </c:pt>
                <c:pt idx="3">
                  <c:v>60</c:v>
                </c:pt>
                <c:pt idx="4">
                  <c:v>70</c:v>
                </c:pt>
                <c:pt idx="5">
                  <c:v>80</c:v>
                </c:pt>
                <c:pt idx="6">
                  <c:v>90</c:v>
                </c:pt>
                <c:pt idx="7">
                  <c:v>100</c:v>
                </c:pt>
                <c:pt idx="8">
                  <c:v>110</c:v>
                </c:pt>
                <c:pt idx="9">
                  <c:v>120</c:v>
                </c:pt>
                <c:pt idx="10">
                  <c:v>130</c:v>
                </c:pt>
                <c:pt idx="11">
                  <c:v>140</c:v>
                </c:pt>
                <c:pt idx="12">
                  <c:v>150</c:v>
                </c:pt>
                <c:pt idx="13">
                  <c:v>160</c:v>
                </c:pt>
                <c:pt idx="14">
                  <c:v>170</c:v>
                </c:pt>
                <c:pt idx="15">
                  <c:v>180</c:v>
                </c:pt>
                <c:pt idx="16">
                  <c:v>190</c:v>
                </c:pt>
              </c:numCache>
            </c:numRef>
          </c:cat>
          <c:val>
            <c:numRef>
              <c:f>Лист1!$B$28:$R$28</c:f>
              <c:numCache>
                <c:formatCode>#0</c:formatCode>
                <c:ptCount val="17"/>
                <c:pt idx="0">
                  <c:v>2338</c:v>
                </c:pt>
                <c:pt idx="1">
                  <c:v>2515</c:v>
                </c:pt>
                <c:pt idx="2">
                  <c:v>2746</c:v>
                </c:pt>
                <c:pt idx="3">
                  <c:v>2901</c:v>
                </c:pt>
                <c:pt idx="4">
                  <c:v>2846</c:v>
                </c:pt>
                <c:pt idx="5">
                  <c:v>2680</c:v>
                </c:pt>
                <c:pt idx="6">
                  <c:v>2675</c:v>
                </c:pt>
                <c:pt idx="7">
                  <c:v>2658</c:v>
                </c:pt>
                <c:pt idx="8">
                  <c:v>2618</c:v>
                </c:pt>
                <c:pt idx="9">
                  <c:v>2751</c:v>
                </c:pt>
                <c:pt idx="10">
                  <c:v>2822</c:v>
                </c:pt>
                <c:pt idx="11">
                  <c:v>2897</c:v>
                </c:pt>
                <c:pt idx="12">
                  <c:v>3081</c:v>
                </c:pt>
                <c:pt idx="13">
                  <c:v>3334</c:v>
                </c:pt>
                <c:pt idx="14">
                  <c:v>3380</c:v>
                </c:pt>
                <c:pt idx="15">
                  <c:v>3494</c:v>
                </c:pt>
                <c:pt idx="16">
                  <c:v>3490</c:v>
                </c:pt>
              </c:numCache>
            </c:numRef>
          </c:val>
          <c:smooth val="0"/>
        </c:ser>
        <c:ser>
          <c:idx val="2"/>
          <c:order val="2"/>
          <c:tx>
            <c:strRef>
              <c:f>Лист1!$A$29</c:f>
              <c:strCache>
                <c:ptCount val="1"/>
                <c:pt idx="0">
                  <c:v>облучение 5 минут</c:v>
                </c:pt>
              </c:strCache>
            </c:strRef>
          </c:tx>
          <c:spPr>
            <a:ln>
              <a:solidFill>
                <a:srgbClr val="00B050"/>
              </a:solidFill>
            </a:ln>
          </c:spPr>
          <c:marker>
            <c:symbol val="circle"/>
            <c:size val="7"/>
            <c:spPr>
              <a:solidFill>
                <a:schemeClr val="bg1"/>
              </a:solidFill>
              <a:ln>
                <a:solidFill>
                  <a:srgbClr val="00B050"/>
                </a:solidFill>
              </a:ln>
            </c:spPr>
          </c:marker>
          <c:cat>
            <c:numRef>
              <c:f>Лист1!$B$26:$R$26</c:f>
              <c:numCache>
                <c:formatCode>#0</c:formatCode>
                <c:ptCount val="17"/>
                <c:pt idx="0">
                  <c:v>30</c:v>
                </c:pt>
                <c:pt idx="1">
                  <c:v>40</c:v>
                </c:pt>
                <c:pt idx="2">
                  <c:v>50</c:v>
                </c:pt>
                <c:pt idx="3">
                  <c:v>60</c:v>
                </c:pt>
                <c:pt idx="4">
                  <c:v>70</c:v>
                </c:pt>
                <c:pt idx="5">
                  <c:v>80</c:v>
                </c:pt>
                <c:pt idx="6">
                  <c:v>90</c:v>
                </c:pt>
                <c:pt idx="7">
                  <c:v>100</c:v>
                </c:pt>
                <c:pt idx="8">
                  <c:v>110</c:v>
                </c:pt>
                <c:pt idx="9">
                  <c:v>120</c:v>
                </c:pt>
                <c:pt idx="10">
                  <c:v>130</c:v>
                </c:pt>
                <c:pt idx="11">
                  <c:v>140</c:v>
                </c:pt>
                <c:pt idx="12">
                  <c:v>150</c:v>
                </c:pt>
                <c:pt idx="13">
                  <c:v>160</c:v>
                </c:pt>
                <c:pt idx="14">
                  <c:v>170</c:v>
                </c:pt>
                <c:pt idx="15">
                  <c:v>180</c:v>
                </c:pt>
                <c:pt idx="16">
                  <c:v>190</c:v>
                </c:pt>
              </c:numCache>
            </c:numRef>
          </c:cat>
          <c:val>
            <c:numRef>
              <c:f>Лист1!$B$29:$R$29</c:f>
              <c:numCache>
                <c:formatCode>#0</c:formatCode>
                <c:ptCount val="17"/>
                <c:pt idx="0">
                  <c:v>1970</c:v>
                </c:pt>
                <c:pt idx="1">
                  <c:v>1935</c:v>
                </c:pt>
                <c:pt idx="2">
                  <c:v>1864</c:v>
                </c:pt>
                <c:pt idx="3">
                  <c:v>1811</c:v>
                </c:pt>
                <c:pt idx="4">
                  <c:v>1974</c:v>
                </c:pt>
                <c:pt idx="5">
                  <c:v>2113</c:v>
                </c:pt>
                <c:pt idx="6">
                  <c:v>2043</c:v>
                </c:pt>
                <c:pt idx="7">
                  <c:v>2171</c:v>
                </c:pt>
                <c:pt idx="8">
                  <c:v>2347</c:v>
                </c:pt>
                <c:pt idx="9">
                  <c:v>2602</c:v>
                </c:pt>
                <c:pt idx="10">
                  <c:v>2613</c:v>
                </c:pt>
                <c:pt idx="11">
                  <c:v>2843</c:v>
                </c:pt>
                <c:pt idx="12">
                  <c:v>2893</c:v>
                </c:pt>
                <c:pt idx="13">
                  <c:v>3163</c:v>
                </c:pt>
                <c:pt idx="14">
                  <c:v>3269</c:v>
                </c:pt>
                <c:pt idx="15">
                  <c:v>3430</c:v>
                </c:pt>
                <c:pt idx="16">
                  <c:v>3673</c:v>
                </c:pt>
              </c:numCache>
            </c:numRef>
          </c:val>
          <c:smooth val="0"/>
        </c:ser>
        <c:ser>
          <c:idx val="3"/>
          <c:order val="3"/>
          <c:tx>
            <c:strRef>
              <c:f>Лист1!$A$30</c:f>
              <c:strCache>
                <c:ptCount val="1"/>
                <c:pt idx="0">
                  <c:v>облучение 10 минут</c:v>
                </c:pt>
              </c:strCache>
            </c:strRef>
          </c:tx>
          <c:spPr>
            <a:ln>
              <a:solidFill>
                <a:srgbClr val="00B050"/>
              </a:solidFill>
            </a:ln>
          </c:spPr>
          <c:marker>
            <c:symbol val="triangle"/>
            <c:size val="7"/>
            <c:spPr>
              <a:solidFill>
                <a:schemeClr val="bg1"/>
              </a:solidFill>
              <a:ln>
                <a:solidFill>
                  <a:srgbClr val="00B050"/>
                </a:solidFill>
              </a:ln>
            </c:spPr>
          </c:marker>
          <c:cat>
            <c:numRef>
              <c:f>Лист1!$B$26:$R$26</c:f>
              <c:numCache>
                <c:formatCode>#0</c:formatCode>
                <c:ptCount val="17"/>
                <c:pt idx="0">
                  <c:v>30</c:v>
                </c:pt>
                <c:pt idx="1">
                  <c:v>40</c:v>
                </c:pt>
                <c:pt idx="2">
                  <c:v>50</c:v>
                </c:pt>
                <c:pt idx="3">
                  <c:v>60</c:v>
                </c:pt>
                <c:pt idx="4">
                  <c:v>70</c:v>
                </c:pt>
                <c:pt idx="5">
                  <c:v>80</c:v>
                </c:pt>
                <c:pt idx="6">
                  <c:v>90</c:v>
                </c:pt>
                <c:pt idx="7">
                  <c:v>100</c:v>
                </c:pt>
                <c:pt idx="8">
                  <c:v>110</c:v>
                </c:pt>
                <c:pt idx="9">
                  <c:v>120</c:v>
                </c:pt>
                <c:pt idx="10">
                  <c:v>130</c:v>
                </c:pt>
                <c:pt idx="11">
                  <c:v>140</c:v>
                </c:pt>
                <c:pt idx="12">
                  <c:v>150</c:v>
                </c:pt>
                <c:pt idx="13">
                  <c:v>160</c:v>
                </c:pt>
                <c:pt idx="14">
                  <c:v>170</c:v>
                </c:pt>
                <c:pt idx="15">
                  <c:v>180</c:v>
                </c:pt>
                <c:pt idx="16">
                  <c:v>190</c:v>
                </c:pt>
              </c:numCache>
            </c:numRef>
          </c:cat>
          <c:val>
            <c:numRef>
              <c:f>Лист1!$B$30:$R$30</c:f>
              <c:numCache>
                <c:formatCode>#0</c:formatCode>
                <c:ptCount val="17"/>
                <c:pt idx="0">
                  <c:v>2007</c:v>
                </c:pt>
                <c:pt idx="1">
                  <c:v>2027</c:v>
                </c:pt>
                <c:pt idx="2">
                  <c:v>1991</c:v>
                </c:pt>
                <c:pt idx="3">
                  <c:v>1994</c:v>
                </c:pt>
                <c:pt idx="4">
                  <c:v>2164</c:v>
                </c:pt>
                <c:pt idx="5">
                  <c:v>2212</c:v>
                </c:pt>
                <c:pt idx="6">
                  <c:v>2341</c:v>
                </c:pt>
                <c:pt idx="7">
                  <c:v>2440</c:v>
                </c:pt>
                <c:pt idx="8">
                  <c:v>2520</c:v>
                </c:pt>
                <c:pt idx="9">
                  <c:v>2627</c:v>
                </c:pt>
                <c:pt idx="10">
                  <c:v>2810</c:v>
                </c:pt>
                <c:pt idx="11">
                  <c:v>2911</c:v>
                </c:pt>
                <c:pt idx="12">
                  <c:v>2902</c:v>
                </c:pt>
                <c:pt idx="13">
                  <c:v>3174</c:v>
                </c:pt>
                <c:pt idx="14">
                  <c:v>3189</c:v>
                </c:pt>
                <c:pt idx="15">
                  <c:v>3569</c:v>
                </c:pt>
                <c:pt idx="16">
                  <c:v>3517</c:v>
                </c:pt>
              </c:numCache>
            </c:numRef>
          </c:val>
          <c:smooth val="0"/>
        </c:ser>
        <c:ser>
          <c:idx val="4"/>
          <c:order val="4"/>
          <c:tx>
            <c:strRef>
              <c:f>Лист1!$A$31</c:f>
              <c:strCache>
                <c:ptCount val="1"/>
                <c:pt idx="0">
                  <c:v>облучение 15 минут</c:v>
                </c:pt>
              </c:strCache>
            </c:strRef>
          </c:tx>
          <c:spPr>
            <a:ln>
              <a:solidFill>
                <a:srgbClr val="00B050"/>
              </a:solidFill>
            </a:ln>
          </c:spPr>
          <c:marker>
            <c:symbol val="square"/>
            <c:size val="7"/>
            <c:spPr>
              <a:solidFill>
                <a:schemeClr val="bg1"/>
              </a:solidFill>
              <a:ln>
                <a:solidFill>
                  <a:srgbClr val="00B050"/>
                </a:solidFill>
              </a:ln>
            </c:spPr>
          </c:marker>
          <c:cat>
            <c:numRef>
              <c:f>Лист1!$B$26:$R$26</c:f>
              <c:numCache>
                <c:formatCode>#0</c:formatCode>
                <c:ptCount val="17"/>
                <c:pt idx="0">
                  <c:v>30</c:v>
                </c:pt>
                <c:pt idx="1">
                  <c:v>40</c:v>
                </c:pt>
                <c:pt idx="2">
                  <c:v>50</c:v>
                </c:pt>
                <c:pt idx="3">
                  <c:v>60</c:v>
                </c:pt>
                <c:pt idx="4">
                  <c:v>70</c:v>
                </c:pt>
                <c:pt idx="5">
                  <c:v>80</c:v>
                </c:pt>
                <c:pt idx="6">
                  <c:v>90</c:v>
                </c:pt>
                <c:pt idx="7">
                  <c:v>100</c:v>
                </c:pt>
                <c:pt idx="8">
                  <c:v>110</c:v>
                </c:pt>
                <c:pt idx="9">
                  <c:v>120</c:v>
                </c:pt>
                <c:pt idx="10">
                  <c:v>130</c:v>
                </c:pt>
                <c:pt idx="11">
                  <c:v>140</c:v>
                </c:pt>
                <c:pt idx="12">
                  <c:v>150</c:v>
                </c:pt>
                <c:pt idx="13">
                  <c:v>160</c:v>
                </c:pt>
                <c:pt idx="14">
                  <c:v>170</c:v>
                </c:pt>
                <c:pt idx="15">
                  <c:v>180</c:v>
                </c:pt>
                <c:pt idx="16">
                  <c:v>190</c:v>
                </c:pt>
              </c:numCache>
            </c:numRef>
          </c:cat>
          <c:val>
            <c:numRef>
              <c:f>Лист1!$B$31:$R$31</c:f>
              <c:numCache>
                <c:formatCode>#0</c:formatCode>
                <c:ptCount val="17"/>
                <c:pt idx="0">
                  <c:v>2820</c:v>
                </c:pt>
                <c:pt idx="1">
                  <c:v>3004</c:v>
                </c:pt>
                <c:pt idx="2">
                  <c:v>3035</c:v>
                </c:pt>
                <c:pt idx="3">
                  <c:v>3380</c:v>
                </c:pt>
                <c:pt idx="4">
                  <c:v>3420</c:v>
                </c:pt>
                <c:pt idx="5">
                  <c:v>3653</c:v>
                </c:pt>
                <c:pt idx="6">
                  <c:v>3932</c:v>
                </c:pt>
                <c:pt idx="7">
                  <c:v>4397</c:v>
                </c:pt>
                <c:pt idx="8">
                  <c:v>4814</c:v>
                </c:pt>
                <c:pt idx="9">
                  <c:v>5248</c:v>
                </c:pt>
                <c:pt idx="10">
                  <c:v>5691</c:v>
                </c:pt>
                <c:pt idx="11">
                  <c:v>6207</c:v>
                </c:pt>
                <c:pt idx="12">
                  <c:v>6672</c:v>
                </c:pt>
                <c:pt idx="13">
                  <c:v>7125</c:v>
                </c:pt>
                <c:pt idx="14">
                  <c:v>7540</c:v>
                </c:pt>
                <c:pt idx="15">
                  <c:v>8100</c:v>
                </c:pt>
                <c:pt idx="16">
                  <c:v>8738</c:v>
                </c:pt>
              </c:numCache>
            </c:numRef>
          </c:val>
          <c:smooth val="0"/>
        </c:ser>
        <c:dLbls>
          <c:showLegendKey val="0"/>
          <c:showVal val="0"/>
          <c:showCatName val="0"/>
          <c:showSerName val="0"/>
          <c:showPercent val="0"/>
          <c:showBubbleSize val="0"/>
        </c:dLbls>
        <c:marker val="1"/>
        <c:smooth val="0"/>
        <c:axId val="249276664"/>
        <c:axId val="249277056"/>
      </c:lineChart>
      <c:catAx>
        <c:axId val="249276664"/>
        <c:scaling>
          <c:orientation val="minMax"/>
        </c:scaling>
        <c:delete val="0"/>
        <c:axPos val="b"/>
        <c:title>
          <c:tx>
            <c:rich>
              <a:bodyPr/>
              <a:lstStyle/>
              <a:p>
                <a:pPr>
                  <a:defRPr/>
                </a:pPr>
                <a:r>
                  <a:rPr lang="ru-RU" sz="1400">
                    <a:latin typeface="Times New Roman" panose="02020603050405020304" pitchFamily="18" charset="0"/>
                    <a:cs typeface="Times New Roman" panose="02020603050405020304" pitchFamily="18" charset="0"/>
                  </a:rPr>
                  <a:t>Время, минуты</a:t>
                </a:r>
              </a:p>
            </c:rich>
          </c:tx>
          <c:layout>
            <c:manualLayout>
              <c:xMode val="edge"/>
              <c:yMode val="edge"/>
              <c:x val="0.34687589189365503"/>
              <c:y val="0.94290417825514683"/>
            </c:manualLayout>
          </c:layout>
          <c:overlay val="0"/>
        </c:title>
        <c:numFmt formatCode="#0" sourceLinked="1"/>
        <c:majorTickMark val="out"/>
        <c:minorTickMark val="none"/>
        <c:tickLblPos val="nextTo"/>
        <c:crossAx val="249277056"/>
        <c:crosses val="autoZero"/>
        <c:auto val="1"/>
        <c:lblAlgn val="ctr"/>
        <c:lblOffset val="100"/>
        <c:noMultiLvlLbl val="0"/>
      </c:catAx>
      <c:valAx>
        <c:axId val="249277056"/>
        <c:scaling>
          <c:orientation val="minMax"/>
          <c:min val="1500"/>
        </c:scaling>
        <c:delete val="0"/>
        <c:axPos val="l"/>
        <c:majorGridlines/>
        <c:title>
          <c:tx>
            <c:rich>
              <a:bodyPr rot="-5400000" vert="horz"/>
              <a:lstStyle/>
              <a:p>
                <a:pPr>
                  <a:defRPr/>
                </a:pPr>
                <a:r>
                  <a:rPr lang="ru-RU" sz="1400">
                    <a:latin typeface="Times New Roman" panose="02020603050405020304" pitchFamily="18" charset="0"/>
                    <a:cs typeface="Times New Roman" panose="02020603050405020304" pitchFamily="18" charset="0"/>
                  </a:rPr>
                  <a:t>Флюоресценция, отн. ед. </a:t>
                </a:r>
              </a:p>
            </c:rich>
          </c:tx>
          <c:layout>
            <c:manualLayout>
              <c:xMode val="edge"/>
              <c:yMode val="edge"/>
              <c:x val="4.1979140900849973E-3"/>
              <c:y val="0.23772947073677311"/>
            </c:manualLayout>
          </c:layout>
          <c:overlay val="0"/>
        </c:title>
        <c:numFmt formatCode="#0" sourceLinked="1"/>
        <c:majorTickMark val="out"/>
        <c:minorTickMark val="none"/>
        <c:tickLblPos val="nextTo"/>
        <c:crossAx val="249276664"/>
        <c:crosses val="autoZero"/>
        <c:crossBetween val="midCat"/>
      </c:valAx>
    </c:plotArea>
    <c:legend>
      <c:legendPos val="r"/>
      <c:layout>
        <c:manualLayout>
          <c:xMode val="edge"/>
          <c:yMode val="edge"/>
          <c:x val="0.73809439902514218"/>
          <c:y val="0.13902392635703145"/>
          <c:w val="0.25517782456482002"/>
          <c:h val="0.85867663281220286"/>
        </c:manualLayout>
      </c:layout>
      <c:overlay val="0"/>
      <c:txPr>
        <a:bodyPr/>
        <a:lstStyle/>
        <a:p>
          <a:pPr>
            <a:defRPr sz="1400" baseline="0">
              <a:latin typeface="Calibri" panose="020F0502020204030204" pitchFamily="34" charset="0"/>
            </a:defRPr>
          </a:pPr>
          <a:endParaRPr lang="ru-RU"/>
        </a:p>
      </c:txPr>
    </c:legend>
    <c:plotVisOnly val="1"/>
    <c:dispBlanksAs val="gap"/>
    <c:showDLblsOverMax val="0"/>
  </c:chart>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i="1">
                <a:latin typeface="Times New Roman" panose="02020603050405020304" pitchFamily="18" charset="0"/>
                <a:cs typeface="Times New Roman" panose="02020603050405020304" pitchFamily="18" charset="0"/>
              </a:rPr>
              <a:t>E.</a:t>
            </a:r>
            <a:r>
              <a:rPr lang="en-US" i="1" baseline="0">
                <a:latin typeface="Times New Roman" panose="02020603050405020304" pitchFamily="18" charset="0"/>
                <a:cs typeface="Times New Roman" panose="02020603050405020304" pitchFamily="18" charset="0"/>
              </a:rPr>
              <a:t> coli/pCopA-GFP</a:t>
            </a:r>
            <a:endParaRPr lang="ru-RU" i="1">
              <a:latin typeface="Times New Roman" panose="02020603050405020304" pitchFamily="18" charset="0"/>
              <a:cs typeface="Times New Roman" panose="02020603050405020304" pitchFamily="18" charset="0"/>
            </a:endParaRPr>
          </a:p>
        </c:rich>
      </c:tx>
      <c:layout/>
      <c:overlay val="0"/>
    </c:title>
    <c:autoTitleDeleted val="0"/>
    <c:plotArea>
      <c:layout/>
      <c:lineChart>
        <c:grouping val="standard"/>
        <c:varyColors val="0"/>
        <c:ser>
          <c:idx val="0"/>
          <c:order val="0"/>
          <c:tx>
            <c:strRef>
              <c:f>Лист1!$K$35</c:f>
              <c:strCache>
                <c:ptCount val="1"/>
                <c:pt idx="0">
                  <c:v>0 мкМ сульфат меди</c:v>
                </c:pt>
              </c:strCache>
            </c:strRef>
          </c:tx>
          <c:spPr>
            <a:ln>
              <a:solidFill>
                <a:schemeClr val="tx1"/>
              </a:solidFill>
            </a:ln>
          </c:spPr>
          <c:marker>
            <c:symbol val="square"/>
            <c:size val="7"/>
            <c:spPr>
              <a:solidFill>
                <a:schemeClr val="tx1"/>
              </a:solidFill>
              <a:ln>
                <a:solidFill>
                  <a:prstClr val="black"/>
                </a:solidFill>
              </a:ln>
            </c:spPr>
          </c:marker>
          <c:cat>
            <c:numRef>
              <c:f>Лист1!$L$34:$S$34</c:f>
              <c:numCache>
                <c:formatCode>General</c:formatCode>
                <c:ptCount val="8"/>
                <c:pt idx="0">
                  <c:v>60</c:v>
                </c:pt>
                <c:pt idx="1">
                  <c:v>80</c:v>
                </c:pt>
                <c:pt idx="2">
                  <c:v>100</c:v>
                </c:pt>
                <c:pt idx="3">
                  <c:v>120</c:v>
                </c:pt>
                <c:pt idx="4">
                  <c:v>140</c:v>
                </c:pt>
                <c:pt idx="5">
                  <c:v>160</c:v>
                </c:pt>
                <c:pt idx="6">
                  <c:v>180</c:v>
                </c:pt>
                <c:pt idx="7">
                  <c:v>200</c:v>
                </c:pt>
              </c:numCache>
            </c:numRef>
          </c:cat>
          <c:val>
            <c:numRef>
              <c:f>Лист1!$L$35:$S$35</c:f>
              <c:numCache>
                <c:formatCode>General</c:formatCode>
                <c:ptCount val="8"/>
                <c:pt idx="0">
                  <c:v>1</c:v>
                </c:pt>
                <c:pt idx="1">
                  <c:v>1</c:v>
                </c:pt>
                <c:pt idx="2">
                  <c:v>1</c:v>
                </c:pt>
                <c:pt idx="3">
                  <c:v>1</c:v>
                </c:pt>
                <c:pt idx="4">
                  <c:v>1</c:v>
                </c:pt>
                <c:pt idx="5">
                  <c:v>1</c:v>
                </c:pt>
                <c:pt idx="6">
                  <c:v>1</c:v>
                </c:pt>
                <c:pt idx="7">
                  <c:v>1</c:v>
                </c:pt>
              </c:numCache>
            </c:numRef>
          </c:val>
          <c:smooth val="0"/>
        </c:ser>
        <c:ser>
          <c:idx val="1"/>
          <c:order val="1"/>
          <c:tx>
            <c:strRef>
              <c:f>Лист1!$K$36</c:f>
              <c:strCache>
                <c:ptCount val="1"/>
                <c:pt idx="0">
                  <c:v>25 мкМ сульфат меди</c:v>
                </c:pt>
              </c:strCache>
            </c:strRef>
          </c:tx>
          <c:spPr>
            <a:ln>
              <a:solidFill>
                <a:srgbClr val="FF0000"/>
              </a:solidFill>
            </a:ln>
          </c:spPr>
          <c:marker>
            <c:symbol val="triangle"/>
            <c:size val="7"/>
            <c:spPr>
              <a:solidFill>
                <a:schemeClr val="bg1"/>
              </a:solidFill>
              <a:ln>
                <a:solidFill>
                  <a:srgbClr val="FF0000"/>
                </a:solidFill>
              </a:ln>
            </c:spPr>
          </c:marker>
          <c:errBars>
            <c:errDir val="y"/>
            <c:errBarType val="both"/>
            <c:errValType val="cust"/>
            <c:noEndCap val="0"/>
            <c:plus>
              <c:numRef>
                <c:f>Лист1!$L$43:$S$43</c:f>
                <c:numCache>
                  <c:formatCode>General</c:formatCode>
                  <c:ptCount val="8"/>
                  <c:pt idx="0">
                    <c:v>0.225485470310967</c:v>
                  </c:pt>
                  <c:pt idx="1">
                    <c:v>0.46650426591511301</c:v>
                  </c:pt>
                  <c:pt idx="2">
                    <c:v>0.49644225577488599</c:v>
                  </c:pt>
                  <c:pt idx="3">
                    <c:v>0.53056545014258005</c:v>
                  </c:pt>
                  <c:pt idx="4">
                    <c:v>0.44721995867459402</c:v>
                  </c:pt>
                  <c:pt idx="5">
                    <c:v>0.45291017440051401</c:v>
                  </c:pt>
                  <c:pt idx="6">
                    <c:v>0.455525133545712</c:v>
                  </c:pt>
                  <c:pt idx="7">
                    <c:v>0.41448105617936798</c:v>
                  </c:pt>
                </c:numCache>
              </c:numRef>
            </c:plus>
            <c:minus>
              <c:numRef>
                <c:f>Лист1!$L$44:$S$44</c:f>
                <c:numCache>
                  <c:formatCode>General</c:formatCode>
                  <c:ptCount val="8"/>
                  <c:pt idx="0">
                    <c:v>0.225485470310967</c:v>
                  </c:pt>
                  <c:pt idx="1">
                    <c:v>0.46650426591511301</c:v>
                  </c:pt>
                  <c:pt idx="2">
                    <c:v>0.49644225577488599</c:v>
                  </c:pt>
                  <c:pt idx="3">
                    <c:v>0.53056545014258005</c:v>
                  </c:pt>
                  <c:pt idx="4">
                    <c:v>0.44721995867459402</c:v>
                  </c:pt>
                  <c:pt idx="5">
                    <c:v>0.45291017440051401</c:v>
                  </c:pt>
                  <c:pt idx="6">
                    <c:v>0.455525133545712</c:v>
                  </c:pt>
                  <c:pt idx="7">
                    <c:v>0.41448105617936798</c:v>
                  </c:pt>
                </c:numCache>
              </c:numRef>
            </c:minus>
          </c:errBars>
          <c:cat>
            <c:numRef>
              <c:f>Лист1!$L$34:$S$34</c:f>
              <c:numCache>
                <c:formatCode>General</c:formatCode>
                <c:ptCount val="8"/>
                <c:pt idx="0">
                  <c:v>60</c:v>
                </c:pt>
                <c:pt idx="1">
                  <c:v>80</c:v>
                </c:pt>
                <c:pt idx="2">
                  <c:v>100</c:v>
                </c:pt>
                <c:pt idx="3">
                  <c:v>120</c:v>
                </c:pt>
                <c:pt idx="4">
                  <c:v>140</c:v>
                </c:pt>
                <c:pt idx="5">
                  <c:v>160</c:v>
                </c:pt>
                <c:pt idx="6">
                  <c:v>180</c:v>
                </c:pt>
                <c:pt idx="7">
                  <c:v>200</c:v>
                </c:pt>
              </c:numCache>
            </c:numRef>
          </c:cat>
          <c:val>
            <c:numRef>
              <c:f>Лист1!$L$36:$S$36</c:f>
              <c:numCache>
                <c:formatCode>General</c:formatCode>
                <c:ptCount val="8"/>
                <c:pt idx="0">
                  <c:v>1.5445002507310921</c:v>
                </c:pt>
                <c:pt idx="1">
                  <c:v>1.9554570989676721</c:v>
                </c:pt>
                <c:pt idx="2">
                  <c:v>2.2803209877266131</c:v>
                </c:pt>
                <c:pt idx="3">
                  <c:v>2.3300076295312979</c:v>
                </c:pt>
                <c:pt idx="4">
                  <c:v>2.491942315658958</c:v>
                </c:pt>
                <c:pt idx="5">
                  <c:v>2.8282639960299729</c:v>
                </c:pt>
                <c:pt idx="6">
                  <c:v>3.0011894346084471</c:v>
                </c:pt>
                <c:pt idx="7">
                  <c:v>3.272287089865948</c:v>
                </c:pt>
              </c:numCache>
            </c:numRef>
          </c:val>
          <c:smooth val="0"/>
        </c:ser>
        <c:ser>
          <c:idx val="2"/>
          <c:order val="2"/>
          <c:tx>
            <c:strRef>
              <c:f>Лист1!$K$37</c:f>
              <c:strCache>
                <c:ptCount val="1"/>
                <c:pt idx="0">
                  <c:v>облученная культура клеток</c:v>
                </c:pt>
              </c:strCache>
            </c:strRef>
          </c:tx>
          <c:spPr>
            <a:ln>
              <a:solidFill>
                <a:srgbClr val="00B050"/>
              </a:solidFill>
            </a:ln>
          </c:spPr>
          <c:marker>
            <c:symbol val="square"/>
            <c:size val="7"/>
            <c:spPr>
              <a:solidFill>
                <a:schemeClr val="bg1"/>
              </a:solidFill>
              <a:ln>
                <a:solidFill>
                  <a:srgbClr val="00B050"/>
                </a:solidFill>
              </a:ln>
            </c:spPr>
          </c:marker>
          <c:errBars>
            <c:errDir val="y"/>
            <c:errBarType val="both"/>
            <c:errValType val="cust"/>
            <c:noEndCap val="0"/>
            <c:plus>
              <c:numRef>
                <c:f>Лист1!$L$45:$S$45</c:f>
                <c:numCache>
                  <c:formatCode>General</c:formatCode>
                  <c:ptCount val="8"/>
                  <c:pt idx="0">
                    <c:v>2.1888908577541E-2</c:v>
                  </c:pt>
                  <c:pt idx="1">
                    <c:v>0.100154797774773</c:v>
                  </c:pt>
                  <c:pt idx="2">
                    <c:v>8.1293048928362893E-2</c:v>
                  </c:pt>
                  <c:pt idx="3">
                    <c:v>0.105248035310519</c:v>
                  </c:pt>
                  <c:pt idx="4">
                    <c:v>8.8160878113939897E-2</c:v>
                  </c:pt>
                  <c:pt idx="5">
                    <c:v>7.3187097408338106E-2</c:v>
                  </c:pt>
                  <c:pt idx="6">
                    <c:v>6.2316180721816397E-2</c:v>
                  </c:pt>
                  <c:pt idx="7">
                    <c:v>4.4651542270715001E-2</c:v>
                  </c:pt>
                </c:numCache>
              </c:numRef>
            </c:plus>
            <c:minus>
              <c:numRef>
                <c:f>Лист1!$L$46:$S$46</c:f>
                <c:numCache>
                  <c:formatCode>General</c:formatCode>
                  <c:ptCount val="8"/>
                  <c:pt idx="0">
                    <c:v>2.1888908577541E-2</c:v>
                  </c:pt>
                  <c:pt idx="1">
                    <c:v>0.100154797774773</c:v>
                  </c:pt>
                  <c:pt idx="2">
                    <c:v>8.1293048928362893E-2</c:v>
                  </c:pt>
                  <c:pt idx="3">
                    <c:v>0.105248035310519</c:v>
                  </c:pt>
                  <c:pt idx="4">
                    <c:v>8.8160878113939897E-2</c:v>
                  </c:pt>
                  <c:pt idx="5">
                    <c:v>7.3187097408338106E-2</c:v>
                  </c:pt>
                  <c:pt idx="6">
                    <c:v>6.2316180721816397E-2</c:v>
                  </c:pt>
                  <c:pt idx="7">
                    <c:v>4.4651542270715001E-2</c:v>
                  </c:pt>
                </c:numCache>
              </c:numRef>
            </c:minus>
          </c:errBars>
          <c:cat>
            <c:numRef>
              <c:f>Лист1!$L$34:$S$34</c:f>
              <c:numCache>
                <c:formatCode>General</c:formatCode>
                <c:ptCount val="8"/>
                <c:pt idx="0">
                  <c:v>60</c:v>
                </c:pt>
                <c:pt idx="1">
                  <c:v>80</c:v>
                </c:pt>
                <c:pt idx="2">
                  <c:v>100</c:v>
                </c:pt>
                <c:pt idx="3">
                  <c:v>120</c:v>
                </c:pt>
                <c:pt idx="4">
                  <c:v>140</c:v>
                </c:pt>
                <c:pt idx="5">
                  <c:v>160</c:v>
                </c:pt>
                <c:pt idx="6">
                  <c:v>180</c:v>
                </c:pt>
                <c:pt idx="7">
                  <c:v>200</c:v>
                </c:pt>
              </c:numCache>
            </c:numRef>
          </c:cat>
          <c:val>
            <c:numRef>
              <c:f>Лист1!$L$37:$S$37</c:f>
              <c:numCache>
                <c:formatCode>General</c:formatCode>
                <c:ptCount val="8"/>
                <c:pt idx="0">
                  <c:v>1.1307538886581741</c:v>
                </c:pt>
                <c:pt idx="1">
                  <c:v>1.227913143884074</c:v>
                </c:pt>
                <c:pt idx="2">
                  <c:v>1.3767149576463289</c:v>
                </c:pt>
                <c:pt idx="3">
                  <c:v>1.3493596826322281</c:v>
                </c:pt>
                <c:pt idx="4">
                  <c:v>1.3630011276279741</c:v>
                </c:pt>
                <c:pt idx="5">
                  <c:v>1.4697468236969959</c:v>
                </c:pt>
                <c:pt idx="6">
                  <c:v>1.4972795371232079</c:v>
                </c:pt>
                <c:pt idx="7">
                  <c:v>1.5653146691531541</c:v>
                </c:pt>
              </c:numCache>
            </c:numRef>
          </c:val>
          <c:smooth val="0"/>
        </c:ser>
        <c:dLbls>
          <c:showLegendKey val="0"/>
          <c:showVal val="0"/>
          <c:showCatName val="0"/>
          <c:showSerName val="0"/>
          <c:showPercent val="0"/>
          <c:showBubbleSize val="0"/>
        </c:dLbls>
        <c:marker val="1"/>
        <c:smooth val="0"/>
        <c:axId val="250802336"/>
        <c:axId val="250801160"/>
      </c:lineChart>
      <c:catAx>
        <c:axId val="250802336"/>
        <c:scaling>
          <c:orientation val="minMax"/>
        </c:scaling>
        <c:delete val="0"/>
        <c:axPos val="b"/>
        <c:title>
          <c:tx>
            <c:rich>
              <a:bodyPr/>
              <a:lstStyle/>
              <a:p>
                <a:pPr>
                  <a:defRPr/>
                </a:pPr>
                <a:r>
                  <a:rPr lang="ru-RU" sz="1400">
                    <a:latin typeface="Times New Roman" panose="02020603050405020304" pitchFamily="18" charset="0"/>
                    <a:cs typeface="Times New Roman" panose="02020603050405020304" pitchFamily="18" charset="0"/>
                  </a:rPr>
                  <a:t>Время</a:t>
                </a:r>
                <a:r>
                  <a:rPr lang="en-US" sz="1400">
                    <a:latin typeface="Times New Roman" panose="02020603050405020304" pitchFamily="18" charset="0"/>
                    <a:cs typeface="Times New Roman" panose="02020603050405020304" pitchFamily="18" charset="0"/>
                  </a:rPr>
                  <a:t>,</a:t>
                </a:r>
                <a:r>
                  <a:rPr lang="ru-RU" sz="1400" baseline="0">
                    <a:latin typeface="Times New Roman" panose="02020603050405020304" pitchFamily="18" charset="0"/>
                    <a:cs typeface="Times New Roman" panose="02020603050405020304" pitchFamily="18" charset="0"/>
                  </a:rPr>
                  <a:t> минуты</a:t>
                </a:r>
                <a:endParaRPr lang="ru-RU" sz="1400">
                  <a:latin typeface="Times New Roman" panose="02020603050405020304" pitchFamily="18" charset="0"/>
                  <a:cs typeface="Times New Roman" panose="02020603050405020304" pitchFamily="18" charset="0"/>
                </a:endParaRPr>
              </a:p>
            </c:rich>
          </c:tx>
          <c:layout/>
          <c:overlay val="0"/>
        </c:title>
        <c:numFmt formatCode="General" sourceLinked="1"/>
        <c:majorTickMark val="out"/>
        <c:minorTickMark val="none"/>
        <c:tickLblPos val="nextTo"/>
        <c:crossAx val="250801160"/>
        <c:crosses val="autoZero"/>
        <c:auto val="1"/>
        <c:lblAlgn val="ctr"/>
        <c:lblOffset val="100"/>
        <c:noMultiLvlLbl val="0"/>
      </c:catAx>
      <c:valAx>
        <c:axId val="250801160"/>
        <c:scaling>
          <c:orientation val="minMax"/>
          <c:min val="0.5"/>
        </c:scaling>
        <c:delete val="0"/>
        <c:axPos val="l"/>
        <c:majorGridlines/>
        <c:title>
          <c:tx>
            <c:rich>
              <a:bodyPr rot="-5400000" vert="horz"/>
              <a:lstStyle/>
              <a:p>
                <a:pPr>
                  <a:defRPr/>
                </a:pPr>
                <a:r>
                  <a:rPr lang="ru-RU" sz="1400">
                    <a:latin typeface="Times New Roman" panose="02020603050405020304" pitchFamily="18" charset="0"/>
                    <a:cs typeface="Times New Roman" panose="02020603050405020304" pitchFamily="18" charset="0"/>
                  </a:rPr>
                  <a:t>Уровень индукции</a:t>
                </a:r>
              </a:p>
            </c:rich>
          </c:tx>
          <c:layout>
            <c:manualLayout>
              <c:xMode val="edge"/>
              <c:yMode val="edge"/>
              <c:x val="1.4852153101724531E-2"/>
              <c:y val="0.28209836870644228"/>
            </c:manualLayout>
          </c:layout>
          <c:overlay val="0"/>
        </c:title>
        <c:numFmt formatCode="General" sourceLinked="1"/>
        <c:majorTickMark val="out"/>
        <c:minorTickMark val="none"/>
        <c:tickLblPos val="nextTo"/>
        <c:crossAx val="250802336"/>
        <c:crosses val="autoZero"/>
        <c:crossBetween val="midCat"/>
      </c:valAx>
    </c:plotArea>
    <c:legend>
      <c:legendPos val="r"/>
      <c:layout>
        <c:manualLayout>
          <c:xMode val="edge"/>
          <c:yMode val="edge"/>
          <c:x val="0.70444024737992073"/>
          <c:y val="0.16097883578159086"/>
          <c:w val="0.29361736905292002"/>
          <c:h val="0.57687429272346002"/>
        </c:manualLayout>
      </c:layout>
      <c:overlay val="0"/>
      <c:txPr>
        <a:bodyPr/>
        <a:lstStyle/>
        <a:p>
          <a:pPr>
            <a:defRPr sz="1400" baseline="0">
              <a:latin typeface="Calibri" panose="020F0502020204030204" pitchFamily="34" charset="0"/>
            </a:defRPr>
          </a:pPr>
          <a:endParaRPr lang="ru-RU"/>
        </a:p>
      </c:txPr>
    </c:legend>
    <c:plotVisOnly val="1"/>
    <c:dispBlanksAs val="gap"/>
    <c:showDLblsOverMax val="0"/>
  </c:chart>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sz="1800" b="1" i="1" baseline="0">
                <a:latin typeface="Times New Roman" pitchFamily="18" charset="0"/>
                <a:cs typeface="Times New Roman" pitchFamily="18" charset="0"/>
              </a:rPr>
              <a:t>E. coli/pEmrR-GFP</a:t>
            </a:r>
            <a:endParaRPr lang="ru-RU" sz="1800" b="1" i="1" baseline="0">
              <a:latin typeface="Times New Roman" pitchFamily="18" charset="0"/>
              <a:cs typeface="Times New Roman" pitchFamily="18" charset="0"/>
            </a:endParaRPr>
          </a:p>
        </c:rich>
      </c:tx>
      <c:layout/>
      <c:overlay val="0"/>
    </c:title>
    <c:autoTitleDeleted val="0"/>
    <c:plotArea>
      <c:layout>
        <c:manualLayout>
          <c:layoutTarget val="inner"/>
          <c:xMode val="edge"/>
          <c:yMode val="edge"/>
          <c:x val="0.11669823686962273"/>
          <c:y val="0.14583673242869163"/>
          <c:w val="0.57911303336273667"/>
          <c:h val="0.67233395602775425"/>
        </c:manualLayout>
      </c:layout>
      <c:lineChart>
        <c:grouping val="standard"/>
        <c:varyColors val="0"/>
        <c:ser>
          <c:idx val="0"/>
          <c:order val="0"/>
          <c:tx>
            <c:strRef>
              <c:f>Лист1!$K$53</c:f>
              <c:strCache>
                <c:ptCount val="1"/>
                <c:pt idx="0">
                  <c:v>0 мМ салициловая кислота</c:v>
                </c:pt>
              </c:strCache>
            </c:strRef>
          </c:tx>
          <c:spPr>
            <a:ln>
              <a:solidFill>
                <a:schemeClr val="tx1"/>
              </a:solidFill>
            </a:ln>
          </c:spPr>
          <c:marker>
            <c:symbol val="square"/>
            <c:size val="7"/>
            <c:spPr>
              <a:solidFill>
                <a:schemeClr val="tx1"/>
              </a:solidFill>
              <a:ln>
                <a:solidFill>
                  <a:prstClr val="black"/>
                </a:solidFill>
              </a:ln>
            </c:spPr>
          </c:marker>
          <c:cat>
            <c:numRef>
              <c:f>Лист1!$L$52:$S$52</c:f>
              <c:numCache>
                <c:formatCode>#0</c:formatCode>
                <c:ptCount val="8"/>
                <c:pt idx="0">
                  <c:v>60</c:v>
                </c:pt>
                <c:pt idx="1">
                  <c:v>80</c:v>
                </c:pt>
                <c:pt idx="2">
                  <c:v>100</c:v>
                </c:pt>
                <c:pt idx="3">
                  <c:v>120</c:v>
                </c:pt>
                <c:pt idx="4">
                  <c:v>140</c:v>
                </c:pt>
                <c:pt idx="5">
                  <c:v>160</c:v>
                </c:pt>
                <c:pt idx="6">
                  <c:v>180</c:v>
                </c:pt>
                <c:pt idx="7">
                  <c:v>200</c:v>
                </c:pt>
              </c:numCache>
            </c:numRef>
          </c:cat>
          <c:val>
            <c:numRef>
              <c:f>Лист1!$L$53:$S$53</c:f>
              <c:numCache>
                <c:formatCode>General</c:formatCode>
                <c:ptCount val="8"/>
                <c:pt idx="0">
                  <c:v>1</c:v>
                </c:pt>
                <c:pt idx="1">
                  <c:v>1</c:v>
                </c:pt>
                <c:pt idx="2">
                  <c:v>1</c:v>
                </c:pt>
                <c:pt idx="3">
                  <c:v>1</c:v>
                </c:pt>
                <c:pt idx="4">
                  <c:v>1</c:v>
                </c:pt>
                <c:pt idx="5">
                  <c:v>1</c:v>
                </c:pt>
                <c:pt idx="6">
                  <c:v>1</c:v>
                </c:pt>
                <c:pt idx="7">
                  <c:v>1</c:v>
                </c:pt>
              </c:numCache>
            </c:numRef>
          </c:val>
          <c:smooth val="0"/>
        </c:ser>
        <c:ser>
          <c:idx val="1"/>
          <c:order val="1"/>
          <c:tx>
            <c:strRef>
              <c:f>Лист1!$K$54</c:f>
              <c:strCache>
                <c:ptCount val="1"/>
                <c:pt idx="0">
                  <c:v>0,1 мМ салициловая кислота</c:v>
                </c:pt>
              </c:strCache>
            </c:strRef>
          </c:tx>
          <c:spPr>
            <a:ln>
              <a:solidFill>
                <a:srgbClr val="FF0000"/>
              </a:solidFill>
            </a:ln>
          </c:spPr>
          <c:marker>
            <c:symbol val="triangle"/>
            <c:size val="7"/>
            <c:spPr>
              <a:solidFill>
                <a:schemeClr val="bg1"/>
              </a:solidFill>
              <a:ln>
                <a:solidFill>
                  <a:srgbClr val="FF0000"/>
                </a:solidFill>
              </a:ln>
            </c:spPr>
          </c:marker>
          <c:errBars>
            <c:errDir val="y"/>
            <c:errBarType val="both"/>
            <c:errValType val="cust"/>
            <c:noEndCap val="0"/>
            <c:plus>
              <c:numRef>
                <c:f>Лист1!$L$58:$S$58</c:f>
                <c:numCache>
                  <c:formatCode>General</c:formatCode>
                  <c:ptCount val="8"/>
                  <c:pt idx="0">
                    <c:v>0.17345403022713801</c:v>
                  </c:pt>
                  <c:pt idx="1">
                    <c:v>0.19018889135823799</c:v>
                  </c:pt>
                  <c:pt idx="2">
                    <c:v>0.21651967686679199</c:v>
                  </c:pt>
                  <c:pt idx="3">
                    <c:v>0.198788762556669</c:v>
                  </c:pt>
                  <c:pt idx="4">
                    <c:v>0.154199177023991</c:v>
                  </c:pt>
                  <c:pt idx="5">
                    <c:v>9.88188777089333E-2</c:v>
                  </c:pt>
                  <c:pt idx="6">
                    <c:v>7.7617691162640196E-2</c:v>
                  </c:pt>
                  <c:pt idx="7">
                    <c:v>0.134817329006337</c:v>
                  </c:pt>
                </c:numCache>
              </c:numRef>
            </c:plus>
            <c:minus>
              <c:numRef>
                <c:f>Лист1!$L$59:$S$59</c:f>
                <c:numCache>
                  <c:formatCode>General</c:formatCode>
                  <c:ptCount val="8"/>
                  <c:pt idx="0">
                    <c:v>0.17345403022713801</c:v>
                  </c:pt>
                  <c:pt idx="1">
                    <c:v>0.19018889135823799</c:v>
                  </c:pt>
                  <c:pt idx="2">
                    <c:v>0.21651967686679199</c:v>
                  </c:pt>
                  <c:pt idx="3">
                    <c:v>0.198788762556669</c:v>
                  </c:pt>
                  <c:pt idx="4">
                    <c:v>0.154199177023991</c:v>
                  </c:pt>
                  <c:pt idx="5">
                    <c:v>9.88188777089333E-2</c:v>
                  </c:pt>
                  <c:pt idx="6">
                    <c:v>7.7617691162640196E-2</c:v>
                  </c:pt>
                  <c:pt idx="7">
                    <c:v>0.134817329006337</c:v>
                  </c:pt>
                </c:numCache>
              </c:numRef>
            </c:minus>
          </c:errBars>
          <c:cat>
            <c:numRef>
              <c:f>Лист1!$L$52:$S$52</c:f>
              <c:numCache>
                <c:formatCode>#0</c:formatCode>
                <c:ptCount val="8"/>
                <c:pt idx="0">
                  <c:v>60</c:v>
                </c:pt>
                <c:pt idx="1">
                  <c:v>80</c:v>
                </c:pt>
                <c:pt idx="2">
                  <c:v>100</c:v>
                </c:pt>
                <c:pt idx="3">
                  <c:v>120</c:v>
                </c:pt>
                <c:pt idx="4">
                  <c:v>140</c:v>
                </c:pt>
                <c:pt idx="5">
                  <c:v>160</c:v>
                </c:pt>
                <c:pt idx="6">
                  <c:v>180</c:v>
                </c:pt>
                <c:pt idx="7">
                  <c:v>200</c:v>
                </c:pt>
              </c:numCache>
            </c:numRef>
          </c:cat>
          <c:val>
            <c:numRef>
              <c:f>Лист1!$L$54:$S$54</c:f>
              <c:numCache>
                <c:formatCode>General</c:formatCode>
                <c:ptCount val="8"/>
                <c:pt idx="0">
                  <c:v>1.113848502865078</c:v>
                </c:pt>
                <c:pt idx="1">
                  <c:v>1.226464246533052</c:v>
                </c:pt>
                <c:pt idx="2">
                  <c:v>1.3288942850248879</c:v>
                </c:pt>
                <c:pt idx="3">
                  <c:v>1.3988142926323861</c:v>
                </c:pt>
                <c:pt idx="4">
                  <c:v>1.4857296585729649</c:v>
                </c:pt>
                <c:pt idx="5">
                  <c:v>1.4639005347838809</c:v>
                </c:pt>
                <c:pt idx="6">
                  <c:v>1.5222380995822711</c:v>
                </c:pt>
                <c:pt idx="7">
                  <c:v>1.442276666370252</c:v>
                </c:pt>
              </c:numCache>
            </c:numRef>
          </c:val>
          <c:smooth val="0"/>
        </c:ser>
        <c:ser>
          <c:idx val="2"/>
          <c:order val="2"/>
          <c:tx>
            <c:strRef>
              <c:f>Лист1!$K$55</c:f>
              <c:strCache>
                <c:ptCount val="1"/>
                <c:pt idx="0">
                  <c:v>облученная культура клеток</c:v>
                </c:pt>
              </c:strCache>
            </c:strRef>
          </c:tx>
          <c:spPr>
            <a:ln>
              <a:solidFill>
                <a:srgbClr val="00B050"/>
              </a:solidFill>
            </a:ln>
          </c:spPr>
          <c:marker>
            <c:symbol val="square"/>
            <c:size val="7"/>
            <c:spPr>
              <a:solidFill>
                <a:schemeClr val="bg1"/>
              </a:solidFill>
              <a:ln>
                <a:solidFill>
                  <a:srgbClr val="00B050"/>
                </a:solidFill>
              </a:ln>
            </c:spPr>
          </c:marker>
          <c:errBars>
            <c:errDir val="y"/>
            <c:errBarType val="both"/>
            <c:errValType val="cust"/>
            <c:noEndCap val="0"/>
            <c:plus>
              <c:numRef>
                <c:f>Лист1!$L$60:$S$60</c:f>
                <c:numCache>
                  <c:formatCode>General</c:formatCode>
                  <c:ptCount val="8"/>
                  <c:pt idx="0">
                    <c:v>4.73273513959349E-2</c:v>
                  </c:pt>
                  <c:pt idx="1">
                    <c:v>6.8923590102808893E-2</c:v>
                  </c:pt>
                  <c:pt idx="2">
                    <c:v>8.1912026944890207E-2</c:v>
                  </c:pt>
                  <c:pt idx="3">
                    <c:v>8.3272474994466397E-2</c:v>
                  </c:pt>
                  <c:pt idx="4">
                    <c:v>6.8297906649993398E-2</c:v>
                  </c:pt>
                  <c:pt idx="5">
                    <c:v>6.2975590568053005E-2</c:v>
                  </c:pt>
                  <c:pt idx="6">
                    <c:v>4.6742965258750803E-2</c:v>
                  </c:pt>
                  <c:pt idx="7">
                    <c:v>7.3504119711507193E-2</c:v>
                  </c:pt>
                </c:numCache>
              </c:numRef>
            </c:plus>
            <c:minus>
              <c:numRef>
                <c:f>Лист1!$L$61:$S$61</c:f>
                <c:numCache>
                  <c:formatCode>General</c:formatCode>
                  <c:ptCount val="8"/>
                  <c:pt idx="0">
                    <c:v>4.73273513959349E-2</c:v>
                  </c:pt>
                  <c:pt idx="1">
                    <c:v>6.8923590102808893E-2</c:v>
                  </c:pt>
                  <c:pt idx="2">
                    <c:v>8.1912026944890207E-2</c:v>
                  </c:pt>
                  <c:pt idx="3">
                    <c:v>8.3272474994466397E-2</c:v>
                  </c:pt>
                  <c:pt idx="4">
                    <c:v>6.8297906649993398E-2</c:v>
                  </c:pt>
                  <c:pt idx="5">
                    <c:v>6.2975590568053005E-2</c:v>
                  </c:pt>
                  <c:pt idx="6">
                    <c:v>4.6742965258750803E-2</c:v>
                  </c:pt>
                  <c:pt idx="7">
                    <c:v>7.3504119711507193E-2</c:v>
                  </c:pt>
                </c:numCache>
              </c:numRef>
            </c:minus>
          </c:errBars>
          <c:cat>
            <c:numRef>
              <c:f>Лист1!$L$52:$S$52</c:f>
              <c:numCache>
                <c:formatCode>#0</c:formatCode>
                <c:ptCount val="8"/>
                <c:pt idx="0">
                  <c:v>60</c:v>
                </c:pt>
                <c:pt idx="1">
                  <c:v>80</c:v>
                </c:pt>
                <c:pt idx="2">
                  <c:v>100</c:v>
                </c:pt>
                <c:pt idx="3">
                  <c:v>120</c:v>
                </c:pt>
                <c:pt idx="4">
                  <c:v>140</c:v>
                </c:pt>
                <c:pt idx="5">
                  <c:v>160</c:v>
                </c:pt>
                <c:pt idx="6">
                  <c:v>180</c:v>
                </c:pt>
                <c:pt idx="7">
                  <c:v>200</c:v>
                </c:pt>
              </c:numCache>
            </c:numRef>
          </c:cat>
          <c:val>
            <c:numRef>
              <c:f>Лист1!$L$55:$S$55</c:f>
              <c:numCache>
                <c:formatCode>General</c:formatCode>
                <c:ptCount val="8"/>
                <c:pt idx="0">
                  <c:v>0.97822840120604704</c:v>
                </c:pt>
                <c:pt idx="1">
                  <c:v>0.94886428058151395</c:v>
                </c:pt>
                <c:pt idx="2">
                  <c:v>0.92371267156940395</c:v>
                </c:pt>
                <c:pt idx="3">
                  <c:v>0.92135111432046302</c:v>
                </c:pt>
                <c:pt idx="4">
                  <c:v>0.95707137971724499</c:v>
                </c:pt>
                <c:pt idx="5">
                  <c:v>0.95878697087727005</c:v>
                </c:pt>
                <c:pt idx="6">
                  <c:v>0.97917141883111503</c:v>
                </c:pt>
                <c:pt idx="7">
                  <c:v>0.92806661278896796</c:v>
                </c:pt>
              </c:numCache>
            </c:numRef>
          </c:val>
          <c:smooth val="0"/>
        </c:ser>
        <c:dLbls>
          <c:showLegendKey val="0"/>
          <c:showVal val="0"/>
          <c:showCatName val="0"/>
          <c:showSerName val="0"/>
          <c:showPercent val="0"/>
          <c:showBubbleSize val="0"/>
        </c:dLbls>
        <c:marker val="1"/>
        <c:smooth val="0"/>
        <c:axId val="250801944"/>
        <c:axId val="250802728"/>
      </c:lineChart>
      <c:catAx>
        <c:axId val="250801944"/>
        <c:scaling>
          <c:orientation val="minMax"/>
        </c:scaling>
        <c:delete val="0"/>
        <c:axPos val="b"/>
        <c:title>
          <c:tx>
            <c:rich>
              <a:bodyPr/>
              <a:lstStyle/>
              <a:p>
                <a:pPr>
                  <a:defRPr/>
                </a:pPr>
                <a:r>
                  <a:rPr lang="ru-RU" sz="1400">
                    <a:latin typeface="Times New Roman" panose="02020603050405020304" pitchFamily="18" charset="0"/>
                    <a:cs typeface="Times New Roman" panose="02020603050405020304" pitchFamily="18" charset="0"/>
                  </a:rPr>
                  <a:t>Время,</a:t>
                </a:r>
                <a:r>
                  <a:rPr lang="ru-RU" sz="1400" baseline="0">
                    <a:latin typeface="Times New Roman" panose="02020603050405020304" pitchFamily="18" charset="0"/>
                    <a:cs typeface="Times New Roman" panose="02020603050405020304" pitchFamily="18" charset="0"/>
                  </a:rPr>
                  <a:t> минуты</a:t>
                </a:r>
                <a:endParaRPr lang="ru-RU" sz="1400">
                  <a:latin typeface="Times New Roman" panose="02020603050405020304" pitchFamily="18" charset="0"/>
                  <a:cs typeface="Times New Roman" panose="02020603050405020304" pitchFamily="18" charset="0"/>
                </a:endParaRPr>
              </a:p>
            </c:rich>
          </c:tx>
          <c:layout/>
          <c:overlay val="0"/>
        </c:title>
        <c:numFmt formatCode="#0" sourceLinked="1"/>
        <c:majorTickMark val="out"/>
        <c:minorTickMark val="none"/>
        <c:tickLblPos val="nextTo"/>
        <c:crossAx val="250802728"/>
        <c:crosses val="autoZero"/>
        <c:auto val="1"/>
        <c:lblAlgn val="ctr"/>
        <c:lblOffset val="100"/>
        <c:noMultiLvlLbl val="0"/>
      </c:catAx>
      <c:valAx>
        <c:axId val="250802728"/>
        <c:scaling>
          <c:orientation val="minMax"/>
          <c:min val="0.8"/>
        </c:scaling>
        <c:delete val="0"/>
        <c:axPos val="l"/>
        <c:majorGridlines/>
        <c:title>
          <c:tx>
            <c:rich>
              <a:bodyPr rot="-5400000" vert="horz"/>
              <a:lstStyle/>
              <a:p>
                <a:pPr>
                  <a:defRPr/>
                </a:pPr>
                <a:r>
                  <a:rPr lang="ru-RU" sz="1400">
                    <a:latin typeface="Times New Roman" panose="02020603050405020304" pitchFamily="18" charset="0"/>
                    <a:cs typeface="Times New Roman" panose="02020603050405020304" pitchFamily="18" charset="0"/>
                  </a:rPr>
                  <a:t>Уровень индукции</a:t>
                </a:r>
              </a:p>
            </c:rich>
          </c:tx>
          <c:layout>
            <c:manualLayout>
              <c:xMode val="edge"/>
              <c:yMode val="edge"/>
              <c:x val="3.8407816242421434E-2"/>
              <c:y val="0.29933467844220479"/>
            </c:manualLayout>
          </c:layout>
          <c:overlay val="0"/>
        </c:title>
        <c:numFmt formatCode="General" sourceLinked="1"/>
        <c:majorTickMark val="out"/>
        <c:minorTickMark val="none"/>
        <c:tickLblPos val="nextTo"/>
        <c:crossAx val="250801944"/>
        <c:crosses val="autoZero"/>
        <c:crossBetween val="midCat"/>
        <c:majorUnit val="0.5"/>
      </c:valAx>
    </c:plotArea>
    <c:legend>
      <c:legendPos val="r"/>
      <c:layout>
        <c:manualLayout>
          <c:xMode val="edge"/>
          <c:yMode val="edge"/>
          <c:x val="0.70281597370133742"/>
          <c:y val="0.21477121994197343"/>
          <c:w val="0.29718397221188397"/>
          <c:h val="0.56735156501588102"/>
        </c:manualLayout>
      </c:layout>
      <c:overlay val="0"/>
      <c:txPr>
        <a:bodyPr/>
        <a:lstStyle/>
        <a:p>
          <a:pPr>
            <a:defRPr sz="1400" baseline="0">
              <a:latin typeface="Calibri" panose="020F0502020204030204" pitchFamily="34" charset="0"/>
            </a:defRPr>
          </a:pPr>
          <a:endParaRPr lang="ru-RU"/>
        </a:p>
      </c:txPr>
    </c:legend>
    <c:plotVisOnly val="1"/>
    <c:dispBlanksAs val="gap"/>
    <c:showDLblsOverMax val="0"/>
  </c:chart>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ru-RU" sz="1800" b="1" i="1" u="none" strike="noStrike" baseline="0">
                <a:latin typeface="Times New Roman" panose="02020603050405020304" pitchFamily="18" charset="0"/>
                <a:cs typeface="Times New Roman" panose="02020603050405020304" pitchFamily="18" charset="0"/>
              </a:rPr>
              <a:t>Е.</a:t>
            </a:r>
            <a:r>
              <a:rPr lang="en-US" sz="1800" b="1" i="1" u="none" strike="noStrike" baseline="0">
                <a:latin typeface="Times New Roman" panose="02020603050405020304" pitchFamily="18" charset="0"/>
                <a:cs typeface="Times New Roman" panose="02020603050405020304" pitchFamily="18" charset="0"/>
              </a:rPr>
              <a:t>coli</a:t>
            </a:r>
            <a:r>
              <a:rPr lang="ru-RU" sz="1800" b="1" i="1" u="none" strike="noStrike" baseline="0">
                <a:latin typeface="Times New Roman" panose="02020603050405020304" pitchFamily="18" charset="0"/>
                <a:cs typeface="Times New Roman" panose="02020603050405020304" pitchFamily="18" charset="0"/>
              </a:rPr>
              <a:t>/</a:t>
            </a:r>
            <a:r>
              <a:rPr lang="en-US" sz="1800" b="1" i="1" u="none" strike="noStrike" baseline="0">
                <a:latin typeface="Times New Roman" panose="02020603050405020304" pitchFamily="18" charset="0"/>
                <a:cs typeface="Times New Roman" panose="02020603050405020304" pitchFamily="18" charset="0"/>
              </a:rPr>
              <a:t>pKatG</a:t>
            </a:r>
            <a:r>
              <a:rPr lang="ru-RU" sz="1800" b="1" i="1" u="none" strike="noStrike" baseline="0">
                <a:latin typeface="Times New Roman" panose="02020603050405020304" pitchFamily="18" charset="0"/>
                <a:cs typeface="Times New Roman" panose="02020603050405020304" pitchFamily="18" charset="0"/>
              </a:rPr>
              <a:t>-</a:t>
            </a:r>
            <a:r>
              <a:rPr lang="en-US" sz="1800" b="1" i="1" u="none" strike="noStrike" baseline="0">
                <a:latin typeface="Times New Roman" panose="02020603050405020304" pitchFamily="18" charset="0"/>
                <a:cs typeface="Times New Roman" panose="02020603050405020304" pitchFamily="18" charset="0"/>
              </a:rPr>
              <a:t>GFP</a:t>
            </a:r>
            <a:endParaRPr lang="ru-RU">
              <a:latin typeface="Times New Roman" panose="02020603050405020304" pitchFamily="18" charset="0"/>
              <a:cs typeface="Times New Roman" panose="02020603050405020304" pitchFamily="18" charset="0"/>
            </a:endParaRPr>
          </a:p>
        </c:rich>
      </c:tx>
      <c:layout>
        <c:manualLayout>
          <c:xMode val="edge"/>
          <c:yMode val="edge"/>
          <c:x val="0.24863288386055615"/>
          <c:y val="2.0754064337599448E-2"/>
        </c:manualLayout>
      </c:layout>
      <c:overlay val="0"/>
    </c:title>
    <c:autoTitleDeleted val="0"/>
    <c:plotArea>
      <c:layout>
        <c:manualLayout>
          <c:layoutTarget val="inner"/>
          <c:xMode val="edge"/>
          <c:yMode val="edge"/>
          <c:x val="0.11523550241869537"/>
          <c:y val="0.13732272570044968"/>
          <c:w val="0.51393578252488847"/>
          <c:h val="0.68627371941703408"/>
        </c:manualLayout>
      </c:layout>
      <c:lineChart>
        <c:grouping val="standard"/>
        <c:varyColors val="0"/>
        <c:ser>
          <c:idx val="0"/>
          <c:order val="0"/>
          <c:tx>
            <c:strRef>
              <c:f>Лист1!$B$30</c:f>
              <c:strCache>
                <c:ptCount val="1"/>
                <c:pt idx="0">
                  <c:v>0 мМ перекись водорода</c:v>
                </c:pt>
              </c:strCache>
            </c:strRef>
          </c:tx>
          <c:spPr>
            <a:ln>
              <a:solidFill>
                <a:schemeClr val="tx1"/>
              </a:solidFill>
            </a:ln>
          </c:spPr>
          <c:marker>
            <c:symbol val="square"/>
            <c:size val="7"/>
            <c:spPr>
              <a:solidFill>
                <a:schemeClr val="tx1"/>
              </a:solidFill>
              <a:ln>
                <a:solidFill>
                  <a:schemeClr val="tx1"/>
                </a:solidFill>
              </a:ln>
            </c:spPr>
          </c:marker>
          <c:cat>
            <c:numRef>
              <c:f>Лист1!$C$29:$L$29</c:f>
              <c:numCache>
                <c:formatCode>General</c:formatCode>
                <c:ptCount val="10"/>
                <c:pt idx="0">
                  <c:v>40</c:v>
                </c:pt>
                <c:pt idx="1">
                  <c:v>60</c:v>
                </c:pt>
                <c:pt idx="2">
                  <c:v>80</c:v>
                </c:pt>
                <c:pt idx="3">
                  <c:v>100</c:v>
                </c:pt>
                <c:pt idx="4">
                  <c:v>120</c:v>
                </c:pt>
                <c:pt idx="5">
                  <c:v>140</c:v>
                </c:pt>
                <c:pt idx="6">
                  <c:v>160</c:v>
                </c:pt>
                <c:pt idx="7">
                  <c:v>180</c:v>
                </c:pt>
                <c:pt idx="8">
                  <c:v>200</c:v>
                </c:pt>
                <c:pt idx="9">
                  <c:v>220</c:v>
                </c:pt>
              </c:numCache>
            </c:numRef>
          </c:cat>
          <c:val>
            <c:numRef>
              <c:f>Лист1!$C$30:$L$30</c:f>
              <c:numCache>
                <c:formatCode>#0</c:formatCode>
                <c:ptCount val="10"/>
                <c:pt idx="0">
                  <c:v>1539</c:v>
                </c:pt>
                <c:pt idx="1">
                  <c:v>1516</c:v>
                </c:pt>
                <c:pt idx="2">
                  <c:v>1583</c:v>
                </c:pt>
                <c:pt idx="3">
                  <c:v>1669</c:v>
                </c:pt>
                <c:pt idx="4">
                  <c:v>1765</c:v>
                </c:pt>
                <c:pt idx="5">
                  <c:v>1826</c:v>
                </c:pt>
                <c:pt idx="6">
                  <c:v>1930</c:v>
                </c:pt>
                <c:pt idx="7">
                  <c:v>1907</c:v>
                </c:pt>
                <c:pt idx="8">
                  <c:v>1917</c:v>
                </c:pt>
                <c:pt idx="9">
                  <c:v>1870</c:v>
                </c:pt>
              </c:numCache>
            </c:numRef>
          </c:val>
          <c:smooth val="0"/>
        </c:ser>
        <c:ser>
          <c:idx val="1"/>
          <c:order val="1"/>
          <c:tx>
            <c:strRef>
              <c:f>Лист1!$B$31</c:f>
              <c:strCache>
                <c:ptCount val="1"/>
                <c:pt idx="0">
                  <c:v> 2,5 мМ перекись водорода</c:v>
                </c:pt>
              </c:strCache>
            </c:strRef>
          </c:tx>
          <c:spPr>
            <a:ln>
              <a:solidFill>
                <a:srgbClr val="FF0000"/>
              </a:solidFill>
            </a:ln>
          </c:spPr>
          <c:marker>
            <c:symbol val="triangle"/>
            <c:size val="7"/>
            <c:spPr>
              <a:solidFill>
                <a:schemeClr val="bg1"/>
              </a:solidFill>
              <a:ln>
                <a:solidFill>
                  <a:srgbClr val="FF0000"/>
                </a:solidFill>
              </a:ln>
            </c:spPr>
          </c:marker>
          <c:cat>
            <c:numRef>
              <c:f>Лист1!$C$29:$L$29</c:f>
              <c:numCache>
                <c:formatCode>General</c:formatCode>
                <c:ptCount val="10"/>
                <c:pt idx="0">
                  <c:v>40</c:v>
                </c:pt>
                <c:pt idx="1">
                  <c:v>60</c:v>
                </c:pt>
                <c:pt idx="2">
                  <c:v>80</c:v>
                </c:pt>
                <c:pt idx="3">
                  <c:v>100</c:v>
                </c:pt>
                <c:pt idx="4">
                  <c:v>120</c:v>
                </c:pt>
                <c:pt idx="5">
                  <c:v>140</c:v>
                </c:pt>
                <c:pt idx="6">
                  <c:v>160</c:v>
                </c:pt>
                <c:pt idx="7">
                  <c:v>180</c:v>
                </c:pt>
                <c:pt idx="8">
                  <c:v>200</c:v>
                </c:pt>
                <c:pt idx="9">
                  <c:v>220</c:v>
                </c:pt>
              </c:numCache>
            </c:numRef>
          </c:cat>
          <c:val>
            <c:numRef>
              <c:f>Лист1!$C$31:$L$31</c:f>
              <c:numCache>
                <c:formatCode>#0</c:formatCode>
                <c:ptCount val="10"/>
                <c:pt idx="0">
                  <c:v>1712</c:v>
                </c:pt>
                <c:pt idx="1">
                  <c:v>1737</c:v>
                </c:pt>
                <c:pt idx="2">
                  <c:v>1790</c:v>
                </c:pt>
                <c:pt idx="3">
                  <c:v>1940</c:v>
                </c:pt>
                <c:pt idx="4">
                  <c:v>2077</c:v>
                </c:pt>
                <c:pt idx="5">
                  <c:v>2148</c:v>
                </c:pt>
                <c:pt idx="6">
                  <c:v>2035</c:v>
                </c:pt>
                <c:pt idx="7">
                  <c:v>2070</c:v>
                </c:pt>
                <c:pt idx="8">
                  <c:v>2169</c:v>
                </c:pt>
                <c:pt idx="9">
                  <c:v>2188</c:v>
                </c:pt>
              </c:numCache>
            </c:numRef>
          </c:val>
          <c:smooth val="0"/>
        </c:ser>
        <c:ser>
          <c:idx val="2"/>
          <c:order val="2"/>
          <c:tx>
            <c:strRef>
              <c:f>Лист1!$B$32</c:f>
              <c:strCache>
                <c:ptCount val="1"/>
                <c:pt idx="0">
                  <c:v>облученная минимальная среда М9</c:v>
                </c:pt>
              </c:strCache>
            </c:strRef>
          </c:tx>
          <c:spPr>
            <a:ln>
              <a:solidFill>
                <a:srgbClr val="00B050"/>
              </a:solidFill>
            </a:ln>
          </c:spPr>
          <c:marker>
            <c:symbol val="square"/>
            <c:size val="7"/>
            <c:spPr>
              <a:solidFill>
                <a:schemeClr val="bg1"/>
              </a:solidFill>
              <a:ln>
                <a:solidFill>
                  <a:srgbClr val="00B050"/>
                </a:solidFill>
              </a:ln>
            </c:spPr>
          </c:marker>
          <c:cat>
            <c:numRef>
              <c:f>Лист1!$C$29:$L$29</c:f>
              <c:numCache>
                <c:formatCode>General</c:formatCode>
                <c:ptCount val="10"/>
                <c:pt idx="0">
                  <c:v>40</c:v>
                </c:pt>
                <c:pt idx="1">
                  <c:v>60</c:v>
                </c:pt>
                <c:pt idx="2">
                  <c:v>80</c:v>
                </c:pt>
                <c:pt idx="3">
                  <c:v>100</c:v>
                </c:pt>
                <c:pt idx="4">
                  <c:v>120</c:v>
                </c:pt>
                <c:pt idx="5">
                  <c:v>140</c:v>
                </c:pt>
                <c:pt idx="6">
                  <c:v>160</c:v>
                </c:pt>
                <c:pt idx="7">
                  <c:v>180</c:v>
                </c:pt>
                <c:pt idx="8">
                  <c:v>200</c:v>
                </c:pt>
                <c:pt idx="9">
                  <c:v>220</c:v>
                </c:pt>
              </c:numCache>
            </c:numRef>
          </c:cat>
          <c:val>
            <c:numRef>
              <c:f>Лист1!$C$32:$L$32</c:f>
              <c:numCache>
                <c:formatCode>#0</c:formatCode>
                <c:ptCount val="10"/>
                <c:pt idx="0">
                  <c:v>1472</c:v>
                </c:pt>
                <c:pt idx="1">
                  <c:v>1640</c:v>
                </c:pt>
                <c:pt idx="2">
                  <c:v>1645</c:v>
                </c:pt>
                <c:pt idx="3">
                  <c:v>1885</c:v>
                </c:pt>
                <c:pt idx="4">
                  <c:v>1996</c:v>
                </c:pt>
                <c:pt idx="5">
                  <c:v>2155</c:v>
                </c:pt>
                <c:pt idx="6">
                  <c:v>2272</c:v>
                </c:pt>
                <c:pt idx="7">
                  <c:v>2488</c:v>
                </c:pt>
                <c:pt idx="8">
                  <c:v>2582</c:v>
                </c:pt>
                <c:pt idx="9">
                  <c:v>2801</c:v>
                </c:pt>
              </c:numCache>
            </c:numRef>
          </c:val>
          <c:smooth val="0"/>
        </c:ser>
        <c:ser>
          <c:idx val="3"/>
          <c:order val="3"/>
          <c:tx>
            <c:strRef>
              <c:f>Лист1!$B$33</c:f>
              <c:strCache>
                <c:ptCount val="1"/>
                <c:pt idx="0">
                  <c:v>облученная культура клеток после осаждения и добавления необлученной М9</c:v>
                </c:pt>
              </c:strCache>
            </c:strRef>
          </c:tx>
          <c:spPr>
            <a:ln>
              <a:solidFill>
                <a:srgbClr val="00B050"/>
              </a:solidFill>
            </a:ln>
          </c:spPr>
          <c:marker>
            <c:symbol val="star"/>
            <c:size val="7"/>
            <c:spPr>
              <a:noFill/>
              <a:ln>
                <a:solidFill>
                  <a:srgbClr val="00B050"/>
                </a:solidFill>
              </a:ln>
            </c:spPr>
          </c:marker>
          <c:cat>
            <c:numRef>
              <c:f>Лист1!$C$29:$L$29</c:f>
              <c:numCache>
                <c:formatCode>General</c:formatCode>
                <c:ptCount val="10"/>
                <c:pt idx="0">
                  <c:v>40</c:v>
                </c:pt>
                <c:pt idx="1">
                  <c:v>60</c:v>
                </c:pt>
                <c:pt idx="2">
                  <c:v>80</c:v>
                </c:pt>
                <c:pt idx="3">
                  <c:v>100</c:v>
                </c:pt>
                <c:pt idx="4">
                  <c:v>120</c:v>
                </c:pt>
                <c:pt idx="5">
                  <c:v>140</c:v>
                </c:pt>
                <c:pt idx="6">
                  <c:v>160</c:v>
                </c:pt>
                <c:pt idx="7">
                  <c:v>180</c:v>
                </c:pt>
                <c:pt idx="8">
                  <c:v>200</c:v>
                </c:pt>
                <c:pt idx="9">
                  <c:v>220</c:v>
                </c:pt>
              </c:numCache>
            </c:numRef>
          </c:cat>
          <c:val>
            <c:numRef>
              <c:f>Лист1!$C$33:$L$33</c:f>
              <c:numCache>
                <c:formatCode>#0</c:formatCode>
                <c:ptCount val="10"/>
                <c:pt idx="0">
                  <c:v>716</c:v>
                </c:pt>
                <c:pt idx="1">
                  <c:v>727</c:v>
                </c:pt>
                <c:pt idx="2">
                  <c:v>691</c:v>
                </c:pt>
                <c:pt idx="3">
                  <c:v>735</c:v>
                </c:pt>
                <c:pt idx="4">
                  <c:v>797</c:v>
                </c:pt>
                <c:pt idx="5">
                  <c:v>780</c:v>
                </c:pt>
                <c:pt idx="6">
                  <c:v>791</c:v>
                </c:pt>
                <c:pt idx="7">
                  <c:v>841</c:v>
                </c:pt>
                <c:pt idx="8">
                  <c:v>861</c:v>
                </c:pt>
                <c:pt idx="9">
                  <c:v>903</c:v>
                </c:pt>
              </c:numCache>
            </c:numRef>
          </c:val>
          <c:smooth val="0"/>
        </c:ser>
        <c:ser>
          <c:idx val="4"/>
          <c:order val="4"/>
          <c:tx>
            <c:strRef>
              <c:f>Лист1!$B$34</c:f>
              <c:strCache>
                <c:ptCount val="1"/>
                <c:pt idx="0">
                  <c:v>не облученная культура клеток после осаждения и добавления необлученной М9</c:v>
                </c:pt>
              </c:strCache>
            </c:strRef>
          </c:tx>
          <c:spPr>
            <a:ln>
              <a:solidFill>
                <a:schemeClr val="tx1"/>
              </a:solidFill>
            </a:ln>
          </c:spPr>
          <c:marker>
            <c:symbol val="star"/>
            <c:size val="7"/>
            <c:spPr>
              <a:noFill/>
              <a:ln>
                <a:solidFill>
                  <a:schemeClr val="tx1"/>
                </a:solidFill>
              </a:ln>
            </c:spPr>
          </c:marker>
          <c:cat>
            <c:numRef>
              <c:f>Лист1!$C$29:$L$29</c:f>
              <c:numCache>
                <c:formatCode>General</c:formatCode>
                <c:ptCount val="10"/>
                <c:pt idx="0">
                  <c:v>40</c:v>
                </c:pt>
                <c:pt idx="1">
                  <c:v>60</c:v>
                </c:pt>
                <c:pt idx="2">
                  <c:v>80</c:v>
                </c:pt>
                <c:pt idx="3">
                  <c:v>100</c:v>
                </c:pt>
                <c:pt idx="4">
                  <c:v>120</c:v>
                </c:pt>
                <c:pt idx="5">
                  <c:v>140</c:v>
                </c:pt>
                <c:pt idx="6">
                  <c:v>160</c:v>
                </c:pt>
                <c:pt idx="7">
                  <c:v>180</c:v>
                </c:pt>
                <c:pt idx="8">
                  <c:v>200</c:v>
                </c:pt>
                <c:pt idx="9">
                  <c:v>220</c:v>
                </c:pt>
              </c:numCache>
            </c:numRef>
          </c:cat>
          <c:val>
            <c:numRef>
              <c:f>Лист1!$C$34:$L$34</c:f>
              <c:numCache>
                <c:formatCode>#0</c:formatCode>
                <c:ptCount val="10"/>
                <c:pt idx="0">
                  <c:v>779</c:v>
                </c:pt>
                <c:pt idx="1">
                  <c:v>777</c:v>
                </c:pt>
                <c:pt idx="2">
                  <c:v>767</c:v>
                </c:pt>
                <c:pt idx="3">
                  <c:v>763</c:v>
                </c:pt>
                <c:pt idx="4">
                  <c:v>843</c:v>
                </c:pt>
                <c:pt idx="5">
                  <c:v>768</c:v>
                </c:pt>
                <c:pt idx="6">
                  <c:v>762</c:v>
                </c:pt>
                <c:pt idx="7">
                  <c:v>756</c:v>
                </c:pt>
                <c:pt idx="8">
                  <c:v>788</c:v>
                </c:pt>
                <c:pt idx="9">
                  <c:v>861</c:v>
                </c:pt>
              </c:numCache>
            </c:numRef>
          </c:val>
          <c:smooth val="0"/>
        </c:ser>
        <c:dLbls>
          <c:showLegendKey val="0"/>
          <c:showVal val="0"/>
          <c:showCatName val="0"/>
          <c:showSerName val="0"/>
          <c:showPercent val="0"/>
          <c:showBubbleSize val="0"/>
        </c:dLbls>
        <c:marker val="1"/>
        <c:smooth val="0"/>
        <c:axId val="250799200"/>
        <c:axId val="250799592"/>
      </c:lineChart>
      <c:catAx>
        <c:axId val="250799200"/>
        <c:scaling>
          <c:orientation val="minMax"/>
        </c:scaling>
        <c:delete val="0"/>
        <c:axPos val="b"/>
        <c:title>
          <c:tx>
            <c:rich>
              <a:bodyPr/>
              <a:lstStyle/>
              <a:p>
                <a:pPr>
                  <a:defRPr/>
                </a:pPr>
                <a:r>
                  <a:rPr lang="ru-RU" sz="1400">
                    <a:latin typeface="Times New Roman" panose="02020603050405020304" pitchFamily="18" charset="0"/>
                    <a:cs typeface="Times New Roman" panose="02020603050405020304" pitchFamily="18" charset="0"/>
                  </a:rPr>
                  <a:t>Время, минуты</a:t>
                </a:r>
              </a:p>
            </c:rich>
          </c:tx>
          <c:layout/>
          <c:overlay val="0"/>
        </c:title>
        <c:numFmt formatCode="General" sourceLinked="1"/>
        <c:majorTickMark val="out"/>
        <c:minorTickMark val="none"/>
        <c:tickLblPos val="nextTo"/>
        <c:crossAx val="250799592"/>
        <c:crosses val="autoZero"/>
        <c:auto val="1"/>
        <c:lblAlgn val="ctr"/>
        <c:lblOffset val="100"/>
        <c:noMultiLvlLbl val="0"/>
      </c:catAx>
      <c:valAx>
        <c:axId val="250799592"/>
        <c:scaling>
          <c:orientation val="minMax"/>
          <c:min val="500"/>
        </c:scaling>
        <c:delete val="0"/>
        <c:axPos val="l"/>
        <c:majorGridlines/>
        <c:title>
          <c:tx>
            <c:rich>
              <a:bodyPr rot="-5400000" vert="horz"/>
              <a:lstStyle/>
              <a:p>
                <a:pPr>
                  <a:defRPr/>
                </a:pPr>
                <a:r>
                  <a:rPr lang="ru-RU" sz="1400">
                    <a:latin typeface="Times New Roman" panose="02020603050405020304" pitchFamily="18" charset="0"/>
                    <a:cs typeface="Times New Roman" panose="02020603050405020304" pitchFamily="18" charset="0"/>
                  </a:rPr>
                  <a:t>Флюоресценция, отн. ед.</a:t>
                </a:r>
              </a:p>
            </c:rich>
          </c:tx>
          <c:layout>
            <c:manualLayout>
              <c:xMode val="edge"/>
              <c:yMode val="edge"/>
              <c:x val="1.7104981825956801E-2"/>
              <c:y val="0.154740342687188"/>
            </c:manualLayout>
          </c:layout>
          <c:overlay val="0"/>
        </c:title>
        <c:numFmt formatCode="#0" sourceLinked="1"/>
        <c:majorTickMark val="out"/>
        <c:minorTickMark val="none"/>
        <c:tickLblPos val="nextTo"/>
        <c:crossAx val="250799200"/>
        <c:crosses val="autoZero"/>
        <c:crossBetween val="midCat"/>
      </c:valAx>
    </c:plotArea>
    <c:legend>
      <c:legendPos val="r"/>
      <c:layout>
        <c:manualLayout>
          <c:xMode val="edge"/>
          <c:yMode val="edge"/>
          <c:x val="0.64252204202505481"/>
          <c:y val="2.0159223438474545E-2"/>
          <c:w val="0.35321664409783199"/>
          <c:h val="0.97984077656152546"/>
        </c:manualLayout>
      </c:layout>
      <c:overlay val="0"/>
      <c:txPr>
        <a:bodyPr/>
        <a:lstStyle/>
        <a:p>
          <a:pPr>
            <a:defRPr sz="1200" baseline="0">
              <a:latin typeface="Calibri" panose="020F0502020204030204" pitchFamily="34" charset="0"/>
            </a:defRPr>
          </a:pPr>
          <a:endParaRPr lang="ru-RU"/>
        </a:p>
      </c:txPr>
    </c:legend>
    <c:plotVisOnly val="1"/>
    <c:dispBlanksAs val="gap"/>
    <c:showDLblsOverMax val="0"/>
  </c:chart>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ru-RU" sz="1800" b="1" i="1" baseline="0" dirty="0">
                <a:effectLst/>
                <a:latin typeface="Times New Roman" panose="02020603050405020304" pitchFamily="18" charset="0"/>
                <a:cs typeface="Times New Roman" panose="02020603050405020304" pitchFamily="18" charset="0"/>
              </a:rPr>
              <a:t>Е.</a:t>
            </a:r>
            <a:r>
              <a:rPr lang="en-US" sz="1800" b="1" i="1" baseline="0" dirty="0">
                <a:effectLst/>
                <a:latin typeface="Times New Roman" panose="02020603050405020304" pitchFamily="18" charset="0"/>
                <a:cs typeface="Times New Roman" panose="02020603050405020304" pitchFamily="18" charset="0"/>
              </a:rPr>
              <a:t>coli</a:t>
            </a:r>
            <a:r>
              <a:rPr lang="ru-RU" sz="1800" b="1" i="1" baseline="0" dirty="0">
                <a:effectLst/>
                <a:latin typeface="Times New Roman" panose="02020603050405020304" pitchFamily="18" charset="0"/>
                <a:cs typeface="Times New Roman" panose="02020603050405020304" pitchFamily="18" charset="0"/>
              </a:rPr>
              <a:t>/</a:t>
            </a:r>
            <a:r>
              <a:rPr lang="en-US" sz="1800" b="1" i="1" baseline="0" dirty="0" err="1">
                <a:effectLst/>
                <a:latin typeface="Times New Roman" panose="02020603050405020304" pitchFamily="18" charset="0"/>
                <a:cs typeface="Times New Roman" panose="02020603050405020304" pitchFamily="18" charset="0"/>
              </a:rPr>
              <a:t>pCopA</a:t>
            </a:r>
            <a:r>
              <a:rPr lang="ru-RU" sz="1800" b="1" i="1" baseline="0" dirty="0">
                <a:effectLst/>
                <a:latin typeface="Times New Roman" panose="02020603050405020304" pitchFamily="18" charset="0"/>
                <a:cs typeface="Times New Roman" panose="02020603050405020304" pitchFamily="18" charset="0"/>
              </a:rPr>
              <a:t>-</a:t>
            </a:r>
            <a:r>
              <a:rPr lang="en-US" sz="1800" b="1" i="1" baseline="0" dirty="0" smtClean="0">
                <a:effectLst/>
                <a:latin typeface="Times New Roman" panose="02020603050405020304" pitchFamily="18" charset="0"/>
                <a:cs typeface="Times New Roman" panose="02020603050405020304" pitchFamily="18" charset="0"/>
              </a:rPr>
              <a:t>GFP</a:t>
            </a:r>
            <a:endParaRPr lang="ru-RU" dirty="0">
              <a:effectLst/>
              <a:latin typeface="Times New Roman" panose="02020603050405020304" pitchFamily="18" charset="0"/>
              <a:cs typeface="Times New Roman" panose="02020603050405020304" pitchFamily="18" charset="0"/>
            </a:endParaRPr>
          </a:p>
        </c:rich>
      </c:tx>
      <c:layout/>
      <c:overlay val="0"/>
    </c:title>
    <c:autoTitleDeleted val="0"/>
    <c:plotArea>
      <c:layout/>
      <c:lineChart>
        <c:grouping val="standard"/>
        <c:varyColors val="0"/>
        <c:ser>
          <c:idx val="0"/>
          <c:order val="0"/>
          <c:tx>
            <c:strRef>
              <c:f>Лист1!$B$69</c:f>
              <c:strCache>
                <c:ptCount val="1"/>
                <c:pt idx="0">
                  <c:v>0 мкМ сульфат меди</c:v>
                </c:pt>
              </c:strCache>
            </c:strRef>
          </c:tx>
          <c:spPr>
            <a:ln>
              <a:solidFill>
                <a:schemeClr val="tx1"/>
              </a:solidFill>
            </a:ln>
          </c:spPr>
          <c:marker>
            <c:symbol val="square"/>
            <c:size val="7"/>
            <c:spPr>
              <a:solidFill>
                <a:sysClr val="windowText" lastClr="000000"/>
              </a:solidFill>
              <a:ln>
                <a:solidFill>
                  <a:schemeClr val="tx1"/>
                </a:solidFill>
              </a:ln>
            </c:spPr>
          </c:marker>
          <c:cat>
            <c:numRef>
              <c:f>Лист1!$C$68:$M$68</c:f>
              <c:numCache>
                <c:formatCode>General</c:formatCode>
                <c:ptCount val="11"/>
                <c:pt idx="0">
                  <c:v>60</c:v>
                </c:pt>
                <c:pt idx="1">
                  <c:v>80</c:v>
                </c:pt>
                <c:pt idx="2">
                  <c:v>100</c:v>
                </c:pt>
                <c:pt idx="3">
                  <c:v>120</c:v>
                </c:pt>
                <c:pt idx="4">
                  <c:v>140</c:v>
                </c:pt>
                <c:pt idx="5">
                  <c:v>160</c:v>
                </c:pt>
                <c:pt idx="6">
                  <c:v>180</c:v>
                </c:pt>
                <c:pt idx="7">
                  <c:v>200</c:v>
                </c:pt>
                <c:pt idx="8">
                  <c:v>220</c:v>
                </c:pt>
                <c:pt idx="9">
                  <c:v>240</c:v>
                </c:pt>
                <c:pt idx="10">
                  <c:v>260</c:v>
                </c:pt>
              </c:numCache>
            </c:numRef>
          </c:cat>
          <c:val>
            <c:numRef>
              <c:f>Лист1!$C$69:$M$69</c:f>
              <c:numCache>
                <c:formatCode>#0</c:formatCode>
                <c:ptCount val="11"/>
                <c:pt idx="0">
                  <c:v>1950</c:v>
                </c:pt>
                <c:pt idx="1">
                  <c:v>1645</c:v>
                </c:pt>
                <c:pt idx="2">
                  <c:v>1690</c:v>
                </c:pt>
                <c:pt idx="3">
                  <c:v>1807</c:v>
                </c:pt>
                <c:pt idx="4">
                  <c:v>1977</c:v>
                </c:pt>
                <c:pt idx="5">
                  <c:v>2021</c:v>
                </c:pt>
                <c:pt idx="6">
                  <c:v>2237</c:v>
                </c:pt>
                <c:pt idx="7">
                  <c:v>2203</c:v>
                </c:pt>
                <c:pt idx="8">
                  <c:v>2357</c:v>
                </c:pt>
                <c:pt idx="9">
                  <c:v>2279</c:v>
                </c:pt>
                <c:pt idx="10">
                  <c:v>2284</c:v>
                </c:pt>
              </c:numCache>
            </c:numRef>
          </c:val>
          <c:smooth val="0"/>
        </c:ser>
        <c:ser>
          <c:idx val="1"/>
          <c:order val="1"/>
          <c:tx>
            <c:strRef>
              <c:f>Лист1!$B$70</c:f>
              <c:strCache>
                <c:ptCount val="1"/>
                <c:pt idx="0">
                  <c:v>50 мкМ сульфат меди</c:v>
                </c:pt>
              </c:strCache>
            </c:strRef>
          </c:tx>
          <c:spPr>
            <a:ln>
              <a:solidFill>
                <a:srgbClr val="FF0000"/>
              </a:solidFill>
            </a:ln>
          </c:spPr>
          <c:marker>
            <c:symbol val="triangle"/>
            <c:size val="7"/>
            <c:spPr>
              <a:solidFill>
                <a:schemeClr val="bg1"/>
              </a:solidFill>
              <a:ln>
                <a:solidFill>
                  <a:srgbClr val="FF0000"/>
                </a:solidFill>
              </a:ln>
            </c:spPr>
          </c:marker>
          <c:cat>
            <c:numRef>
              <c:f>Лист1!$C$68:$M$68</c:f>
              <c:numCache>
                <c:formatCode>General</c:formatCode>
                <c:ptCount val="11"/>
                <c:pt idx="0">
                  <c:v>60</c:v>
                </c:pt>
                <c:pt idx="1">
                  <c:v>80</c:v>
                </c:pt>
                <c:pt idx="2">
                  <c:v>100</c:v>
                </c:pt>
                <c:pt idx="3">
                  <c:v>120</c:v>
                </c:pt>
                <c:pt idx="4">
                  <c:v>140</c:v>
                </c:pt>
                <c:pt idx="5">
                  <c:v>160</c:v>
                </c:pt>
                <c:pt idx="6">
                  <c:v>180</c:v>
                </c:pt>
                <c:pt idx="7">
                  <c:v>200</c:v>
                </c:pt>
                <c:pt idx="8">
                  <c:v>220</c:v>
                </c:pt>
                <c:pt idx="9">
                  <c:v>240</c:v>
                </c:pt>
                <c:pt idx="10">
                  <c:v>260</c:v>
                </c:pt>
              </c:numCache>
            </c:numRef>
          </c:cat>
          <c:val>
            <c:numRef>
              <c:f>Лист1!$C$70:$M$70</c:f>
              <c:numCache>
                <c:formatCode>#0</c:formatCode>
                <c:ptCount val="11"/>
                <c:pt idx="0">
                  <c:v>2639</c:v>
                </c:pt>
                <c:pt idx="1">
                  <c:v>2803</c:v>
                </c:pt>
                <c:pt idx="2">
                  <c:v>3202</c:v>
                </c:pt>
                <c:pt idx="3">
                  <c:v>3681</c:v>
                </c:pt>
                <c:pt idx="4">
                  <c:v>4240</c:v>
                </c:pt>
                <c:pt idx="5">
                  <c:v>4724</c:v>
                </c:pt>
                <c:pt idx="6">
                  <c:v>5384</c:v>
                </c:pt>
                <c:pt idx="7">
                  <c:v>6009</c:v>
                </c:pt>
                <c:pt idx="8">
                  <c:v>6771</c:v>
                </c:pt>
                <c:pt idx="9">
                  <c:v>7433</c:v>
                </c:pt>
                <c:pt idx="10">
                  <c:v>8483</c:v>
                </c:pt>
              </c:numCache>
            </c:numRef>
          </c:val>
          <c:smooth val="0"/>
        </c:ser>
        <c:ser>
          <c:idx val="2"/>
          <c:order val="2"/>
          <c:tx>
            <c:strRef>
              <c:f>Лист1!$B$71</c:f>
              <c:strCache>
                <c:ptCount val="1"/>
                <c:pt idx="0">
                  <c:v>облученная минимальная среда M9</c:v>
                </c:pt>
              </c:strCache>
            </c:strRef>
          </c:tx>
          <c:spPr>
            <a:ln>
              <a:solidFill>
                <a:srgbClr val="00B050"/>
              </a:solidFill>
            </a:ln>
          </c:spPr>
          <c:marker>
            <c:symbol val="square"/>
            <c:size val="7"/>
            <c:spPr>
              <a:solidFill>
                <a:schemeClr val="bg1"/>
              </a:solidFill>
              <a:ln>
                <a:solidFill>
                  <a:srgbClr val="00B050"/>
                </a:solidFill>
              </a:ln>
            </c:spPr>
          </c:marker>
          <c:cat>
            <c:numRef>
              <c:f>Лист1!$C$68:$M$68</c:f>
              <c:numCache>
                <c:formatCode>General</c:formatCode>
                <c:ptCount val="11"/>
                <c:pt idx="0">
                  <c:v>60</c:v>
                </c:pt>
                <c:pt idx="1">
                  <c:v>80</c:v>
                </c:pt>
                <c:pt idx="2">
                  <c:v>100</c:v>
                </c:pt>
                <c:pt idx="3">
                  <c:v>120</c:v>
                </c:pt>
                <c:pt idx="4">
                  <c:v>140</c:v>
                </c:pt>
                <c:pt idx="5">
                  <c:v>160</c:v>
                </c:pt>
                <c:pt idx="6">
                  <c:v>180</c:v>
                </c:pt>
                <c:pt idx="7">
                  <c:v>200</c:v>
                </c:pt>
                <c:pt idx="8">
                  <c:v>220</c:v>
                </c:pt>
                <c:pt idx="9">
                  <c:v>240</c:v>
                </c:pt>
                <c:pt idx="10">
                  <c:v>260</c:v>
                </c:pt>
              </c:numCache>
            </c:numRef>
          </c:cat>
          <c:val>
            <c:numRef>
              <c:f>Лист1!$C$71:$M$71</c:f>
              <c:numCache>
                <c:formatCode>#0</c:formatCode>
                <c:ptCount val="11"/>
                <c:pt idx="0">
                  <c:v>2149</c:v>
                </c:pt>
                <c:pt idx="1">
                  <c:v>2228</c:v>
                </c:pt>
                <c:pt idx="2">
                  <c:v>2513</c:v>
                </c:pt>
                <c:pt idx="3">
                  <c:v>2669</c:v>
                </c:pt>
                <c:pt idx="4">
                  <c:v>2891</c:v>
                </c:pt>
                <c:pt idx="5">
                  <c:v>3138</c:v>
                </c:pt>
                <c:pt idx="6">
                  <c:v>3417</c:v>
                </c:pt>
                <c:pt idx="7">
                  <c:v>3553</c:v>
                </c:pt>
                <c:pt idx="8">
                  <c:v>3507</c:v>
                </c:pt>
                <c:pt idx="9">
                  <c:v>3525</c:v>
                </c:pt>
                <c:pt idx="10">
                  <c:v>3632</c:v>
                </c:pt>
              </c:numCache>
            </c:numRef>
          </c:val>
          <c:smooth val="0"/>
        </c:ser>
        <c:dLbls>
          <c:showLegendKey val="0"/>
          <c:showVal val="0"/>
          <c:showCatName val="0"/>
          <c:showSerName val="0"/>
          <c:showPercent val="0"/>
          <c:showBubbleSize val="0"/>
        </c:dLbls>
        <c:marker val="1"/>
        <c:smooth val="0"/>
        <c:axId val="251087336"/>
        <c:axId val="251090472"/>
      </c:lineChart>
      <c:catAx>
        <c:axId val="251087336"/>
        <c:scaling>
          <c:orientation val="minMax"/>
        </c:scaling>
        <c:delete val="0"/>
        <c:axPos val="b"/>
        <c:title>
          <c:tx>
            <c:rich>
              <a:bodyPr/>
              <a:lstStyle/>
              <a:p>
                <a:pPr>
                  <a:defRPr/>
                </a:pPr>
                <a:r>
                  <a:rPr lang="ru-RU" sz="1400">
                    <a:latin typeface="Times New Roman" panose="02020603050405020304" pitchFamily="18" charset="0"/>
                    <a:cs typeface="Times New Roman" panose="02020603050405020304" pitchFamily="18" charset="0"/>
                  </a:rPr>
                  <a:t>Время,</a:t>
                </a:r>
                <a:r>
                  <a:rPr lang="ru-RU" sz="1400" baseline="0">
                    <a:latin typeface="Times New Roman" panose="02020603050405020304" pitchFamily="18" charset="0"/>
                    <a:cs typeface="Times New Roman" panose="02020603050405020304" pitchFamily="18" charset="0"/>
                  </a:rPr>
                  <a:t> минуты</a:t>
                </a:r>
                <a:endParaRPr lang="ru-RU" sz="1400">
                  <a:latin typeface="Times New Roman" panose="02020603050405020304" pitchFamily="18" charset="0"/>
                  <a:cs typeface="Times New Roman" panose="02020603050405020304" pitchFamily="18" charset="0"/>
                </a:endParaRPr>
              </a:p>
            </c:rich>
          </c:tx>
          <c:layout/>
          <c:overlay val="0"/>
        </c:title>
        <c:numFmt formatCode="General" sourceLinked="1"/>
        <c:majorTickMark val="out"/>
        <c:minorTickMark val="none"/>
        <c:tickLblPos val="nextTo"/>
        <c:crossAx val="251090472"/>
        <c:crosses val="autoZero"/>
        <c:auto val="1"/>
        <c:lblAlgn val="ctr"/>
        <c:lblOffset val="100"/>
        <c:noMultiLvlLbl val="0"/>
      </c:catAx>
      <c:valAx>
        <c:axId val="251090472"/>
        <c:scaling>
          <c:orientation val="minMax"/>
          <c:min val="1500"/>
        </c:scaling>
        <c:delete val="0"/>
        <c:axPos val="l"/>
        <c:majorGridlines/>
        <c:title>
          <c:tx>
            <c:rich>
              <a:bodyPr rot="-5400000" vert="horz"/>
              <a:lstStyle/>
              <a:p>
                <a:pPr>
                  <a:defRPr/>
                </a:pPr>
                <a:r>
                  <a:rPr lang="ru-RU" sz="1400" b="1" i="0" baseline="0" dirty="0">
                    <a:latin typeface="Times New Roman" panose="02020603050405020304" pitchFamily="18" charset="0"/>
                    <a:cs typeface="Times New Roman" panose="02020603050405020304" pitchFamily="18" charset="0"/>
                  </a:rPr>
                  <a:t>Флюоресценция, </a:t>
                </a:r>
                <a:r>
                  <a:rPr lang="ru-RU" sz="1400" b="1" i="0" baseline="0" dirty="0" err="1">
                    <a:latin typeface="Times New Roman" panose="02020603050405020304" pitchFamily="18" charset="0"/>
                    <a:cs typeface="Times New Roman" panose="02020603050405020304" pitchFamily="18" charset="0"/>
                  </a:rPr>
                  <a:t>отн</a:t>
                </a:r>
                <a:r>
                  <a:rPr lang="ru-RU" sz="1400" b="1" i="0" baseline="0" dirty="0">
                    <a:latin typeface="Times New Roman" panose="02020603050405020304" pitchFamily="18" charset="0"/>
                    <a:cs typeface="Times New Roman" panose="02020603050405020304" pitchFamily="18" charset="0"/>
                  </a:rPr>
                  <a:t>. ед.</a:t>
                </a:r>
                <a:endParaRPr lang="ru-RU" sz="1400" dirty="0">
                  <a:latin typeface="Times New Roman" panose="02020603050405020304" pitchFamily="18" charset="0"/>
                  <a:cs typeface="Times New Roman" panose="02020603050405020304" pitchFamily="18" charset="0"/>
                </a:endParaRPr>
              </a:p>
            </c:rich>
          </c:tx>
          <c:layout>
            <c:manualLayout>
              <c:xMode val="edge"/>
              <c:yMode val="edge"/>
              <c:x val="2.0636500834472198E-2"/>
              <c:y val="0.104744511704823"/>
            </c:manualLayout>
          </c:layout>
          <c:overlay val="0"/>
        </c:title>
        <c:numFmt formatCode="#0" sourceLinked="1"/>
        <c:majorTickMark val="out"/>
        <c:minorTickMark val="none"/>
        <c:tickLblPos val="nextTo"/>
        <c:crossAx val="251087336"/>
        <c:crosses val="autoZero"/>
        <c:crossBetween val="midCat"/>
      </c:valAx>
    </c:plotArea>
    <c:legend>
      <c:legendPos val="r"/>
      <c:layout>
        <c:manualLayout>
          <c:xMode val="edge"/>
          <c:yMode val="edge"/>
          <c:x val="0.68048138165855931"/>
          <c:y val="0.17606801646527948"/>
          <c:w val="0.25422720490908401"/>
          <c:h val="0.61896666818381796"/>
        </c:manualLayout>
      </c:layout>
      <c:overlay val="0"/>
      <c:txPr>
        <a:bodyPr/>
        <a:lstStyle/>
        <a:p>
          <a:pPr>
            <a:defRPr sz="1200" baseline="0">
              <a:latin typeface="Calibri" panose="020F0502020204030204" pitchFamily="34" charset="0"/>
            </a:defRPr>
          </a:pPr>
          <a:endParaRPr lang="ru-RU"/>
        </a:p>
      </c:txPr>
    </c:legend>
    <c:plotVisOnly val="1"/>
    <c:dispBlanksAs val="gap"/>
    <c:showDLblsOverMax val="0"/>
  </c:chart>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sz="1800" b="1" i="1" u="none" strike="noStrike" baseline="0">
                <a:latin typeface="Times New Roman" panose="02020603050405020304" pitchFamily="18" charset="0"/>
                <a:cs typeface="Times New Roman" panose="02020603050405020304" pitchFamily="18" charset="0"/>
              </a:rPr>
              <a:t>E</a:t>
            </a:r>
            <a:r>
              <a:rPr lang="ru-RU" sz="1800" b="1" i="1" u="none" strike="noStrike" baseline="0">
                <a:latin typeface="Times New Roman" panose="02020603050405020304" pitchFamily="18" charset="0"/>
                <a:cs typeface="Times New Roman" panose="02020603050405020304" pitchFamily="18" charset="0"/>
              </a:rPr>
              <a:t>.</a:t>
            </a:r>
            <a:r>
              <a:rPr lang="en-US" sz="1800" b="1" i="1" u="none" strike="noStrike" baseline="0">
                <a:latin typeface="Times New Roman" panose="02020603050405020304" pitchFamily="18" charset="0"/>
                <a:cs typeface="Times New Roman" panose="02020603050405020304" pitchFamily="18" charset="0"/>
              </a:rPr>
              <a:t>coli</a:t>
            </a:r>
            <a:r>
              <a:rPr lang="ru-RU" sz="1800" b="1" i="1" u="none" strike="noStrike" baseline="0">
                <a:latin typeface="Times New Roman" panose="02020603050405020304" pitchFamily="18" charset="0"/>
                <a:cs typeface="Times New Roman" panose="02020603050405020304" pitchFamily="18" charset="0"/>
              </a:rPr>
              <a:t>/</a:t>
            </a:r>
            <a:r>
              <a:rPr lang="en-US" sz="1800" b="1" i="1" u="none" strike="noStrike" baseline="0">
                <a:latin typeface="Times New Roman" panose="02020603050405020304" pitchFamily="18" charset="0"/>
                <a:cs typeface="Times New Roman" panose="02020603050405020304" pitchFamily="18" charset="0"/>
              </a:rPr>
              <a:t>pEmrR</a:t>
            </a:r>
            <a:r>
              <a:rPr lang="ru-RU" sz="1800" b="1" i="1" u="none" strike="noStrike" baseline="0">
                <a:latin typeface="Times New Roman" panose="02020603050405020304" pitchFamily="18" charset="0"/>
                <a:cs typeface="Times New Roman" panose="02020603050405020304" pitchFamily="18" charset="0"/>
              </a:rPr>
              <a:t>-</a:t>
            </a:r>
            <a:r>
              <a:rPr lang="en-US" sz="1800" b="1" i="1" u="none" strike="noStrike" baseline="0">
                <a:latin typeface="Times New Roman" panose="02020603050405020304" pitchFamily="18" charset="0"/>
                <a:cs typeface="Times New Roman" panose="02020603050405020304" pitchFamily="18" charset="0"/>
              </a:rPr>
              <a:t>GFP </a:t>
            </a:r>
            <a:endParaRPr lang="ru-RU">
              <a:latin typeface="Times New Roman" panose="02020603050405020304" pitchFamily="18" charset="0"/>
              <a:cs typeface="Times New Roman" panose="02020603050405020304" pitchFamily="18" charset="0"/>
            </a:endParaRPr>
          </a:p>
        </c:rich>
      </c:tx>
      <c:layout/>
      <c:overlay val="0"/>
    </c:title>
    <c:autoTitleDeleted val="0"/>
    <c:plotArea>
      <c:layout>
        <c:manualLayout>
          <c:layoutTarget val="inner"/>
          <c:xMode val="edge"/>
          <c:yMode val="edge"/>
          <c:x val="0.14547056796301999"/>
          <c:y val="0.17534387488199099"/>
          <c:w val="0.49061357585062815"/>
          <c:h val="0.609135482473801"/>
        </c:manualLayout>
      </c:layout>
      <c:lineChart>
        <c:grouping val="standard"/>
        <c:varyColors val="0"/>
        <c:ser>
          <c:idx val="0"/>
          <c:order val="0"/>
          <c:tx>
            <c:strRef>
              <c:f>Лист1!$A$26</c:f>
              <c:strCache>
                <c:ptCount val="1"/>
                <c:pt idx="0">
                  <c:v>0 мМ салициловая кислота</c:v>
                </c:pt>
              </c:strCache>
            </c:strRef>
          </c:tx>
          <c:spPr>
            <a:ln>
              <a:solidFill>
                <a:schemeClr val="tx1"/>
              </a:solidFill>
            </a:ln>
          </c:spPr>
          <c:marker>
            <c:symbol val="square"/>
            <c:size val="7"/>
            <c:spPr>
              <a:solidFill>
                <a:schemeClr val="tx1"/>
              </a:solidFill>
              <a:ln>
                <a:solidFill>
                  <a:schemeClr val="tx1"/>
                </a:solidFill>
              </a:ln>
            </c:spPr>
          </c:marker>
          <c:cat>
            <c:numRef>
              <c:f>Лист1!$B$25:$I$25</c:f>
              <c:numCache>
                <c:formatCode>General</c:formatCode>
                <c:ptCount val="8"/>
                <c:pt idx="0">
                  <c:v>40</c:v>
                </c:pt>
                <c:pt idx="1">
                  <c:v>60</c:v>
                </c:pt>
                <c:pt idx="2">
                  <c:v>80</c:v>
                </c:pt>
                <c:pt idx="3">
                  <c:v>100</c:v>
                </c:pt>
                <c:pt idx="4">
                  <c:v>120</c:v>
                </c:pt>
                <c:pt idx="5">
                  <c:v>140</c:v>
                </c:pt>
                <c:pt idx="6">
                  <c:v>160</c:v>
                </c:pt>
                <c:pt idx="7">
                  <c:v>180</c:v>
                </c:pt>
              </c:numCache>
            </c:numRef>
          </c:cat>
          <c:val>
            <c:numRef>
              <c:f>Лист1!$B$26:$I$26</c:f>
              <c:numCache>
                <c:formatCode>#0</c:formatCode>
                <c:ptCount val="8"/>
                <c:pt idx="0">
                  <c:v>905</c:v>
                </c:pt>
                <c:pt idx="1">
                  <c:v>1021</c:v>
                </c:pt>
                <c:pt idx="2">
                  <c:v>1312</c:v>
                </c:pt>
                <c:pt idx="3">
                  <c:v>1978</c:v>
                </c:pt>
                <c:pt idx="4">
                  <c:v>2889</c:v>
                </c:pt>
                <c:pt idx="5">
                  <c:v>3995</c:v>
                </c:pt>
                <c:pt idx="6">
                  <c:v>4847</c:v>
                </c:pt>
                <c:pt idx="7">
                  <c:v>5509</c:v>
                </c:pt>
              </c:numCache>
            </c:numRef>
          </c:val>
          <c:smooth val="0"/>
        </c:ser>
        <c:ser>
          <c:idx val="1"/>
          <c:order val="1"/>
          <c:tx>
            <c:strRef>
              <c:f>Лист1!$A$27</c:f>
              <c:strCache>
                <c:ptCount val="1"/>
                <c:pt idx="0">
                  <c:v>0,1 мM салициловая кислота</c:v>
                </c:pt>
              </c:strCache>
            </c:strRef>
          </c:tx>
          <c:spPr>
            <a:ln>
              <a:solidFill>
                <a:srgbClr val="FF0000"/>
              </a:solidFill>
            </a:ln>
          </c:spPr>
          <c:marker>
            <c:symbol val="triangle"/>
            <c:size val="7"/>
            <c:spPr>
              <a:solidFill>
                <a:schemeClr val="bg1"/>
              </a:solidFill>
              <a:ln>
                <a:solidFill>
                  <a:srgbClr val="FF0000"/>
                </a:solidFill>
              </a:ln>
            </c:spPr>
          </c:marker>
          <c:cat>
            <c:numRef>
              <c:f>Лист1!$B$25:$I$25</c:f>
              <c:numCache>
                <c:formatCode>General</c:formatCode>
                <c:ptCount val="8"/>
                <c:pt idx="0">
                  <c:v>40</c:v>
                </c:pt>
                <c:pt idx="1">
                  <c:v>60</c:v>
                </c:pt>
                <c:pt idx="2">
                  <c:v>80</c:v>
                </c:pt>
                <c:pt idx="3">
                  <c:v>100</c:v>
                </c:pt>
                <c:pt idx="4">
                  <c:v>120</c:v>
                </c:pt>
                <c:pt idx="5">
                  <c:v>140</c:v>
                </c:pt>
                <c:pt idx="6">
                  <c:v>160</c:v>
                </c:pt>
                <c:pt idx="7">
                  <c:v>180</c:v>
                </c:pt>
              </c:numCache>
            </c:numRef>
          </c:cat>
          <c:val>
            <c:numRef>
              <c:f>Лист1!$B$27:$I$27</c:f>
              <c:numCache>
                <c:formatCode>#0</c:formatCode>
                <c:ptCount val="8"/>
                <c:pt idx="0">
                  <c:v>981</c:v>
                </c:pt>
                <c:pt idx="1">
                  <c:v>1162</c:v>
                </c:pt>
                <c:pt idx="2">
                  <c:v>1715</c:v>
                </c:pt>
                <c:pt idx="3">
                  <c:v>2652</c:v>
                </c:pt>
                <c:pt idx="4">
                  <c:v>3621</c:v>
                </c:pt>
                <c:pt idx="5">
                  <c:v>5005</c:v>
                </c:pt>
                <c:pt idx="6">
                  <c:v>6300</c:v>
                </c:pt>
                <c:pt idx="7">
                  <c:v>8067</c:v>
                </c:pt>
              </c:numCache>
            </c:numRef>
          </c:val>
          <c:smooth val="0"/>
        </c:ser>
        <c:ser>
          <c:idx val="2"/>
          <c:order val="2"/>
          <c:tx>
            <c:strRef>
              <c:f>Лист1!$A$28</c:f>
              <c:strCache>
                <c:ptCount val="1"/>
                <c:pt idx="0">
                  <c:v>облученная минимальная среда М9</c:v>
                </c:pt>
              </c:strCache>
            </c:strRef>
          </c:tx>
          <c:spPr>
            <a:ln>
              <a:solidFill>
                <a:srgbClr val="00B050"/>
              </a:solidFill>
            </a:ln>
          </c:spPr>
          <c:marker>
            <c:symbol val="square"/>
            <c:size val="7"/>
            <c:spPr>
              <a:solidFill>
                <a:schemeClr val="bg1"/>
              </a:solidFill>
              <a:ln>
                <a:solidFill>
                  <a:srgbClr val="00B050"/>
                </a:solidFill>
              </a:ln>
            </c:spPr>
          </c:marker>
          <c:cat>
            <c:numRef>
              <c:f>Лист1!$B$25:$I$25</c:f>
              <c:numCache>
                <c:formatCode>General</c:formatCode>
                <c:ptCount val="8"/>
                <c:pt idx="0">
                  <c:v>40</c:v>
                </c:pt>
                <c:pt idx="1">
                  <c:v>60</c:v>
                </c:pt>
                <c:pt idx="2">
                  <c:v>80</c:v>
                </c:pt>
                <c:pt idx="3">
                  <c:v>100</c:v>
                </c:pt>
                <c:pt idx="4">
                  <c:v>120</c:v>
                </c:pt>
                <c:pt idx="5">
                  <c:v>140</c:v>
                </c:pt>
                <c:pt idx="6">
                  <c:v>160</c:v>
                </c:pt>
                <c:pt idx="7">
                  <c:v>180</c:v>
                </c:pt>
              </c:numCache>
            </c:numRef>
          </c:cat>
          <c:val>
            <c:numRef>
              <c:f>Лист1!$B$28:$I$28</c:f>
              <c:numCache>
                <c:formatCode>#0</c:formatCode>
                <c:ptCount val="8"/>
                <c:pt idx="0">
                  <c:v>857</c:v>
                </c:pt>
                <c:pt idx="1">
                  <c:v>934</c:v>
                </c:pt>
                <c:pt idx="2">
                  <c:v>1124</c:v>
                </c:pt>
                <c:pt idx="3">
                  <c:v>1617</c:v>
                </c:pt>
                <c:pt idx="4">
                  <c:v>2372</c:v>
                </c:pt>
                <c:pt idx="5">
                  <c:v>3557</c:v>
                </c:pt>
                <c:pt idx="6">
                  <c:v>4417</c:v>
                </c:pt>
                <c:pt idx="7">
                  <c:v>5368</c:v>
                </c:pt>
              </c:numCache>
            </c:numRef>
          </c:val>
          <c:smooth val="0"/>
        </c:ser>
        <c:dLbls>
          <c:showLegendKey val="0"/>
          <c:showVal val="0"/>
          <c:showCatName val="0"/>
          <c:showSerName val="0"/>
          <c:showPercent val="0"/>
          <c:showBubbleSize val="0"/>
        </c:dLbls>
        <c:marker val="1"/>
        <c:smooth val="0"/>
        <c:axId val="251086160"/>
        <c:axId val="251086552"/>
      </c:lineChart>
      <c:catAx>
        <c:axId val="251086160"/>
        <c:scaling>
          <c:orientation val="minMax"/>
        </c:scaling>
        <c:delete val="0"/>
        <c:axPos val="b"/>
        <c:title>
          <c:tx>
            <c:rich>
              <a:bodyPr/>
              <a:lstStyle/>
              <a:p>
                <a:pPr>
                  <a:defRPr/>
                </a:pPr>
                <a:r>
                  <a:rPr lang="ru-RU" sz="1400">
                    <a:latin typeface="Times New Roman" panose="02020603050405020304" pitchFamily="18" charset="0"/>
                    <a:cs typeface="Times New Roman" panose="02020603050405020304" pitchFamily="18" charset="0"/>
                  </a:rPr>
                  <a:t>Время, минуты</a:t>
                </a:r>
              </a:p>
            </c:rich>
          </c:tx>
          <c:layout/>
          <c:overlay val="0"/>
        </c:title>
        <c:numFmt formatCode="General" sourceLinked="1"/>
        <c:majorTickMark val="out"/>
        <c:minorTickMark val="none"/>
        <c:tickLblPos val="nextTo"/>
        <c:crossAx val="251086552"/>
        <c:crosses val="autoZero"/>
        <c:auto val="1"/>
        <c:lblAlgn val="ctr"/>
        <c:lblOffset val="100"/>
        <c:noMultiLvlLbl val="0"/>
      </c:catAx>
      <c:valAx>
        <c:axId val="251086552"/>
        <c:scaling>
          <c:orientation val="minMax"/>
          <c:min val="500"/>
        </c:scaling>
        <c:delete val="0"/>
        <c:axPos val="l"/>
        <c:majorGridlines/>
        <c:title>
          <c:tx>
            <c:rich>
              <a:bodyPr rot="-5400000" vert="horz"/>
              <a:lstStyle/>
              <a:p>
                <a:pPr>
                  <a:defRPr/>
                </a:pPr>
                <a:r>
                  <a:rPr lang="ru-RU" sz="1400">
                    <a:latin typeface="Times New Roman" panose="02020603050405020304" pitchFamily="18" charset="0"/>
                    <a:cs typeface="Times New Roman" panose="02020603050405020304" pitchFamily="18" charset="0"/>
                  </a:rPr>
                  <a:t>Флюоресценция, отн. ед.</a:t>
                </a:r>
              </a:p>
            </c:rich>
          </c:tx>
          <c:layout>
            <c:manualLayout>
              <c:xMode val="edge"/>
              <c:yMode val="edge"/>
              <c:x val="2.1408182683158899E-2"/>
              <c:y val="0.14096484608955501"/>
            </c:manualLayout>
          </c:layout>
          <c:overlay val="0"/>
        </c:title>
        <c:numFmt formatCode="#0" sourceLinked="1"/>
        <c:majorTickMark val="out"/>
        <c:minorTickMark val="none"/>
        <c:tickLblPos val="nextTo"/>
        <c:crossAx val="251086160"/>
        <c:crosses val="autoZero"/>
        <c:crossBetween val="midCat"/>
      </c:valAx>
    </c:plotArea>
    <c:legend>
      <c:legendPos val="r"/>
      <c:layout>
        <c:manualLayout>
          <c:xMode val="edge"/>
          <c:yMode val="edge"/>
          <c:x val="0.69190047723577897"/>
          <c:y val="0.18028044625062201"/>
          <c:w val="0.30096346186983503"/>
          <c:h val="0.63385251531998599"/>
        </c:manualLayout>
      </c:layout>
      <c:overlay val="0"/>
      <c:txPr>
        <a:bodyPr/>
        <a:lstStyle/>
        <a:p>
          <a:pPr>
            <a:defRPr sz="1200" baseline="0">
              <a:latin typeface="Calibri" panose="020F0502020204030204" pitchFamily="34" charset="0"/>
            </a:defRPr>
          </a:pPr>
          <a:endParaRPr lang="ru-RU"/>
        </a:p>
      </c:txPr>
    </c:legend>
    <c:plotVisOnly val="1"/>
    <c:dispBlanksAs val="gap"/>
    <c:showDLblsOverMax val="0"/>
  </c:chart>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912A86F-3E05-4FC1-8EAF-23010FA7B91F}" type="datetimeFigureOut">
              <a:rPr lang="ru-RU" smtClean="0"/>
              <a:pPr/>
              <a:t>27.03.2016</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4EC84CD-445B-4445-B2EA-0CD602A38650}" type="slidenum">
              <a:rPr lang="ru-RU" smtClean="0"/>
              <a:pPr/>
              <a:t>‹#›</a:t>
            </a:fld>
            <a:endParaRPr lang="ru-RU"/>
          </a:p>
        </p:txBody>
      </p:sp>
    </p:spTree>
    <p:extLst>
      <p:ext uri="{BB962C8B-B14F-4D97-AF65-F5344CB8AC3E}">
        <p14:creationId xmlns:p14="http://schemas.microsoft.com/office/powerpoint/2010/main" val="219314477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200" kern="1200" dirty="0" smtClean="0">
                <a:solidFill>
                  <a:schemeClr val="tx1"/>
                </a:solidFill>
                <a:effectLst/>
                <a:latin typeface="+mn-lt"/>
                <a:ea typeface="+mn-ea"/>
                <a:cs typeface="+mn-cs"/>
              </a:rPr>
              <a:t>Уважаемые коллеги, комиссия, хочу представить вашему свою диссертационную работу: «Изучение нетермического воздействия терагерцового излучения на  </a:t>
            </a:r>
            <a:r>
              <a:rPr lang="en-US" sz="1200" kern="1200" dirty="0" smtClean="0">
                <a:solidFill>
                  <a:schemeClr val="tx1"/>
                </a:solidFill>
                <a:effectLst/>
                <a:latin typeface="+mn-lt"/>
                <a:ea typeface="+mn-ea"/>
                <a:cs typeface="+mn-cs"/>
              </a:rPr>
              <a:t>E</a:t>
            </a:r>
            <a:r>
              <a:rPr lang="ru-RU" sz="1200" kern="120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coli</a:t>
            </a:r>
            <a:r>
              <a:rPr lang="ru-RU" sz="1200" kern="1200" dirty="0" smtClean="0">
                <a:solidFill>
                  <a:schemeClr val="tx1"/>
                </a:solidFill>
                <a:effectLst/>
                <a:latin typeface="+mn-lt"/>
                <a:ea typeface="+mn-ea"/>
                <a:cs typeface="+mn-cs"/>
              </a:rPr>
              <a:t> при помощи </a:t>
            </a:r>
            <a:r>
              <a:rPr lang="ru-RU" sz="1200" kern="1200" dirty="0" err="1" smtClean="0">
                <a:solidFill>
                  <a:schemeClr val="tx1"/>
                </a:solidFill>
                <a:effectLst/>
                <a:latin typeface="+mn-lt"/>
                <a:ea typeface="+mn-ea"/>
                <a:cs typeface="+mn-cs"/>
              </a:rPr>
              <a:t>геносенсоров</a:t>
            </a:r>
            <a:r>
              <a:rPr lang="ru-RU" sz="1200" kern="1200" dirty="0" smtClean="0">
                <a:solidFill>
                  <a:schemeClr val="tx1"/>
                </a:solidFill>
                <a:effectLst/>
                <a:latin typeface="+mn-lt"/>
                <a:ea typeface="+mn-ea"/>
                <a:cs typeface="+mn-cs"/>
              </a:rPr>
              <a:t>». Научный руководитель С. Е. </a:t>
            </a:r>
            <a:r>
              <a:rPr lang="ru-RU" sz="1200" kern="1200" dirty="0" err="1" smtClean="0">
                <a:solidFill>
                  <a:schemeClr val="tx1"/>
                </a:solidFill>
                <a:effectLst/>
                <a:latin typeface="+mn-lt"/>
                <a:ea typeface="+mn-ea"/>
                <a:cs typeface="+mn-cs"/>
              </a:rPr>
              <a:t>Пельтек</a:t>
            </a:r>
            <a:r>
              <a:rPr lang="ru-RU" sz="1200" kern="1200" dirty="0" smtClean="0">
                <a:solidFill>
                  <a:schemeClr val="tx1"/>
                </a:solidFill>
                <a:effectLst/>
                <a:latin typeface="+mn-lt"/>
                <a:ea typeface="+mn-ea"/>
                <a:cs typeface="+mn-cs"/>
              </a:rPr>
              <a:t>, работа проводилась на базе Лаборатории молекулярных биотехнологий.</a:t>
            </a:r>
          </a:p>
          <a:p>
            <a:endParaRPr lang="ru-RU" dirty="0"/>
          </a:p>
        </p:txBody>
      </p:sp>
      <p:sp>
        <p:nvSpPr>
          <p:cNvPr id="4" name="Номер слайда 3"/>
          <p:cNvSpPr>
            <a:spLocks noGrp="1"/>
          </p:cNvSpPr>
          <p:nvPr>
            <p:ph type="sldNum" sz="quarter" idx="10"/>
          </p:nvPr>
        </p:nvSpPr>
        <p:spPr/>
        <p:txBody>
          <a:bodyPr/>
          <a:lstStyle/>
          <a:p>
            <a:fld id="{04EC84CD-445B-4445-B2EA-0CD602A38650}" type="slidenum">
              <a:rPr lang="ru-RU" smtClean="0"/>
              <a:pPr/>
              <a:t>1</a:t>
            </a:fld>
            <a:endParaRPr lang="ru-RU"/>
          </a:p>
        </p:txBody>
      </p:sp>
    </p:spTree>
    <p:extLst>
      <p:ext uri="{BB962C8B-B14F-4D97-AF65-F5344CB8AC3E}">
        <p14:creationId xmlns:p14="http://schemas.microsoft.com/office/powerpoint/2010/main" val="59248495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dirty="0" err="1" smtClean="0"/>
              <a:t>Геносенсорная</a:t>
            </a:r>
            <a:r>
              <a:rPr lang="ru-RU" dirty="0" smtClean="0"/>
              <a:t> конструкция на основе промотора гена </a:t>
            </a:r>
            <a:r>
              <a:rPr lang="en-US" dirty="0" err="1" smtClean="0"/>
              <a:t>copA</a:t>
            </a:r>
            <a:r>
              <a:rPr lang="en-US" dirty="0" smtClean="0"/>
              <a:t> </a:t>
            </a:r>
            <a:r>
              <a:rPr lang="ru-RU" dirty="0" smtClean="0"/>
              <a:t>была</a:t>
            </a:r>
            <a:r>
              <a:rPr lang="ru-RU" baseline="0" dirty="0" smtClean="0"/>
              <a:t> создана в нашей Лаборатории. Первоначально осуществлялось создание базового вектора, затем в него встраивалась </a:t>
            </a:r>
            <a:r>
              <a:rPr lang="ru-RU" baseline="0" dirty="0" err="1" smtClean="0"/>
              <a:t>промотная</a:t>
            </a:r>
            <a:r>
              <a:rPr lang="ru-RU" baseline="0" dirty="0" smtClean="0"/>
              <a:t> область гена </a:t>
            </a:r>
            <a:r>
              <a:rPr lang="en-US" baseline="0" dirty="0" err="1" smtClean="0"/>
              <a:t>copA</a:t>
            </a:r>
            <a:r>
              <a:rPr lang="ru-RU" baseline="0" dirty="0" smtClean="0"/>
              <a:t>, отвечающего за </a:t>
            </a:r>
            <a:r>
              <a:rPr lang="ru-RU" baseline="0" dirty="0" err="1" smtClean="0"/>
              <a:t>эффлюкс</a:t>
            </a:r>
            <a:r>
              <a:rPr lang="ru-RU" baseline="0" dirty="0" smtClean="0"/>
              <a:t> ионов меди, т</a:t>
            </a:r>
            <a:r>
              <a:rPr lang="ru-RU" sz="1200" kern="1200" baseline="0" dirty="0" smtClean="0">
                <a:solidFill>
                  <a:schemeClr val="tx1"/>
                </a:solidFill>
                <a:effectLst/>
                <a:latin typeface="+mn-lt"/>
                <a:ea typeface="+mn-ea"/>
                <a:cs typeface="+mn-cs"/>
              </a:rPr>
              <a:t>аким образом, что </a:t>
            </a:r>
            <a:r>
              <a:rPr lang="ru-RU" sz="1200" kern="1200" baseline="0" dirty="0" err="1" smtClean="0">
                <a:solidFill>
                  <a:schemeClr val="tx1"/>
                </a:solidFill>
                <a:effectLst/>
                <a:latin typeface="+mn-lt"/>
                <a:ea typeface="+mn-ea"/>
                <a:cs typeface="+mn-cs"/>
              </a:rPr>
              <a:t>репортерный</a:t>
            </a:r>
            <a:r>
              <a:rPr lang="ru-RU" sz="1200" kern="1200" baseline="0" dirty="0" smtClean="0">
                <a:solidFill>
                  <a:schemeClr val="tx1"/>
                </a:solidFill>
                <a:effectLst/>
                <a:latin typeface="+mn-lt"/>
                <a:ea typeface="+mn-ea"/>
                <a:cs typeface="+mn-cs"/>
              </a:rPr>
              <a:t> белок </a:t>
            </a:r>
            <a:r>
              <a:rPr lang="en-US" sz="1200" kern="1200" baseline="0" dirty="0" smtClean="0">
                <a:solidFill>
                  <a:schemeClr val="tx1"/>
                </a:solidFill>
                <a:effectLst/>
                <a:latin typeface="+mn-lt"/>
                <a:ea typeface="+mn-ea"/>
                <a:cs typeface="+mn-cs"/>
              </a:rPr>
              <a:t>GFP </a:t>
            </a:r>
            <a:r>
              <a:rPr lang="ru-RU" sz="1200" kern="1200" baseline="0" dirty="0" smtClean="0">
                <a:solidFill>
                  <a:schemeClr val="tx1"/>
                </a:solidFill>
                <a:effectLst/>
                <a:latin typeface="+mn-lt"/>
                <a:ea typeface="+mn-ea"/>
                <a:cs typeface="+mn-cs"/>
              </a:rPr>
              <a:t>оказался под ее регуляторным контролем.</a:t>
            </a:r>
            <a:endParaRPr lang="ru-RU"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ru-RU" baseline="0" dirty="0" smtClean="0"/>
              <a:t> </a:t>
            </a:r>
            <a:r>
              <a:rPr lang="ru-RU" sz="1200" kern="1200" dirty="0" smtClean="0">
                <a:solidFill>
                  <a:schemeClr val="tx1"/>
                </a:solidFill>
                <a:effectLst/>
                <a:latin typeface="+mn-lt"/>
                <a:ea typeface="+mn-ea"/>
                <a:cs typeface="+mn-cs"/>
              </a:rPr>
              <a:t>Известно, что ионы меди в бактериальных клетках могут влиять на гомеостаз железа, дестабилизируя железосерные</a:t>
            </a:r>
            <a:r>
              <a:rPr lang="ru-RU" sz="1200" kern="1200" baseline="0" dirty="0" smtClean="0">
                <a:solidFill>
                  <a:schemeClr val="tx1"/>
                </a:solidFill>
                <a:effectLst/>
                <a:latin typeface="+mn-lt"/>
                <a:ea typeface="+mn-ea"/>
                <a:cs typeface="+mn-cs"/>
              </a:rPr>
              <a:t> кластеры</a:t>
            </a:r>
            <a:r>
              <a:rPr lang="ru-RU" sz="1200" kern="1200" dirty="0" smtClean="0">
                <a:solidFill>
                  <a:schemeClr val="tx1"/>
                </a:solidFill>
                <a:effectLst/>
                <a:latin typeface="+mn-lt"/>
                <a:ea typeface="+mn-ea"/>
                <a:cs typeface="+mn-cs"/>
              </a:rPr>
              <a:t>, в свою очередь белки, содержащие железосерные кластеры</a:t>
            </a:r>
            <a:r>
              <a:rPr lang="ru-RU" sz="1200" kern="1200" baseline="0" dirty="0" smtClean="0">
                <a:solidFill>
                  <a:schemeClr val="tx1"/>
                </a:solidFill>
                <a:effectLst/>
                <a:latin typeface="+mn-lt"/>
                <a:ea typeface="+mn-ea"/>
                <a:cs typeface="+mn-cs"/>
              </a:rPr>
              <a:t> </a:t>
            </a:r>
            <a:r>
              <a:rPr lang="ru-RU" sz="1200" kern="1200" dirty="0" smtClean="0">
                <a:solidFill>
                  <a:schemeClr val="tx1"/>
                </a:solidFill>
                <a:effectLst/>
                <a:latin typeface="+mn-lt"/>
                <a:ea typeface="+mn-ea"/>
                <a:cs typeface="+mn-cs"/>
              </a:rPr>
              <a:t>являются одними</a:t>
            </a:r>
            <a:r>
              <a:rPr lang="ru-RU" sz="1200" kern="1200" baseline="0" dirty="0" smtClean="0">
                <a:solidFill>
                  <a:schemeClr val="tx1"/>
                </a:solidFill>
                <a:effectLst/>
                <a:latin typeface="+mn-lt"/>
                <a:ea typeface="+mn-ea"/>
                <a:cs typeface="+mn-cs"/>
              </a:rPr>
              <a:t> из</a:t>
            </a:r>
            <a:r>
              <a:rPr lang="ru-RU" sz="1200" kern="1200" dirty="0" smtClean="0">
                <a:solidFill>
                  <a:schemeClr val="tx1"/>
                </a:solidFill>
                <a:effectLst/>
                <a:latin typeface="+mn-lt"/>
                <a:ea typeface="+mn-ea"/>
                <a:cs typeface="+mn-cs"/>
              </a:rPr>
              <a:t> важнейших участников </a:t>
            </a:r>
            <a:r>
              <a:rPr lang="ru-RU" sz="1200" kern="1200" dirty="0" err="1" smtClean="0">
                <a:solidFill>
                  <a:schemeClr val="tx1"/>
                </a:solidFill>
                <a:effectLst/>
                <a:latin typeface="+mn-lt"/>
                <a:ea typeface="+mn-ea"/>
                <a:cs typeface="+mn-cs"/>
              </a:rPr>
              <a:t>окислительно</a:t>
            </a:r>
            <a:r>
              <a:rPr lang="ru-RU" sz="1200" kern="1200" dirty="0" smtClean="0">
                <a:solidFill>
                  <a:schemeClr val="tx1"/>
                </a:solidFill>
                <a:effectLst/>
                <a:latin typeface="+mn-lt"/>
                <a:ea typeface="+mn-ea"/>
                <a:cs typeface="+mn-cs"/>
              </a:rPr>
              <a:t>-восстановительных реакций в клетках. В стрессовых условиях, связанных прежде всего с </a:t>
            </a:r>
            <a:r>
              <a:rPr lang="ru-RU" sz="1200" kern="1200" dirty="0" err="1" smtClean="0">
                <a:solidFill>
                  <a:schemeClr val="tx1"/>
                </a:solidFill>
                <a:effectLst/>
                <a:latin typeface="+mn-lt"/>
                <a:ea typeface="+mn-ea"/>
                <a:cs typeface="+mn-cs"/>
              </a:rPr>
              <a:t>окислительно</a:t>
            </a:r>
            <a:r>
              <a:rPr lang="ru-RU" sz="1200" kern="1200" dirty="0" smtClean="0">
                <a:solidFill>
                  <a:schemeClr val="tx1"/>
                </a:solidFill>
                <a:effectLst/>
                <a:latin typeface="+mn-lt"/>
                <a:ea typeface="+mn-ea"/>
                <a:cs typeface="+mn-cs"/>
              </a:rPr>
              <a:t>-восстановительными процессами, возможна активация </a:t>
            </a:r>
            <a:r>
              <a:rPr lang="ru-RU" sz="1200" kern="1200" dirty="0" err="1" smtClean="0">
                <a:solidFill>
                  <a:schemeClr val="tx1"/>
                </a:solidFill>
                <a:effectLst/>
                <a:latin typeface="+mn-lt"/>
                <a:ea typeface="+mn-ea"/>
                <a:cs typeface="+mn-cs"/>
              </a:rPr>
              <a:t>эффлюкса</a:t>
            </a:r>
            <a:r>
              <a:rPr lang="ru-RU" sz="1200" kern="1200" dirty="0" smtClean="0">
                <a:solidFill>
                  <a:schemeClr val="tx1"/>
                </a:solidFill>
                <a:effectLst/>
                <a:latin typeface="+mn-lt"/>
                <a:ea typeface="+mn-ea"/>
                <a:cs typeface="+mn-cs"/>
              </a:rPr>
              <a:t> ионов меди, которые могут оказаться токсичными для клетки. Поэтому именно стрессовая система поддержания гомеостаза ионов меди, а именно ген </a:t>
            </a:r>
            <a:r>
              <a:rPr lang="ru-RU" sz="1200" i="1" kern="1200" dirty="0" err="1" smtClean="0">
                <a:solidFill>
                  <a:schemeClr val="tx1"/>
                </a:solidFill>
                <a:effectLst/>
                <a:latin typeface="+mn-lt"/>
                <a:ea typeface="+mn-ea"/>
                <a:cs typeface="+mn-cs"/>
              </a:rPr>
              <a:t>copA</a:t>
            </a:r>
            <a:r>
              <a:rPr lang="ru-RU" sz="1200" i="1" kern="1200" dirty="0" smtClean="0">
                <a:solidFill>
                  <a:schemeClr val="tx1"/>
                </a:solidFill>
                <a:effectLst/>
                <a:latin typeface="+mn-lt"/>
                <a:ea typeface="+mn-ea"/>
                <a:cs typeface="+mn-cs"/>
              </a:rPr>
              <a:t>,</a:t>
            </a:r>
            <a:r>
              <a:rPr lang="ru-RU" sz="1200" kern="1200" dirty="0" smtClean="0">
                <a:solidFill>
                  <a:schemeClr val="tx1"/>
                </a:solidFill>
                <a:effectLst/>
                <a:latin typeface="+mn-lt"/>
                <a:ea typeface="+mn-ea"/>
                <a:cs typeface="+mn-cs"/>
              </a:rPr>
              <a:t> кодирующий  </a:t>
            </a:r>
            <a:r>
              <a:rPr lang="ru-RU" sz="1200" kern="1200" dirty="0" err="1" smtClean="0">
                <a:solidFill>
                  <a:schemeClr val="tx1"/>
                </a:solidFill>
                <a:effectLst/>
                <a:latin typeface="+mn-lt"/>
                <a:ea typeface="+mn-ea"/>
                <a:cs typeface="+mn-cs"/>
              </a:rPr>
              <a:t>АТФазный</a:t>
            </a:r>
            <a:r>
              <a:rPr lang="ru-RU" sz="1200" kern="1200" dirty="0" smtClean="0">
                <a:solidFill>
                  <a:schemeClr val="tx1"/>
                </a:solidFill>
                <a:effectLst/>
                <a:latin typeface="+mn-lt"/>
                <a:ea typeface="+mn-ea"/>
                <a:cs typeface="+mn-cs"/>
              </a:rPr>
              <a:t> </a:t>
            </a:r>
            <a:r>
              <a:rPr lang="ru-RU" sz="1200" kern="1200" dirty="0" err="1" smtClean="0">
                <a:solidFill>
                  <a:schemeClr val="tx1"/>
                </a:solidFill>
                <a:effectLst/>
                <a:latin typeface="+mn-lt"/>
                <a:ea typeface="+mn-ea"/>
                <a:cs typeface="+mn-cs"/>
              </a:rPr>
              <a:t>эффлюксный</a:t>
            </a:r>
            <a:r>
              <a:rPr lang="ru-RU" sz="1200" kern="1200" dirty="0" smtClean="0">
                <a:solidFill>
                  <a:schemeClr val="tx1"/>
                </a:solidFill>
                <a:effectLst/>
                <a:latin typeface="+mn-lt"/>
                <a:ea typeface="+mn-ea"/>
                <a:cs typeface="+mn-cs"/>
              </a:rPr>
              <a:t> насос, был выбран для разработки и создания </a:t>
            </a:r>
            <a:r>
              <a:rPr lang="ru-RU" sz="1200" kern="1200" dirty="0" err="1" smtClean="0">
                <a:solidFill>
                  <a:schemeClr val="tx1"/>
                </a:solidFill>
                <a:effectLst/>
                <a:latin typeface="+mn-lt"/>
                <a:ea typeface="+mn-ea"/>
                <a:cs typeface="+mn-cs"/>
              </a:rPr>
              <a:t>геносенсорной</a:t>
            </a:r>
            <a:r>
              <a:rPr lang="ru-RU" sz="1200" kern="1200" dirty="0" smtClean="0">
                <a:solidFill>
                  <a:schemeClr val="tx1"/>
                </a:solidFill>
                <a:effectLst/>
                <a:latin typeface="+mn-lt"/>
                <a:ea typeface="+mn-ea"/>
                <a:cs typeface="+mn-cs"/>
              </a:rPr>
              <a:t> конструкции для дальнейшего тестирования эффектов нетермического воздействия терагерцового излучения. </a:t>
            </a:r>
          </a:p>
          <a:p>
            <a:pPr marL="0" marR="0" indent="0" algn="l" defTabSz="914400" rtl="0" eaLnBrk="1" fontAlgn="auto" latinLnBrk="0" hangingPunct="1">
              <a:lnSpc>
                <a:spcPct val="100000"/>
              </a:lnSpc>
              <a:spcBef>
                <a:spcPts val="0"/>
              </a:spcBef>
              <a:spcAft>
                <a:spcPts val="0"/>
              </a:spcAft>
              <a:buClrTx/>
              <a:buSzTx/>
              <a:buFontTx/>
              <a:buNone/>
              <a:tabLst/>
              <a:defRPr/>
            </a:pPr>
            <a:r>
              <a:rPr lang="ru-RU" sz="1200" kern="1200" dirty="0" smtClean="0">
                <a:solidFill>
                  <a:schemeClr val="tx1"/>
                </a:solidFill>
                <a:effectLst/>
                <a:latin typeface="+mn-lt"/>
                <a:ea typeface="+mn-ea"/>
                <a:cs typeface="+mn-cs"/>
              </a:rPr>
              <a:t>Кроме того, уже имеется успешный мировой опыт создания подобных репортерных конструкций,</a:t>
            </a:r>
            <a:r>
              <a:rPr lang="ru-RU" sz="1200" kern="1200" baseline="0" dirty="0" smtClean="0">
                <a:solidFill>
                  <a:schemeClr val="tx1"/>
                </a:solidFill>
                <a:effectLst/>
                <a:latin typeface="+mn-lt"/>
                <a:ea typeface="+mn-ea"/>
                <a:cs typeface="+mn-cs"/>
              </a:rPr>
              <a:t> демонстрирующих выраженный </a:t>
            </a:r>
            <a:r>
              <a:rPr lang="ru-RU" sz="1200" kern="1200" baseline="0" dirty="0" err="1" smtClean="0">
                <a:solidFill>
                  <a:schemeClr val="tx1"/>
                </a:solidFill>
                <a:effectLst/>
                <a:latin typeface="+mn-lt"/>
                <a:ea typeface="+mn-ea"/>
                <a:cs typeface="+mn-cs"/>
              </a:rPr>
              <a:t>флюоресцентный</a:t>
            </a:r>
            <a:r>
              <a:rPr lang="ru-RU" sz="1200" kern="1200" baseline="0" dirty="0" smtClean="0">
                <a:solidFill>
                  <a:schemeClr val="tx1"/>
                </a:solidFill>
                <a:effectLst/>
                <a:latin typeface="+mn-lt"/>
                <a:ea typeface="+mn-ea"/>
                <a:cs typeface="+mn-cs"/>
              </a:rPr>
              <a:t> ответ.</a:t>
            </a:r>
            <a:endParaRPr lang="ru-RU" dirty="0"/>
          </a:p>
        </p:txBody>
      </p:sp>
      <p:sp>
        <p:nvSpPr>
          <p:cNvPr id="4" name="Номер слайда 3"/>
          <p:cNvSpPr>
            <a:spLocks noGrp="1"/>
          </p:cNvSpPr>
          <p:nvPr>
            <p:ph type="sldNum" sz="quarter" idx="10"/>
          </p:nvPr>
        </p:nvSpPr>
        <p:spPr/>
        <p:txBody>
          <a:bodyPr/>
          <a:lstStyle/>
          <a:p>
            <a:fld id="{04EC84CD-445B-4445-B2EA-0CD602A38650}" type="slidenum">
              <a:rPr lang="ru-RU" smtClean="0"/>
              <a:pPr/>
              <a:t>12</a:t>
            </a:fld>
            <a:endParaRPr lang="ru-RU"/>
          </a:p>
        </p:txBody>
      </p:sp>
    </p:spTree>
    <p:extLst>
      <p:ext uri="{BB962C8B-B14F-4D97-AF65-F5344CB8AC3E}">
        <p14:creationId xmlns:p14="http://schemas.microsoft.com/office/powerpoint/2010/main" val="232184557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200" kern="1200" dirty="0" smtClean="0">
                <a:solidFill>
                  <a:schemeClr val="tx1"/>
                </a:solidFill>
                <a:effectLst/>
                <a:latin typeface="+mn-lt"/>
                <a:ea typeface="+mn-ea"/>
                <a:cs typeface="+mn-cs"/>
              </a:rPr>
              <a:t>Было показано, что клетки </a:t>
            </a:r>
            <a:r>
              <a:rPr lang="ru-RU" sz="1200" kern="1200" dirty="0" err="1" smtClean="0">
                <a:solidFill>
                  <a:schemeClr val="tx1"/>
                </a:solidFill>
                <a:effectLst/>
                <a:latin typeface="+mn-lt"/>
                <a:ea typeface="+mn-ea"/>
                <a:cs typeface="+mn-cs"/>
              </a:rPr>
              <a:t>геносенсоров</a:t>
            </a:r>
            <a:r>
              <a:rPr lang="ru-RU" sz="1200" kern="1200" dirty="0" smtClean="0">
                <a:solidFill>
                  <a:schemeClr val="tx1"/>
                </a:solidFill>
                <a:effectLst/>
                <a:latin typeface="+mn-lt"/>
                <a:ea typeface="+mn-ea"/>
                <a:cs typeface="+mn-cs"/>
              </a:rPr>
              <a:t> под регуляторным контролем промоторов гена </a:t>
            </a:r>
            <a:r>
              <a:rPr lang="en-US" sz="1200" i="1" kern="1200" dirty="0" err="1" smtClean="0">
                <a:solidFill>
                  <a:schemeClr val="tx1"/>
                </a:solidFill>
                <a:effectLst/>
                <a:latin typeface="+mn-lt"/>
                <a:ea typeface="+mn-ea"/>
                <a:cs typeface="+mn-cs"/>
              </a:rPr>
              <a:t>copA</a:t>
            </a:r>
            <a:r>
              <a:rPr lang="ru-RU" sz="1200" i="1" kern="1200" dirty="0" smtClean="0">
                <a:solidFill>
                  <a:schemeClr val="tx1"/>
                </a:solidFill>
                <a:effectLst/>
                <a:latin typeface="+mn-lt"/>
                <a:ea typeface="+mn-ea"/>
                <a:cs typeface="+mn-cs"/>
              </a:rPr>
              <a:t> </a:t>
            </a:r>
            <a:r>
              <a:rPr lang="ru-RU" sz="1200" kern="1200" dirty="0" smtClean="0">
                <a:solidFill>
                  <a:schemeClr val="tx1"/>
                </a:solidFill>
                <a:effectLst/>
                <a:latin typeface="+mn-lt"/>
                <a:ea typeface="+mn-ea"/>
                <a:cs typeface="+mn-cs"/>
              </a:rPr>
              <a:t>реагируют на ТГц излучение индукцией синтеза GFP-белка.</a:t>
            </a:r>
            <a:r>
              <a:rPr lang="en-US" sz="1200" kern="1200" dirty="0" smtClean="0">
                <a:solidFill>
                  <a:schemeClr val="tx1"/>
                </a:solidFill>
                <a:effectLst/>
                <a:latin typeface="+mn-lt"/>
                <a:ea typeface="+mn-ea"/>
                <a:cs typeface="+mn-cs"/>
              </a:rPr>
              <a:t> </a:t>
            </a:r>
            <a:r>
              <a:rPr lang="ru-RU" sz="1200" dirty="0" smtClean="0">
                <a:solidFill>
                  <a:schemeClr val="dk1"/>
                </a:solidFill>
                <a:latin typeface="+mn-lt"/>
                <a:ea typeface="Calibri"/>
                <a:cs typeface="Calibri"/>
              </a:rPr>
              <a:t>Для </a:t>
            </a:r>
            <a:r>
              <a:rPr lang="ru-RU" sz="1200" dirty="0" err="1" smtClean="0">
                <a:solidFill>
                  <a:schemeClr val="dk1"/>
                </a:solidFill>
                <a:latin typeface="+mn-lt"/>
                <a:ea typeface="Calibri"/>
                <a:cs typeface="Calibri"/>
              </a:rPr>
              <a:t>рассчета</a:t>
            </a:r>
            <a:r>
              <a:rPr lang="ru-RU" sz="1200" dirty="0" smtClean="0">
                <a:solidFill>
                  <a:schemeClr val="dk1"/>
                </a:solidFill>
                <a:latin typeface="+mn-lt"/>
                <a:ea typeface="Calibri"/>
                <a:cs typeface="Calibri"/>
              </a:rPr>
              <a:t> стандартных отклонений результатов </a:t>
            </a:r>
            <a:r>
              <a:rPr lang="ru-RU" sz="1200" b="1" dirty="0" smtClean="0">
                <a:solidFill>
                  <a:schemeClr val="dk1"/>
                </a:solidFill>
                <a:latin typeface="+mn-lt"/>
                <a:ea typeface="Calibri"/>
                <a:cs typeface="Calibri"/>
              </a:rPr>
              <a:t>трех</a:t>
            </a:r>
            <a:r>
              <a:rPr lang="ru-RU" sz="1200" dirty="0" smtClean="0">
                <a:solidFill>
                  <a:schemeClr val="dk1"/>
                </a:solidFill>
                <a:latin typeface="+mn-lt"/>
                <a:ea typeface="Calibri"/>
                <a:cs typeface="Calibri"/>
              </a:rPr>
              <a:t> независимых </a:t>
            </a:r>
            <a:r>
              <a:rPr lang="ru-RU" sz="1200" dirty="0" err="1" smtClean="0">
                <a:solidFill>
                  <a:schemeClr val="dk1"/>
                </a:solidFill>
                <a:latin typeface="+mn-lt"/>
                <a:ea typeface="Calibri"/>
                <a:cs typeface="Calibri"/>
              </a:rPr>
              <a:t>эксприментов</a:t>
            </a:r>
            <a:r>
              <a:rPr lang="ru-RU" sz="1200" dirty="0" smtClean="0">
                <a:solidFill>
                  <a:schemeClr val="dk1"/>
                </a:solidFill>
                <a:latin typeface="+mn-lt"/>
                <a:ea typeface="Calibri"/>
                <a:cs typeface="Calibri"/>
              </a:rPr>
              <a:t> использовали </a:t>
            </a:r>
            <a:r>
              <a:rPr lang="ru-RU" sz="1200" b="1" dirty="0" smtClean="0">
                <a:solidFill>
                  <a:schemeClr val="dk1"/>
                </a:solidFill>
                <a:latin typeface="+mn-lt"/>
                <a:ea typeface="Calibri"/>
                <a:cs typeface="Calibri"/>
              </a:rPr>
              <a:t>нормированный уровень индукции</a:t>
            </a:r>
            <a:r>
              <a:rPr lang="ru-RU" sz="1200" dirty="0" smtClean="0">
                <a:solidFill>
                  <a:schemeClr val="dk1"/>
                </a:solidFill>
                <a:latin typeface="+mn-lt"/>
                <a:ea typeface="Calibri"/>
                <a:cs typeface="Calibri"/>
              </a:rPr>
              <a:t>, </a:t>
            </a:r>
            <a:r>
              <a:rPr lang="ru-RU" sz="1200" dirty="0" smtClean="0"/>
              <a:t>представляющий собой </a:t>
            </a:r>
            <a:r>
              <a:rPr lang="ru-RU" sz="1200" b="1" dirty="0" smtClean="0"/>
              <a:t>отношение</a:t>
            </a:r>
            <a:r>
              <a:rPr lang="ru-RU" sz="1200" dirty="0" smtClean="0"/>
              <a:t> интенсивности флюоресценции в опыте и положительном контроле к интенсивности флюоресценции отрицательного контроля в каждой точке измерения </a:t>
            </a:r>
            <a:endParaRPr lang="ru-RU" sz="1200" dirty="0" smtClean="0">
              <a:solidFill>
                <a:schemeClr val="dk1"/>
              </a:solidFill>
              <a:latin typeface="+mn-lt"/>
              <a:ea typeface="Calibri"/>
              <a:cs typeface="Calibri"/>
            </a:endParaRPr>
          </a:p>
          <a:p>
            <a:endParaRPr lang="ru-RU" dirty="0"/>
          </a:p>
        </p:txBody>
      </p:sp>
      <p:sp>
        <p:nvSpPr>
          <p:cNvPr id="4" name="Номер слайда 3"/>
          <p:cNvSpPr>
            <a:spLocks noGrp="1"/>
          </p:cNvSpPr>
          <p:nvPr>
            <p:ph type="sldNum" sz="quarter" idx="10"/>
          </p:nvPr>
        </p:nvSpPr>
        <p:spPr/>
        <p:txBody>
          <a:bodyPr/>
          <a:lstStyle/>
          <a:p>
            <a:fld id="{04EC84CD-445B-4445-B2EA-0CD602A38650}" type="slidenum">
              <a:rPr lang="ru-RU" smtClean="0"/>
              <a:pPr/>
              <a:t>13</a:t>
            </a:fld>
            <a:endParaRPr lang="ru-RU"/>
          </a:p>
        </p:txBody>
      </p:sp>
    </p:spTree>
    <p:extLst>
      <p:ext uri="{BB962C8B-B14F-4D97-AF65-F5344CB8AC3E}">
        <p14:creationId xmlns:p14="http://schemas.microsoft.com/office/powerpoint/2010/main" val="386356119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200" kern="1200" dirty="0" smtClean="0">
                <a:solidFill>
                  <a:schemeClr val="tx1"/>
                </a:solidFill>
                <a:effectLst/>
                <a:latin typeface="+mn-lt"/>
                <a:ea typeface="+mn-ea"/>
                <a:cs typeface="+mn-cs"/>
              </a:rPr>
              <a:t>Еще одна стрессовая система, протестированная относительно нетермического воздействия терагерцового излучения, была разработана на основе промотора гена </a:t>
            </a:r>
            <a:r>
              <a:rPr lang="en-US" sz="1200" i="1" kern="1200" dirty="0" err="1" smtClean="0">
                <a:solidFill>
                  <a:schemeClr val="tx1"/>
                </a:solidFill>
                <a:effectLst/>
                <a:latin typeface="+mn-lt"/>
                <a:ea typeface="+mn-ea"/>
                <a:cs typeface="+mn-cs"/>
              </a:rPr>
              <a:t>emrR</a:t>
            </a:r>
            <a:r>
              <a:rPr lang="ru-RU" sz="1200" kern="1200" dirty="0" smtClean="0">
                <a:solidFill>
                  <a:schemeClr val="tx1"/>
                </a:solidFill>
                <a:effectLst/>
                <a:latin typeface="+mn-lt"/>
                <a:ea typeface="+mn-ea"/>
                <a:cs typeface="+mn-cs"/>
              </a:rPr>
              <a:t>, входящего в оперон </a:t>
            </a:r>
            <a:r>
              <a:rPr lang="en-US" sz="1200" i="1" kern="1200" dirty="0" err="1" smtClean="0">
                <a:solidFill>
                  <a:schemeClr val="tx1"/>
                </a:solidFill>
                <a:effectLst/>
                <a:latin typeface="+mn-lt"/>
                <a:ea typeface="+mn-ea"/>
                <a:cs typeface="+mn-cs"/>
              </a:rPr>
              <a:t>emrRAB</a:t>
            </a:r>
            <a:r>
              <a:rPr lang="ru-RU" sz="1200" kern="1200" dirty="0" smtClean="0">
                <a:solidFill>
                  <a:schemeClr val="tx1"/>
                </a:solidFill>
                <a:effectLst/>
                <a:latin typeface="+mn-lt"/>
                <a:ea typeface="+mn-ea"/>
                <a:cs typeface="+mn-cs"/>
              </a:rPr>
              <a:t>. Данный оперон </a:t>
            </a:r>
            <a:r>
              <a:rPr lang="ru-RU" sz="1200" kern="1200" baseline="0" dirty="0" smtClean="0">
                <a:solidFill>
                  <a:schemeClr val="tx1"/>
                </a:solidFill>
                <a:effectLst/>
                <a:latin typeface="+mn-lt"/>
                <a:ea typeface="+mn-ea"/>
                <a:cs typeface="+mn-cs"/>
              </a:rPr>
              <a:t>входит в систему </a:t>
            </a:r>
            <a:r>
              <a:rPr lang="ru-RU" sz="1200" kern="1200" baseline="0" dirty="0" err="1" smtClean="0">
                <a:solidFill>
                  <a:schemeClr val="tx1"/>
                </a:solidFill>
                <a:effectLst/>
                <a:latin typeface="+mn-lt"/>
                <a:ea typeface="+mn-ea"/>
                <a:cs typeface="+mn-cs"/>
              </a:rPr>
              <a:t>эффлюкса</a:t>
            </a:r>
            <a:r>
              <a:rPr lang="ru-RU" sz="1200" kern="1200" baseline="0" dirty="0" smtClean="0">
                <a:solidFill>
                  <a:schemeClr val="tx1"/>
                </a:solidFill>
                <a:effectLst/>
                <a:latin typeface="+mn-lt"/>
                <a:ea typeface="+mn-ea"/>
                <a:cs typeface="+mn-cs"/>
              </a:rPr>
              <a:t> антибиотиков из клеток </a:t>
            </a:r>
            <a:r>
              <a:rPr lang="en-US" sz="1200" kern="1200" baseline="0" dirty="0" smtClean="0">
                <a:solidFill>
                  <a:schemeClr val="tx1"/>
                </a:solidFill>
                <a:effectLst/>
                <a:latin typeface="+mn-lt"/>
                <a:ea typeface="+mn-ea"/>
                <a:cs typeface="+mn-cs"/>
              </a:rPr>
              <a:t>E. coli</a:t>
            </a:r>
            <a:r>
              <a:rPr lang="ru-RU" sz="1200" kern="1200" baseline="0" dirty="0" smtClean="0">
                <a:solidFill>
                  <a:schemeClr val="tx1"/>
                </a:solidFill>
                <a:effectLst/>
                <a:latin typeface="+mn-lt"/>
                <a:ea typeface="+mn-ea"/>
                <a:cs typeface="+mn-cs"/>
              </a:rPr>
              <a:t>. положительным контролем для этого </a:t>
            </a:r>
            <a:r>
              <a:rPr lang="ru-RU" sz="1200" kern="1200" baseline="0" dirty="0" err="1" smtClean="0">
                <a:solidFill>
                  <a:schemeClr val="tx1"/>
                </a:solidFill>
                <a:effectLst/>
                <a:latin typeface="+mn-lt"/>
                <a:ea typeface="+mn-ea"/>
                <a:cs typeface="+mn-cs"/>
              </a:rPr>
              <a:t>геносенсора</a:t>
            </a:r>
            <a:r>
              <a:rPr lang="ru-RU" sz="1200" kern="1200" baseline="0" dirty="0" smtClean="0">
                <a:solidFill>
                  <a:schemeClr val="tx1"/>
                </a:solidFill>
                <a:effectLst/>
                <a:latin typeface="+mn-lt"/>
                <a:ea typeface="+mn-ea"/>
                <a:cs typeface="+mn-cs"/>
              </a:rPr>
              <a:t>  в экспериментах с облучением </a:t>
            </a:r>
            <a:r>
              <a:rPr lang="ru-RU" sz="1200" kern="1200" baseline="0" dirty="0" err="1" smtClean="0">
                <a:solidFill>
                  <a:schemeClr val="tx1"/>
                </a:solidFill>
                <a:effectLst/>
                <a:latin typeface="+mn-lt"/>
                <a:ea typeface="+mn-ea"/>
                <a:cs typeface="+mn-cs"/>
              </a:rPr>
              <a:t>терагерцовым</a:t>
            </a:r>
            <a:r>
              <a:rPr lang="ru-RU" sz="1200" kern="1200" baseline="0" dirty="0" smtClean="0">
                <a:solidFill>
                  <a:schemeClr val="tx1"/>
                </a:solidFill>
                <a:effectLst/>
                <a:latin typeface="+mn-lt"/>
                <a:ea typeface="+mn-ea"/>
                <a:cs typeface="+mn-cs"/>
              </a:rPr>
              <a:t> облучением являлась 0.1 </a:t>
            </a:r>
            <a:r>
              <a:rPr lang="ru-RU" sz="1200" kern="1200" baseline="0" dirty="0" err="1" smtClean="0">
                <a:solidFill>
                  <a:schemeClr val="tx1"/>
                </a:solidFill>
                <a:effectLst/>
                <a:latin typeface="+mn-lt"/>
                <a:ea typeface="+mn-ea"/>
                <a:cs typeface="+mn-cs"/>
              </a:rPr>
              <a:t>мМ</a:t>
            </a:r>
            <a:r>
              <a:rPr lang="ru-RU" sz="1200" kern="1200" baseline="0" dirty="0" smtClean="0">
                <a:solidFill>
                  <a:schemeClr val="tx1"/>
                </a:solidFill>
                <a:effectLst/>
                <a:latin typeface="+mn-lt"/>
                <a:ea typeface="+mn-ea"/>
                <a:cs typeface="+mn-cs"/>
              </a:rPr>
              <a:t> салициловая кислота. В результате проведенных экспериментов</a:t>
            </a:r>
            <a:r>
              <a:rPr lang="ru-RU" sz="1200" kern="1200" dirty="0" smtClean="0">
                <a:solidFill>
                  <a:schemeClr val="tx1"/>
                </a:solidFill>
                <a:effectLst/>
                <a:latin typeface="+mn-lt"/>
                <a:ea typeface="+mn-ea"/>
                <a:cs typeface="+mn-cs"/>
              </a:rPr>
              <a:t> было показано, что клетки </a:t>
            </a:r>
            <a:r>
              <a:rPr lang="ru-RU" sz="1200" kern="1200" dirty="0" err="1" smtClean="0">
                <a:solidFill>
                  <a:schemeClr val="tx1"/>
                </a:solidFill>
                <a:effectLst/>
                <a:latin typeface="+mn-lt"/>
                <a:ea typeface="+mn-ea"/>
                <a:cs typeface="+mn-cs"/>
              </a:rPr>
              <a:t>геносенсоров</a:t>
            </a:r>
            <a:r>
              <a:rPr lang="ru-RU" sz="1200" kern="1200" dirty="0" smtClean="0">
                <a:solidFill>
                  <a:schemeClr val="tx1"/>
                </a:solidFill>
                <a:effectLst/>
                <a:latin typeface="+mn-lt"/>
                <a:ea typeface="+mn-ea"/>
                <a:cs typeface="+mn-cs"/>
              </a:rPr>
              <a:t> под регуляторным контролем промоторов гена</a:t>
            </a:r>
            <a:r>
              <a:rPr lang="en-US" sz="1200" kern="1200" baseline="0" dirty="0" smtClean="0">
                <a:solidFill>
                  <a:schemeClr val="tx1"/>
                </a:solidFill>
                <a:effectLst/>
                <a:latin typeface="+mn-lt"/>
                <a:ea typeface="+mn-ea"/>
                <a:cs typeface="+mn-cs"/>
              </a:rPr>
              <a:t> </a:t>
            </a:r>
            <a:r>
              <a:rPr lang="en-US" sz="1200" kern="1200" baseline="0" dirty="0" err="1" smtClean="0">
                <a:solidFill>
                  <a:schemeClr val="tx1"/>
                </a:solidFill>
                <a:effectLst/>
                <a:latin typeface="+mn-lt"/>
                <a:ea typeface="+mn-ea"/>
                <a:cs typeface="+mn-cs"/>
              </a:rPr>
              <a:t>emrR</a:t>
            </a:r>
            <a:r>
              <a:rPr lang="en-US" sz="1200" kern="1200" baseline="0" dirty="0" smtClean="0">
                <a:solidFill>
                  <a:schemeClr val="tx1"/>
                </a:solidFill>
                <a:effectLst/>
                <a:latin typeface="+mn-lt"/>
                <a:ea typeface="+mn-ea"/>
                <a:cs typeface="+mn-cs"/>
              </a:rPr>
              <a:t> </a:t>
            </a:r>
            <a:r>
              <a:rPr lang="ru-RU" sz="1200" kern="1200" baseline="0" dirty="0" smtClean="0">
                <a:solidFill>
                  <a:schemeClr val="tx1"/>
                </a:solidFill>
                <a:effectLst/>
                <a:latin typeface="+mn-lt"/>
                <a:ea typeface="+mn-ea"/>
                <a:cs typeface="+mn-cs"/>
              </a:rPr>
              <a:t>Не</a:t>
            </a:r>
            <a:r>
              <a:rPr lang="ru-RU" sz="1200" i="1" kern="1200" dirty="0" smtClean="0">
                <a:solidFill>
                  <a:schemeClr val="tx1"/>
                </a:solidFill>
                <a:effectLst/>
                <a:latin typeface="+mn-lt"/>
                <a:ea typeface="+mn-ea"/>
                <a:cs typeface="+mn-cs"/>
              </a:rPr>
              <a:t> </a:t>
            </a:r>
            <a:r>
              <a:rPr lang="ru-RU" sz="1200" kern="1200" dirty="0" smtClean="0">
                <a:solidFill>
                  <a:schemeClr val="tx1"/>
                </a:solidFill>
                <a:effectLst/>
                <a:latin typeface="+mn-lt"/>
                <a:ea typeface="+mn-ea"/>
                <a:cs typeface="+mn-cs"/>
              </a:rPr>
              <a:t>реагируют на ТГц излучение индукцией синтеза GFP-белка.</a:t>
            </a:r>
            <a:endParaRPr lang="ru-RU" dirty="0" smtClean="0"/>
          </a:p>
          <a:p>
            <a:endParaRPr lang="ru-RU" dirty="0"/>
          </a:p>
        </p:txBody>
      </p:sp>
      <p:sp>
        <p:nvSpPr>
          <p:cNvPr id="4" name="Номер слайда 3"/>
          <p:cNvSpPr>
            <a:spLocks noGrp="1"/>
          </p:cNvSpPr>
          <p:nvPr>
            <p:ph type="sldNum" sz="quarter" idx="10"/>
          </p:nvPr>
        </p:nvSpPr>
        <p:spPr/>
        <p:txBody>
          <a:bodyPr/>
          <a:lstStyle/>
          <a:p>
            <a:fld id="{04EC84CD-445B-4445-B2EA-0CD602A38650}" type="slidenum">
              <a:rPr lang="ru-RU" smtClean="0"/>
              <a:pPr/>
              <a:t>14</a:t>
            </a:fld>
            <a:endParaRPr lang="ru-RU"/>
          </a:p>
        </p:txBody>
      </p:sp>
    </p:spTree>
    <p:extLst>
      <p:ext uri="{BB962C8B-B14F-4D97-AF65-F5344CB8AC3E}">
        <p14:creationId xmlns:p14="http://schemas.microsoft.com/office/powerpoint/2010/main" val="21506276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200" kern="1200" dirty="0" smtClean="0">
                <a:solidFill>
                  <a:schemeClr val="tx1"/>
                </a:solidFill>
                <a:effectLst/>
                <a:latin typeface="+mn-lt"/>
                <a:ea typeface="+mn-ea"/>
                <a:cs typeface="+mn-cs"/>
              </a:rPr>
              <a:t>Совокупность представленных данных свидетельствует о разной реакции стрессовых систем</a:t>
            </a:r>
            <a:r>
              <a:rPr lang="ru-RU" sz="1200" i="1" kern="1200" dirty="0" smtClean="0">
                <a:solidFill>
                  <a:schemeClr val="tx1"/>
                </a:solidFill>
                <a:effectLst/>
                <a:latin typeface="+mn-lt"/>
                <a:ea typeface="+mn-ea"/>
                <a:cs typeface="+mn-cs"/>
              </a:rPr>
              <a:t> E. </a:t>
            </a:r>
            <a:r>
              <a:rPr lang="ru-RU" sz="1200" i="1" kern="1200" dirty="0" err="1" smtClean="0">
                <a:solidFill>
                  <a:schemeClr val="tx1"/>
                </a:solidFill>
                <a:effectLst/>
                <a:latin typeface="+mn-lt"/>
                <a:ea typeface="+mn-ea"/>
                <a:cs typeface="+mn-cs"/>
              </a:rPr>
              <a:t>Сoli</a:t>
            </a:r>
            <a:r>
              <a:rPr lang="ru-RU" sz="1200" i="1" kern="1200" dirty="0" smtClean="0">
                <a:solidFill>
                  <a:schemeClr val="tx1"/>
                </a:solidFill>
                <a:effectLst/>
                <a:latin typeface="+mn-lt"/>
                <a:ea typeface="+mn-ea"/>
                <a:cs typeface="+mn-cs"/>
              </a:rPr>
              <a:t> </a:t>
            </a:r>
            <a:r>
              <a:rPr lang="ru-RU" sz="1200" kern="1200" dirty="0" smtClean="0">
                <a:solidFill>
                  <a:schemeClr val="tx1"/>
                </a:solidFill>
                <a:effectLst/>
                <a:latin typeface="+mn-lt"/>
                <a:ea typeface="+mn-ea"/>
                <a:cs typeface="+mn-cs"/>
              </a:rPr>
              <a:t>на воздействие ТГц излучения. Клетки </a:t>
            </a:r>
            <a:r>
              <a:rPr lang="ru-RU" sz="1200" kern="1200" dirty="0" err="1" smtClean="0">
                <a:solidFill>
                  <a:schemeClr val="tx1"/>
                </a:solidFill>
                <a:effectLst/>
                <a:latin typeface="+mn-lt"/>
                <a:ea typeface="+mn-ea"/>
                <a:cs typeface="+mn-cs"/>
              </a:rPr>
              <a:t>геносенсоров</a:t>
            </a:r>
            <a:r>
              <a:rPr lang="ru-RU" sz="1200" kern="1200" dirty="0" smtClean="0">
                <a:solidFill>
                  <a:schemeClr val="tx1"/>
                </a:solidFill>
                <a:effectLst/>
                <a:latin typeface="+mn-lt"/>
                <a:ea typeface="+mn-ea"/>
                <a:cs typeface="+mn-cs"/>
              </a:rPr>
              <a:t> под регуляторным контролем промоторов генов </a:t>
            </a:r>
            <a:r>
              <a:rPr lang="ru-RU" sz="1200" i="1" kern="1200" dirty="0" err="1" smtClean="0">
                <a:solidFill>
                  <a:schemeClr val="tx1"/>
                </a:solidFill>
                <a:effectLst/>
                <a:latin typeface="+mn-lt"/>
                <a:ea typeface="+mn-ea"/>
                <a:cs typeface="+mn-cs"/>
              </a:rPr>
              <a:t>katG</a:t>
            </a:r>
            <a:r>
              <a:rPr lang="ru-RU" sz="1200" kern="1200" dirty="0" smtClean="0">
                <a:solidFill>
                  <a:schemeClr val="tx1"/>
                </a:solidFill>
                <a:effectLst/>
                <a:latin typeface="+mn-lt"/>
                <a:ea typeface="+mn-ea"/>
                <a:cs typeface="+mn-cs"/>
              </a:rPr>
              <a:t> и </a:t>
            </a:r>
            <a:r>
              <a:rPr lang="en-US" sz="1200" i="1" kern="1200" dirty="0" err="1" smtClean="0">
                <a:solidFill>
                  <a:schemeClr val="tx1"/>
                </a:solidFill>
                <a:effectLst/>
                <a:latin typeface="+mn-lt"/>
                <a:ea typeface="+mn-ea"/>
                <a:cs typeface="+mn-cs"/>
              </a:rPr>
              <a:t>copA</a:t>
            </a:r>
            <a:r>
              <a:rPr lang="ru-RU" sz="1200" i="1" kern="1200" dirty="0" smtClean="0">
                <a:solidFill>
                  <a:schemeClr val="tx1"/>
                </a:solidFill>
                <a:effectLst/>
                <a:latin typeface="+mn-lt"/>
                <a:ea typeface="+mn-ea"/>
                <a:cs typeface="+mn-cs"/>
              </a:rPr>
              <a:t> </a:t>
            </a:r>
            <a:r>
              <a:rPr lang="ru-RU" sz="1200" kern="1200" dirty="0" smtClean="0">
                <a:solidFill>
                  <a:schemeClr val="tx1"/>
                </a:solidFill>
                <a:effectLst/>
                <a:latin typeface="+mn-lt"/>
                <a:ea typeface="+mn-ea"/>
                <a:cs typeface="+mn-cs"/>
              </a:rPr>
              <a:t>реагируют на терагерцовое излучение индукцией синтеза GFP-белка. При этом в случае естественных</a:t>
            </a:r>
            <a:r>
              <a:rPr lang="ru-RU" sz="1200" kern="1200" baseline="0" dirty="0" smtClean="0">
                <a:solidFill>
                  <a:schemeClr val="tx1"/>
                </a:solidFill>
                <a:effectLst/>
                <a:latin typeface="+mn-lt"/>
                <a:ea typeface="+mn-ea"/>
                <a:cs typeface="+mn-cs"/>
              </a:rPr>
              <a:t> индукторов </a:t>
            </a:r>
            <a:r>
              <a:rPr lang="ru-RU" sz="1200" kern="1200" dirty="0" smtClean="0">
                <a:solidFill>
                  <a:schemeClr val="tx1"/>
                </a:solidFill>
                <a:effectLst/>
                <a:latin typeface="+mn-lt"/>
                <a:ea typeface="+mn-ea"/>
                <a:cs typeface="+mn-cs"/>
              </a:rPr>
              <a:t>наибольший нормированный уровень индукции флюоресценции наблюдали у  </a:t>
            </a:r>
            <a:r>
              <a:rPr lang="ru-RU" sz="1200" kern="1200" dirty="0" err="1" smtClean="0">
                <a:solidFill>
                  <a:schemeClr val="tx1"/>
                </a:solidFill>
                <a:effectLst/>
                <a:latin typeface="+mn-lt"/>
                <a:ea typeface="+mn-ea"/>
                <a:cs typeface="+mn-cs"/>
              </a:rPr>
              <a:t>геносенсора</a:t>
            </a:r>
            <a:r>
              <a:rPr lang="ru-RU" sz="1200" kern="1200" dirty="0" smtClean="0">
                <a:solidFill>
                  <a:schemeClr val="tx1"/>
                </a:solidFill>
                <a:effectLst/>
                <a:latin typeface="+mn-lt"/>
                <a:ea typeface="+mn-ea"/>
                <a:cs typeface="+mn-cs"/>
              </a:rPr>
              <a:t>  </a:t>
            </a:r>
            <a:r>
              <a:rPr lang="ru-RU" sz="1200" i="1" kern="1200" dirty="0" smtClean="0">
                <a:solidFill>
                  <a:schemeClr val="tx1"/>
                </a:solidFill>
                <a:effectLst/>
                <a:latin typeface="+mn-lt"/>
                <a:ea typeface="+mn-ea"/>
                <a:cs typeface="+mn-cs"/>
              </a:rPr>
              <a:t>Е.</a:t>
            </a:r>
            <a:r>
              <a:rPr lang="en-US" sz="1200" i="1" kern="1200" dirty="0" smtClean="0">
                <a:solidFill>
                  <a:schemeClr val="tx1"/>
                </a:solidFill>
                <a:effectLst/>
                <a:latin typeface="+mn-lt"/>
                <a:ea typeface="+mn-ea"/>
                <a:cs typeface="+mn-cs"/>
              </a:rPr>
              <a:t>coli</a:t>
            </a:r>
            <a:r>
              <a:rPr lang="ru-RU" sz="1200" kern="1200" dirty="0" smtClean="0">
                <a:solidFill>
                  <a:schemeClr val="tx1"/>
                </a:solidFill>
                <a:effectLst/>
                <a:latin typeface="+mn-lt"/>
                <a:ea typeface="+mn-ea"/>
                <a:cs typeface="+mn-cs"/>
              </a:rPr>
              <a:t>/</a:t>
            </a:r>
            <a:r>
              <a:rPr lang="en-US" sz="1200" i="1" kern="1200" dirty="0" err="1" smtClean="0">
                <a:solidFill>
                  <a:schemeClr val="tx1"/>
                </a:solidFill>
                <a:effectLst/>
                <a:latin typeface="+mn-lt"/>
                <a:ea typeface="+mn-ea"/>
                <a:cs typeface="+mn-cs"/>
              </a:rPr>
              <a:t>pCopA</a:t>
            </a:r>
            <a:r>
              <a:rPr lang="ru-RU" sz="1200" i="1" kern="1200" dirty="0" smtClean="0">
                <a:solidFill>
                  <a:schemeClr val="tx1"/>
                </a:solidFill>
                <a:effectLst/>
                <a:latin typeface="+mn-lt"/>
                <a:ea typeface="+mn-ea"/>
                <a:cs typeface="+mn-cs"/>
              </a:rPr>
              <a:t>-</a:t>
            </a:r>
            <a:r>
              <a:rPr lang="en-US" sz="1200" i="1" kern="1200" dirty="0" smtClean="0">
                <a:solidFill>
                  <a:schemeClr val="tx1"/>
                </a:solidFill>
                <a:effectLst/>
                <a:latin typeface="+mn-lt"/>
                <a:ea typeface="+mn-ea"/>
                <a:cs typeface="+mn-cs"/>
              </a:rPr>
              <a:t>GFP</a:t>
            </a:r>
            <a:r>
              <a:rPr lang="ru-RU" sz="1200" kern="1200" dirty="0" smtClean="0">
                <a:solidFill>
                  <a:schemeClr val="tx1"/>
                </a:solidFill>
                <a:effectLst/>
                <a:latin typeface="+mn-lt"/>
                <a:ea typeface="+mn-ea"/>
                <a:cs typeface="+mn-cs"/>
              </a:rPr>
              <a:t>. При нетермическом воздействии терагерцового излучения наибольший нормированный уровень индукции флюоресценции наблюдали у  </a:t>
            </a:r>
            <a:r>
              <a:rPr lang="ru-RU" sz="1200" kern="1200" dirty="0" err="1" smtClean="0">
                <a:solidFill>
                  <a:schemeClr val="tx1"/>
                </a:solidFill>
                <a:effectLst/>
                <a:latin typeface="+mn-lt"/>
                <a:ea typeface="+mn-ea"/>
                <a:cs typeface="+mn-cs"/>
              </a:rPr>
              <a:t>геносенсора</a:t>
            </a:r>
            <a:r>
              <a:rPr lang="ru-RU" sz="1200" kern="1200" dirty="0" smtClean="0">
                <a:solidFill>
                  <a:schemeClr val="tx1"/>
                </a:solidFill>
                <a:effectLst/>
                <a:latin typeface="+mn-lt"/>
                <a:ea typeface="+mn-ea"/>
                <a:cs typeface="+mn-cs"/>
              </a:rPr>
              <a:t> </a:t>
            </a:r>
            <a:r>
              <a:rPr lang="ru-RU" sz="1200" i="1" kern="1200" dirty="0" smtClean="0">
                <a:solidFill>
                  <a:schemeClr val="tx1"/>
                </a:solidFill>
                <a:effectLst/>
                <a:latin typeface="+mn-lt"/>
                <a:ea typeface="+mn-ea"/>
                <a:cs typeface="+mn-cs"/>
              </a:rPr>
              <a:t>Е.</a:t>
            </a:r>
            <a:r>
              <a:rPr lang="en-US" sz="1200" i="1" kern="1200" dirty="0" smtClean="0">
                <a:solidFill>
                  <a:schemeClr val="tx1"/>
                </a:solidFill>
                <a:effectLst/>
                <a:latin typeface="+mn-lt"/>
                <a:ea typeface="+mn-ea"/>
                <a:cs typeface="+mn-cs"/>
              </a:rPr>
              <a:t>coli</a:t>
            </a:r>
            <a:r>
              <a:rPr lang="ru-RU" sz="1200" i="1" kern="1200" dirty="0" smtClean="0">
                <a:solidFill>
                  <a:schemeClr val="tx1"/>
                </a:solidFill>
                <a:effectLst/>
                <a:latin typeface="+mn-lt"/>
                <a:ea typeface="+mn-ea"/>
                <a:cs typeface="+mn-cs"/>
              </a:rPr>
              <a:t>/</a:t>
            </a:r>
            <a:r>
              <a:rPr lang="en-US" sz="1200" i="1" kern="1200" dirty="0" err="1" smtClean="0">
                <a:solidFill>
                  <a:schemeClr val="tx1"/>
                </a:solidFill>
                <a:effectLst/>
                <a:latin typeface="+mn-lt"/>
                <a:ea typeface="+mn-ea"/>
                <a:cs typeface="+mn-cs"/>
              </a:rPr>
              <a:t>pKatG</a:t>
            </a:r>
            <a:r>
              <a:rPr lang="ru-RU" sz="1200" i="1" kern="1200" dirty="0" smtClean="0">
                <a:solidFill>
                  <a:schemeClr val="tx1"/>
                </a:solidFill>
                <a:effectLst/>
                <a:latin typeface="+mn-lt"/>
                <a:ea typeface="+mn-ea"/>
                <a:cs typeface="+mn-cs"/>
              </a:rPr>
              <a:t>-</a:t>
            </a:r>
            <a:r>
              <a:rPr lang="en-US" sz="1200" i="1" kern="1200" dirty="0" smtClean="0">
                <a:solidFill>
                  <a:schemeClr val="tx1"/>
                </a:solidFill>
                <a:effectLst/>
                <a:latin typeface="+mn-lt"/>
                <a:ea typeface="+mn-ea"/>
                <a:cs typeface="+mn-cs"/>
              </a:rPr>
              <a:t>GFP</a:t>
            </a:r>
            <a:r>
              <a:rPr lang="ru-RU" sz="1200" kern="1200" dirty="0" smtClean="0">
                <a:solidFill>
                  <a:schemeClr val="tx1"/>
                </a:solidFill>
                <a:effectLst/>
                <a:latin typeface="+mn-lt"/>
                <a:ea typeface="+mn-ea"/>
                <a:cs typeface="+mn-cs"/>
              </a:rPr>
              <a:t>. Для </a:t>
            </a:r>
            <a:r>
              <a:rPr lang="ru-RU" sz="1200" kern="1200" dirty="0" err="1" smtClean="0">
                <a:solidFill>
                  <a:schemeClr val="tx1"/>
                </a:solidFill>
                <a:effectLst/>
                <a:latin typeface="+mn-lt"/>
                <a:ea typeface="+mn-ea"/>
                <a:cs typeface="+mn-cs"/>
              </a:rPr>
              <a:t>геносенсора</a:t>
            </a:r>
            <a:r>
              <a:rPr lang="ru-RU" sz="1200" kern="1200" dirty="0" smtClean="0">
                <a:solidFill>
                  <a:schemeClr val="tx1"/>
                </a:solidFill>
                <a:effectLst/>
                <a:latin typeface="+mn-lt"/>
                <a:ea typeface="+mn-ea"/>
                <a:cs typeface="+mn-cs"/>
              </a:rPr>
              <a:t> </a:t>
            </a:r>
            <a:r>
              <a:rPr lang="ru-RU" sz="1200" i="1" kern="1200" dirty="0" smtClean="0">
                <a:solidFill>
                  <a:schemeClr val="tx1"/>
                </a:solidFill>
                <a:effectLst/>
                <a:latin typeface="+mn-lt"/>
                <a:ea typeface="+mn-ea"/>
                <a:cs typeface="+mn-cs"/>
              </a:rPr>
              <a:t>Е.</a:t>
            </a:r>
            <a:r>
              <a:rPr lang="en-US" sz="1200" i="1" kern="1200" dirty="0" smtClean="0">
                <a:solidFill>
                  <a:schemeClr val="tx1"/>
                </a:solidFill>
                <a:effectLst/>
                <a:latin typeface="+mn-lt"/>
                <a:ea typeface="+mn-ea"/>
                <a:cs typeface="+mn-cs"/>
              </a:rPr>
              <a:t>coli</a:t>
            </a:r>
            <a:r>
              <a:rPr lang="ru-RU" sz="1200" i="1" kern="1200" dirty="0" smtClean="0">
                <a:solidFill>
                  <a:schemeClr val="tx1"/>
                </a:solidFill>
                <a:effectLst/>
                <a:latin typeface="+mn-lt"/>
                <a:ea typeface="+mn-ea"/>
                <a:cs typeface="+mn-cs"/>
              </a:rPr>
              <a:t>/</a:t>
            </a:r>
            <a:r>
              <a:rPr lang="en-US" sz="1200" i="1" kern="1200" dirty="0" err="1" smtClean="0">
                <a:solidFill>
                  <a:schemeClr val="tx1"/>
                </a:solidFill>
                <a:effectLst/>
                <a:latin typeface="+mn-lt"/>
                <a:ea typeface="+mn-ea"/>
                <a:cs typeface="+mn-cs"/>
              </a:rPr>
              <a:t>pEmrR</a:t>
            </a:r>
            <a:r>
              <a:rPr lang="ru-RU" sz="1200" i="1" kern="1200" dirty="0" smtClean="0">
                <a:solidFill>
                  <a:schemeClr val="tx1"/>
                </a:solidFill>
                <a:effectLst/>
                <a:latin typeface="+mn-lt"/>
                <a:ea typeface="+mn-ea"/>
                <a:cs typeface="+mn-cs"/>
              </a:rPr>
              <a:t>-</a:t>
            </a:r>
            <a:r>
              <a:rPr lang="en-US" sz="1200" i="1" kern="1200" dirty="0" smtClean="0">
                <a:solidFill>
                  <a:schemeClr val="tx1"/>
                </a:solidFill>
                <a:effectLst/>
                <a:latin typeface="+mn-lt"/>
                <a:ea typeface="+mn-ea"/>
                <a:cs typeface="+mn-cs"/>
              </a:rPr>
              <a:t>GFP </a:t>
            </a:r>
            <a:r>
              <a:rPr lang="ru-RU" sz="1200" kern="1200" dirty="0" smtClean="0">
                <a:solidFill>
                  <a:schemeClr val="tx1"/>
                </a:solidFill>
                <a:effectLst/>
                <a:latin typeface="+mn-lt"/>
                <a:ea typeface="+mn-ea"/>
                <a:cs typeface="+mn-cs"/>
              </a:rPr>
              <a:t>определен  высокий нормированный уровень индукции </a:t>
            </a:r>
            <a:r>
              <a:rPr lang="ru-RU" sz="1200" kern="1200" dirty="0" err="1" smtClean="0">
                <a:solidFill>
                  <a:schemeClr val="tx1"/>
                </a:solidFill>
                <a:effectLst/>
                <a:latin typeface="+mn-lt"/>
                <a:ea typeface="+mn-ea"/>
                <a:cs typeface="+mn-cs"/>
              </a:rPr>
              <a:t>флюоресции</a:t>
            </a:r>
            <a:r>
              <a:rPr lang="ru-RU" sz="1200" kern="1200" dirty="0" smtClean="0">
                <a:solidFill>
                  <a:schemeClr val="tx1"/>
                </a:solidFill>
                <a:effectLst/>
                <a:latin typeface="+mn-lt"/>
                <a:ea typeface="+mn-ea"/>
                <a:cs typeface="+mn-cs"/>
              </a:rPr>
              <a:t> в случае воздействия </a:t>
            </a:r>
            <a:r>
              <a:rPr lang="ru-RU" sz="1200" kern="1200" dirty="0" err="1" smtClean="0">
                <a:solidFill>
                  <a:schemeClr val="tx1"/>
                </a:solidFill>
                <a:effectLst/>
                <a:latin typeface="+mn-lt"/>
                <a:ea typeface="+mn-ea"/>
                <a:cs typeface="+mn-cs"/>
              </a:rPr>
              <a:t>естесвенного</a:t>
            </a:r>
            <a:r>
              <a:rPr lang="ru-RU" sz="1200" kern="1200" dirty="0" smtClean="0">
                <a:solidFill>
                  <a:schemeClr val="tx1"/>
                </a:solidFill>
                <a:effectLst/>
                <a:latin typeface="+mn-lt"/>
                <a:ea typeface="+mn-ea"/>
                <a:cs typeface="+mn-cs"/>
              </a:rPr>
              <a:t> индуктора – салициловой кислоты и показано отсутствие значимой разницы в уровнях флуоресценции клеток </a:t>
            </a:r>
            <a:r>
              <a:rPr lang="ru-RU" sz="1200" kern="1200" dirty="0" err="1" smtClean="0">
                <a:solidFill>
                  <a:schemeClr val="tx1"/>
                </a:solidFill>
                <a:effectLst/>
                <a:latin typeface="+mn-lt"/>
                <a:ea typeface="+mn-ea"/>
                <a:cs typeface="+mn-cs"/>
              </a:rPr>
              <a:t>геносенсора</a:t>
            </a:r>
            <a:r>
              <a:rPr lang="ru-RU" sz="1200" kern="1200" dirty="0" smtClean="0">
                <a:solidFill>
                  <a:schemeClr val="tx1"/>
                </a:solidFill>
                <a:effectLst/>
                <a:latin typeface="+mn-lt"/>
                <a:ea typeface="+mn-ea"/>
                <a:cs typeface="+mn-cs"/>
              </a:rPr>
              <a:t> </a:t>
            </a:r>
            <a:r>
              <a:rPr lang="ru-RU" sz="1200" i="1" kern="1200" dirty="0" smtClean="0">
                <a:solidFill>
                  <a:schemeClr val="tx1"/>
                </a:solidFill>
                <a:effectLst/>
                <a:latin typeface="+mn-lt"/>
                <a:ea typeface="+mn-ea"/>
                <a:cs typeface="+mn-cs"/>
              </a:rPr>
              <a:t>Е.</a:t>
            </a:r>
            <a:r>
              <a:rPr lang="en-US" sz="1200" i="1" kern="1200" dirty="0" smtClean="0">
                <a:solidFill>
                  <a:schemeClr val="tx1"/>
                </a:solidFill>
                <a:effectLst/>
                <a:latin typeface="+mn-lt"/>
                <a:ea typeface="+mn-ea"/>
                <a:cs typeface="+mn-cs"/>
              </a:rPr>
              <a:t>coli</a:t>
            </a:r>
            <a:r>
              <a:rPr lang="ru-RU" sz="1200" i="1" kern="1200" dirty="0" smtClean="0">
                <a:solidFill>
                  <a:schemeClr val="tx1"/>
                </a:solidFill>
                <a:effectLst/>
                <a:latin typeface="+mn-lt"/>
                <a:ea typeface="+mn-ea"/>
                <a:cs typeface="+mn-cs"/>
              </a:rPr>
              <a:t>/</a:t>
            </a:r>
            <a:r>
              <a:rPr lang="en-US" sz="1200" i="1" kern="1200" dirty="0" err="1" smtClean="0">
                <a:solidFill>
                  <a:schemeClr val="tx1"/>
                </a:solidFill>
                <a:effectLst/>
                <a:latin typeface="+mn-lt"/>
                <a:ea typeface="+mn-ea"/>
                <a:cs typeface="+mn-cs"/>
              </a:rPr>
              <a:t>pEmrR</a:t>
            </a:r>
            <a:r>
              <a:rPr lang="ru-RU" sz="1200" i="1" kern="1200" dirty="0" smtClean="0">
                <a:solidFill>
                  <a:schemeClr val="tx1"/>
                </a:solidFill>
                <a:effectLst/>
                <a:latin typeface="+mn-lt"/>
                <a:ea typeface="+mn-ea"/>
                <a:cs typeface="+mn-cs"/>
              </a:rPr>
              <a:t>-</a:t>
            </a:r>
            <a:r>
              <a:rPr lang="en-US" sz="1200" i="1" kern="1200" dirty="0" smtClean="0">
                <a:solidFill>
                  <a:schemeClr val="tx1"/>
                </a:solidFill>
                <a:effectLst/>
                <a:latin typeface="+mn-lt"/>
                <a:ea typeface="+mn-ea"/>
                <a:cs typeface="+mn-cs"/>
              </a:rPr>
              <a:t>GFP </a:t>
            </a:r>
            <a:r>
              <a:rPr lang="ru-RU" sz="1200" kern="1200" dirty="0" smtClean="0">
                <a:solidFill>
                  <a:schemeClr val="tx1"/>
                </a:solidFill>
                <a:effectLst/>
                <a:latin typeface="+mn-lt"/>
                <a:ea typeface="+mn-ea"/>
                <a:cs typeface="+mn-cs"/>
              </a:rPr>
              <a:t>при нетермическом воздействии  терагерцового излучения и отрицательном контроле</a:t>
            </a:r>
            <a:r>
              <a:rPr lang="ru-RU" sz="1200" i="1" kern="1200" dirty="0" smtClean="0">
                <a:solidFill>
                  <a:schemeClr val="tx1"/>
                </a:solidFill>
                <a:effectLst/>
                <a:latin typeface="+mn-lt"/>
                <a:ea typeface="+mn-ea"/>
                <a:cs typeface="+mn-cs"/>
              </a:rPr>
              <a:t>.</a:t>
            </a:r>
          </a:p>
          <a:p>
            <a:pPr marL="0" marR="0" indent="0" algn="l" defTabSz="914400" rtl="0" eaLnBrk="1" fontAlgn="auto" latinLnBrk="0" hangingPunct="1">
              <a:lnSpc>
                <a:spcPct val="100000"/>
              </a:lnSpc>
              <a:spcBef>
                <a:spcPts val="0"/>
              </a:spcBef>
              <a:spcAft>
                <a:spcPts val="0"/>
              </a:spcAft>
              <a:buClrTx/>
              <a:buSzTx/>
              <a:buFontTx/>
              <a:buNone/>
              <a:tabLst/>
              <a:defRPr/>
            </a:pPr>
            <a:r>
              <a:rPr lang="ru-RU" sz="1200" kern="1200" dirty="0" smtClean="0">
                <a:solidFill>
                  <a:schemeClr val="tx1"/>
                </a:solidFill>
                <a:effectLst/>
                <a:latin typeface="+mn-lt"/>
                <a:ea typeface="+mn-ea"/>
                <a:cs typeface="+mn-cs"/>
              </a:rPr>
              <a:t>Следует отметить, что неоднократно было проверено и подтверждено отсутствие температурных эффектов в ходе экспериментов с облучением. Клетки</a:t>
            </a:r>
            <a:r>
              <a:rPr lang="ru-RU" sz="1200" kern="1200" baseline="0" dirty="0" smtClean="0">
                <a:solidFill>
                  <a:schemeClr val="tx1"/>
                </a:solidFill>
                <a:effectLst/>
                <a:latin typeface="+mn-lt"/>
                <a:ea typeface="+mn-ea"/>
                <a:cs typeface="+mn-cs"/>
              </a:rPr>
              <a:t> </a:t>
            </a:r>
            <a:r>
              <a:rPr lang="ru-RU" sz="1200" kern="1200" baseline="0" dirty="0" err="1" smtClean="0">
                <a:solidFill>
                  <a:schemeClr val="tx1"/>
                </a:solidFill>
                <a:effectLst/>
                <a:latin typeface="+mn-lt"/>
                <a:ea typeface="+mn-ea"/>
                <a:cs typeface="+mn-cs"/>
              </a:rPr>
              <a:t>геносенсоров</a:t>
            </a:r>
            <a:r>
              <a:rPr lang="ru-RU" sz="1200" kern="1200" baseline="0" dirty="0" smtClean="0">
                <a:solidFill>
                  <a:schemeClr val="tx1"/>
                </a:solidFill>
                <a:effectLst/>
                <a:latin typeface="+mn-lt"/>
                <a:ea typeface="+mn-ea"/>
                <a:cs typeface="+mn-cs"/>
              </a:rPr>
              <a:t> были протестированы на возможность индукции флюоресценции вследствие хит-шока. Были получены отрицательные результаты.</a:t>
            </a:r>
            <a:endParaRPr lang="ru-RU" sz="1200" kern="1200" dirty="0" smtClean="0">
              <a:solidFill>
                <a:schemeClr val="tx1"/>
              </a:solidFill>
              <a:effectLst/>
              <a:latin typeface="+mn-lt"/>
              <a:ea typeface="+mn-ea"/>
              <a:cs typeface="+mn-cs"/>
            </a:endParaRPr>
          </a:p>
          <a:p>
            <a:endParaRPr lang="ru-RU" dirty="0"/>
          </a:p>
        </p:txBody>
      </p:sp>
      <p:sp>
        <p:nvSpPr>
          <p:cNvPr id="4" name="Номер слайда 3"/>
          <p:cNvSpPr>
            <a:spLocks noGrp="1"/>
          </p:cNvSpPr>
          <p:nvPr>
            <p:ph type="sldNum" sz="quarter" idx="10"/>
          </p:nvPr>
        </p:nvSpPr>
        <p:spPr/>
        <p:txBody>
          <a:bodyPr/>
          <a:lstStyle/>
          <a:p>
            <a:fld id="{04EC84CD-445B-4445-B2EA-0CD602A38650}" type="slidenum">
              <a:rPr lang="ru-RU" smtClean="0"/>
              <a:pPr/>
              <a:t>15</a:t>
            </a:fld>
            <a:endParaRPr lang="ru-RU"/>
          </a:p>
        </p:txBody>
      </p:sp>
    </p:spTree>
    <p:extLst>
      <p:ext uri="{BB962C8B-B14F-4D97-AF65-F5344CB8AC3E}">
        <p14:creationId xmlns:p14="http://schemas.microsoft.com/office/powerpoint/2010/main" val="14080009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200" kern="1200" dirty="0" smtClean="0">
                <a:solidFill>
                  <a:schemeClr val="tx1"/>
                </a:solidFill>
                <a:effectLst/>
                <a:latin typeface="+mn-lt"/>
                <a:ea typeface="+mn-ea"/>
                <a:cs typeface="+mn-cs"/>
              </a:rPr>
              <a:t>Для уточнения локализации индуцирующего фактора, вызывающего экспрессию белка </a:t>
            </a:r>
            <a:r>
              <a:rPr lang="en-US" sz="1200" kern="1200" dirty="0" smtClean="0">
                <a:solidFill>
                  <a:schemeClr val="tx1"/>
                </a:solidFill>
                <a:effectLst/>
                <a:latin typeface="+mn-lt"/>
                <a:ea typeface="+mn-ea"/>
                <a:cs typeface="+mn-cs"/>
              </a:rPr>
              <a:t>GFP</a:t>
            </a:r>
            <a:r>
              <a:rPr lang="ru-RU" sz="1200" kern="1200" dirty="0" smtClean="0">
                <a:solidFill>
                  <a:schemeClr val="tx1"/>
                </a:solidFill>
                <a:effectLst/>
                <a:latin typeface="+mn-lt"/>
                <a:ea typeface="+mn-ea"/>
                <a:cs typeface="+mn-cs"/>
              </a:rPr>
              <a:t> в клетках </a:t>
            </a:r>
            <a:r>
              <a:rPr lang="ru-RU" sz="1200" kern="1200" dirty="0" err="1" smtClean="0">
                <a:solidFill>
                  <a:schemeClr val="tx1"/>
                </a:solidFill>
                <a:effectLst/>
                <a:latin typeface="+mn-lt"/>
                <a:ea typeface="+mn-ea"/>
                <a:cs typeface="+mn-cs"/>
              </a:rPr>
              <a:t>геносенсора</a:t>
            </a:r>
            <a:r>
              <a:rPr lang="ru-RU" sz="1200" kern="1200" dirty="0" smtClean="0">
                <a:solidFill>
                  <a:schemeClr val="tx1"/>
                </a:solidFill>
                <a:effectLst/>
                <a:latin typeface="+mn-lt"/>
                <a:ea typeface="+mn-ea"/>
                <a:cs typeface="+mn-cs"/>
              </a:rPr>
              <a:t> был проведен эксперимент</a:t>
            </a:r>
            <a:r>
              <a:rPr lang="ru-RU" sz="1200" kern="1200" baseline="0" dirty="0" smtClean="0">
                <a:solidFill>
                  <a:schemeClr val="tx1"/>
                </a:solidFill>
                <a:effectLst/>
                <a:latin typeface="+mn-lt"/>
                <a:ea typeface="+mn-ea"/>
                <a:cs typeface="+mn-cs"/>
              </a:rPr>
              <a:t> с </a:t>
            </a:r>
            <a:r>
              <a:rPr lang="ru-RU" sz="1200" kern="1200" dirty="0" smtClean="0">
                <a:solidFill>
                  <a:schemeClr val="tx1"/>
                </a:solidFill>
                <a:effectLst/>
                <a:latin typeface="+mn-lt"/>
                <a:ea typeface="+mn-ea"/>
                <a:cs typeface="+mn-cs"/>
              </a:rPr>
              <a:t> разделением облученных клеток и облученной среды, т.е. было проведено</a:t>
            </a:r>
            <a:r>
              <a:rPr lang="ru-RU" sz="1200" kern="1200" baseline="0" dirty="0" smtClean="0">
                <a:solidFill>
                  <a:schemeClr val="tx1"/>
                </a:solidFill>
                <a:effectLst/>
                <a:latin typeface="+mn-lt"/>
                <a:ea typeface="+mn-ea"/>
                <a:cs typeface="+mn-cs"/>
              </a:rPr>
              <a:t> и</a:t>
            </a:r>
            <a:r>
              <a:rPr lang="ru-RU" sz="1200" kern="1200" dirty="0" smtClean="0">
                <a:solidFill>
                  <a:schemeClr val="tx1"/>
                </a:solidFill>
                <a:effectLst/>
                <a:latin typeface="+mn-lt"/>
                <a:ea typeface="+mn-ea"/>
                <a:cs typeface="+mn-cs"/>
              </a:rPr>
              <a:t>сследование влияния терагерцового излучения отдельно на клетки и отдельно на минимальную среду. Для этого был поставлен эксперимент, схема которого состоит в отделении клеток</a:t>
            </a:r>
            <a:r>
              <a:rPr lang="ru-RU" sz="1200" kern="1200" baseline="0" dirty="0" smtClean="0">
                <a:solidFill>
                  <a:schemeClr val="tx1"/>
                </a:solidFill>
                <a:effectLst/>
                <a:latin typeface="+mn-lt"/>
                <a:ea typeface="+mn-ea"/>
                <a:cs typeface="+mn-cs"/>
              </a:rPr>
              <a:t> от среды </a:t>
            </a:r>
            <a:r>
              <a:rPr lang="ru-RU" sz="1200" kern="1200" dirty="0" smtClean="0">
                <a:solidFill>
                  <a:schemeClr val="tx1"/>
                </a:solidFill>
                <a:effectLst/>
                <a:latin typeface="+mn-lt"/>
                <a:ea typeface="+mn-ea"/>
                <a:cs typeface="+mn-cs"/>
              </a:rPr>
              <a:t>после </a:t>
            </a:r>
            <a:r>
              <a:rPr lang="ru-RU" sz="1200" kern="1200" dirty="0" err="1" smtClean="0">
                <a:solidFill>
                  <a:schemeClr val="tx1"/>
                </a:solidFill>
                <a:effectLst/>
                <a:latin typeface="+mn-lt"/>
                <a:ea typeface="+mn-ea"/>
                <a:cs typeface="+mn-cs"/>
              </a:rPr>
              <a:t>облученияпри</a:t>
            </a:r>
            <a:r>
              <a:rPr lang="ru-RU" sz="1200" kern="1200" dirty="0" smtClean="0">
                <a:solidFill>
                  <a:schemeClr val="tx1"/>
                </a:solidFill>
                <a:effectLst/>
                <a:latin typeface="+mn-lt"/>
                <a:ea typeface="+mn-ea"/>
                <a:cs typeface="+mn-cs"/>
              </a:rPr>
              <a:t> помощи центрифугирования.</a:t>
            </a:r>
          </a:p>
          <a:p>
            <a:r>
              <a:rPr lang="ru-RU" dirty="0" smtClean="0"/>
              <a:t>К</a:t>
            </a:r>
            <a:r>
              <a:rPr lang="ru-RU" baseline="0" dirty="0" smtClean="0"/>
              <a:t> облученным клеткам </a:t>
            </a:r>
            <a:r>
              <a:rPr lang="ru-RU" baseline="0" dirty="0" err="1" smtClean="0"/>
              <a:t>геносенсора</a:t>
            </a:r>
            <a:r>
              <a:rPr lang="ru-RU" baseline="0" dirty="0" smtClean="0"/>
              <a:t> добавлялась необлученная минимальная среда и наоборот, облученная минимальная добавлялась к необлученной культуре </a:t>
            </a:r>
            <a:r>
              <a:rPr lang="ru-RU" baseline="0" dirty="0" err="1" smtClean="0"/>
              <a:t>геносенсора</a:t>
            </a:r>
            <a:r>
              <a:rPr lang="ru-RU" baseline="0" dirty="0" smtClean="0"/>
              <a:t>.</a:t>
            </a:r>
            <a:endParaRPr lang="ru-RU" dirty="0"/>
          </a:p>
        </p:txBody>
      </p:sp>
      <p:sp>
        <p:nvSpPr>
          <p:cNvPr id="4" name="Номер слайда 3"/>
          <p:cNvSpPr>
            <a:spLocks noGrp="1"/>
          </p:cNvSpPr>
          <p:nvPr>
            <p:ph type="sldNum" sz="quarter" idx="10"/>
          </p:nvPr>
        </p:nvSpPr>
        <p:spPr/>
        <p:txBody>
          <a:bodyPr/>
          <a:lstStyle/>
          <a:p>
            <a:fld id="{04EC84CD-445B-4445-B2EA-0CD602A38650}" type="slidenum">
              <a:rPr lang="ru-RU" smtClean="0"/>
              <a:pPr/>
              <a:t>16</a:t>
            </a:fld>
            <a:endParaRPr lang="ru-RU"/>
          </a:p>
        </p:txBody>
      </p:sp>
    </p:spTree>
    <p:extLst>
      <p:ext uri="{BB962C8B-B14F-4D97-AF65-F5344CB8AC3E}">
        <p14:creationId xmlns:p14="http://schemas.microsoft.com/office/powerpoint/2010/main" val="149763400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sz="1200" kern="1200" dirty="0" smtClean="0">
                <a:solidFill>
                  <a:schemeClr val="tx1"/>
                </a:solidFill>
                <a:effectLst/>
                <a:latin typeface="+mn-lt"/>
                <a:ea typeface="+mn-ea"/>
                <a:cs typeface="+mn-cs"/>
              </a:rPr>
              <a:t>Было показано, что при добавлении к необлученной клеточной культуре </a:t>
            </a:r>
            <a:r>
              <a:rPr lang="ru-RU" sz="1200" kern="1200" dirty="0" err="1" smtClean="0">
                <a:solidFill>
                  <a:schemeClr val="tx1"/>
                </a:solidFill>
                <a:effectLst/>
                <a:latin typeface="+mn-lt"/>
                <a:ea typeface="+mn-ea"/>
                <a:cs typeface="+mn-cs"/>
              </a:rPr>
              <a:t>геносенсора</a:t>
            </a:r>
            <a:r>
              <a:rPr lang="ru-RU" sz="1200" kern="1200" dirty="0" smtClean="0">
                <a:solidFill>
                  <a:schemeClr val="tx1"/>
                </a:solidFill>
                <a:effectLst/>
                <a:latin typeface="+mn-lt"/>
                <a:ea typeface="+mn-ea"/>
                <a:cs typeface="+mn-cs"/>
              </a:rPr>
              <a:t> </a:t>
            </a:r>
            <a:r>
              <a:rPr lang="ru-RU" sz="1200" i="1" kern="1200" dirty="0" smtClean="0">
                <a:solidFill>
                  <a:schemeClr val="tx1"/>
                </a:solidFill>
                <a:effectLst/>
                <a:latin typeface="+mn-lt"/>
                <a:ea typeface="+mn-ea"/>
                <a:cs typeface="+mn-cs"/>
              </a:rPr>
              <a:t>Е.</a:t>
            </a:r>
            <a:r>
              <a:rPr lang="en-US" sz="1200" i="1" kern="1200" dirty="0" smtClean="0">
                <a:solidFill>
                  <a:schemeClr val="tx1"/>
                </a:solidFill>
                <a:effectLst/>
                <a:latin typeface="+mn-lt"/>
                <a:ea typeface="+mn-ea"/>
                <a:cs typeface="+mn-cs"/>
              </a:rPr>
              <a:t>coli</a:t>
            </a:r>
            <a:r>
              <a:rPr lang="ru-RU" sz="1200" i="1" kern="1200" dirty="0" smtClean="0">
                <a:solidFill>
                  <a:schemeClr val="tx1"/>
                </a:solidFill>
                <a:effectLst/>
                <a:latin typeface="+mn-lt"/>
                <a:ea typeface="+mn-ea"/>
                <a:cs typeface="+mn-cs"/>
              </a:rPr>
              <a:t>/</a:t>
            </a:r>
            <a:r>
              <a:rPr lang="en-US" sz="1200" i="1" kern="1200" dirty="0" err="1" smtClean="0">
                <a:solidFill>
                  <a:schemeClr val="tx1"/>
                </a:solidFill>
                <a:effectLst/>
                <a:latin typeface="+mn-lt"/>
                <a:ea typeface="+mn-ea"/>
                <a:cs typeface="+mn-cs"/>
              </a:rPr>
              <a:t>pKatG</a:t>
            </a:r>
            <a:r>
              <a:rPr lang="ru-RU" sz="1200" i="1" kern="1200" dirty="0" smtClean="0">
                <a:solidFill>
                  <a:schemeClr val="tx1"/>
                </a:solidFill>
                <a:effectLst/>
                <a:latin typeface="+mn-lt"/>
                <a:ea typeface="+mn-ea"/>
                <a:cs typeface="+mn-cs"/>
              </a:rPr>
              <a:t>-</a:t>
            </a:r>
            <a:r>
              <a:rPr lang="en-US" sz="1200" i="1" kern="1200" dirty="0" smtClean="0">
                <a:solidFill>
                  <a:schemeClr val="tx1"/>
                </a:solidFill>
                <a:effectLst/>
                <a:latin typeface="+mn-lt"/>
                <a:ea typeface="+mn-ea"/>
                <a:cs typeface="+mn-cs"/>
              </a:rPr>
              <a:t>GFP</a:t>
            </a:r>
            <a:r>
              <a:rPr lang="en-US" sz="1200" kern="1200" dirty="0" smtClean="0">
                <a:solidFill>
                  <a:schemeClr val="tx1"/>
                </a:solidFill>
                <a:effectLst/>
                <a:latin typeface="+mn-lt"/>
                <a:ea typeface="+mn-ea"/>
                <a:cs typeface="+mn-cs"/>
              </a:rPr>
              <a:t> </a:t>
            </a:r>
            <a:r>
              <a:rPr lang="ru-RU" sz="1200" kern="1200" dirty="0" smtClean="0">
                <a:solidFill>
                  <a:schemeClr val="tx1"/>
                </a:solidFill>
                <a:effectLst/>
                <a:latin typeface="+mn-lt"/>
                <a:ea typeface="+mn-ea"/>
                <a:cs typeface="+mn-cs"/>
              </a:rPr>
              <a:t>облученной минимальной среды происходит индукция экспрессии </a:t>
            </a:r>
            <a:r>
              <a:rPr lang="en-US" sz="1200" kern="1200" dirty="0" smtClean="0">
                <a:solidFill>
                  <a:schemeClr val="tx1"/>
                </a:solidFill>
                <a:effectLst/>
                <a:latin typeface="+mn-lt"/>
                <a:ea typeface="+mn-ea"/>
                <a:cs typeface="+mn-cs"/>
              </a:rPr>
              <a:t>GFP</a:t>
            </a:r>
            <a:r>
              <a:rPr lang="ru-RU" sz="1200" kern="1200" dirty="0" smtClean="0">
                <a:solidFill>
                  <a:schemeClr val="tx1"/>
                </a:solidFill>
                <a:effectLst/>
                <a:latin typeface="+mn-lt"/>
                <a:ea typeface="+mn-ea"/>
                <a:cs typeface="+mn-cs"/>
              </a:rPr>
              <a:t>-белка. В случае добавления к облученных клеткам  необлученной среды индукция экспрессии </a:t>
            </a:r>
            <a:r>
              <a:rPr lang="en-US" sz="1200" kern="1200" dirty="0" smtClean="0">
                <a:solidFill>
                  <a:schemeClr val="tx1"/>
                </a:solidFill>
                <a:effectLst/>
                <a:latin typeface="+mn-lt"/>
                <a:ea typeface="+mn-ea"/>
                <a:cs typeface="+mn-cs"/>
              </a:rPr>
              <a:t>GFP</a:t>
            </a:r>
            <a:r>
              <a:rPr lang="ru-RU" sz="1200" kern="1200" dirty="0" smtClean="0">
                <a:solidFill>
                  <a:schemeClr val="tx1"/>
                </a:solidFill>
                <a:effectLst/>
                <a:latin typeface="+mn-lt"/>
                <a:ea typeface="+mn-ea"/>
                <a:cs typeface="+mn-cs"/>
              </a:rPr>
              <a:t> не наблюдалась </a:t>
            </a:r>
            <a:endParaRPr lang="ru-RU" dirty="0"/>
          </a:p>
        </p:txBody>
      </p:sp>
      <p:sp>
        <p:nvSpPr>
          <p:cNvPr id="4" name="Номер слайда 3"/>
          <p:cNvSpPr>
            <a:spLocks noGrp="1"/>
          </p:cNvSpPr>
          <p:nvPr>
            <p:ph type="sldNum" sz="quarter" idx="10"/>
          </p:nvPr>
        </p:nvSpPr>
        <p:spPr/>
        <p:txBody>
          <a:bodyPr/>
          <a:lstStyle/>
          <a:p>
            <a:fld id="{04EC84CD-445B-4445-B2EA-0CD602A38650}" type="slidenum">
              <a:rPr lang="ru-RU" smtClean="0"/>
              <a:pPr/>
              <a:t>17</a:t>
            </a:fld>
            <a:endParaRPr lang="ru-RU"/>
          </a:p>
        </p:txBody>
      </p:sp>
    </p:spTree>
    <p:extLst>
      <p:ext uri="{BB962C8B-B14F-4D97-AF65-F5344CB8AC3E}">
        <p14:creationId xmlns:p14="http://schemas.microsoft.com/office/powerpoint/2010/main" val="314088766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dirty="0" smtClean="0"/>
              <a:t>Было показано, что добавление</a:t>
            </a:r>
            <a:r>
              <a:rPr lang="ru-RU" baseline="0" dirty="0" smtClean="0"/>
              <a:t> облученной среды к другим </a:t>
            </a:r>
            <a:r>
              <a:rPr lang="ru-RU" baseline="0" dirty="0" err="1" smtClean="0"/>
              <a:t>геносенсорам</a:t>
            </a:r>
            <a:r>
              <a:rPr lang="ru-RU" baseline="0" dirty="0" smtClean="0"/>
              <a:t> – на основе промоторов генов </a:t>
            </a:r>
            <a:r>
              <a:rPr lang="en-US" baseline="0" dirty="0" err="1" smtClean="0"/>
              <a:t>copA</a:t>
            </a:r>
            <a:r>
              <a:rPr lang="en-US" baseline="0" dirty="0" smtClean="0"/>
              <a:t> </a:t>
            </a:r>
            <a:r>
              <a:rPr lang="ru-RU" baseline="0" dirty="0" smtClean="0"/>
              <a:t>и </a:t>
            </a:r>
            <a:r>
              <a:rPr lang="en-US" baseline="0" dirty="0" err="1" smtClean="0"/>
              <a:t>emrR</a:t>
            </a:r>
            <a:r>
              <a:rPr lang="ru-RU" baseline="0" dirty="0" smtClean="0"/>
              <a:t> также приводит к индукции </a:t>
            </a:r>
            <a:r>
              <a:rPr lang="ru-RU" baseline="0" dirty="0" err="1" smtClean="0"/>
              <a:t>флюоресцентного</a:t>
            </a:r>
            <a:r>
              <a:rPr lang="ru-RU" baseline="0" dirty="0" smtClean="0"/>
              <a:t> ответа, схожего по характеру с индукцией флюоресценции после облучения непосредственно этих клеточных культур.</a:t>
            </a:r>
            <a:endParaRPr lang="ru-RU" dirty="0"/>
          </a:p>
        </p:txBody>
      </p:sp>
      <p:sp>
        <p:nvSpPr>
          <p:cNvPr id="4" name="Номер слайда 3"/>
          <p:cNvSpPr>
            <a:spLocks noGrp="1"/>
          </p:cNvSpPr>
          <p:nvPr>
            <p:ph type="sldNum" sz="quarter" idx="10"/>
          </p:nvPr>
        </p:nvSpPr>
        <p:spPr/>
        <p:txBody>
          <a:bodyPr/>
          <a:lstStyle/>
          <a:p>
            <a:fld id="{04EC84CD-445B-4445-B2EA-0CD602A38650}" type="slidenum">
              <a:rPr lang="ru-RU" smtClean="0"/>
              <a:pPr/>
              <a:t>18</a:t>
            </a:fld>
            <a:endParaRPr lang="ru-RU"/>
          </a:p>
        </p:txBody>
      </p:sp>
    </p:spTree>
    <p:extLst>
      <p:ext uri="{BB962C8B-B14F-4D97-AF65-F5344CB8AC3E}">
        <p14:creationId xmlns:p14="http://schemas.microsoft.com/office/powerpoint/2010/main" val="20422977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200" kern="1200" dirty="0" smtClean="0">
                <a:solidFill>
                  <a:schemeClr val="tx1"/>
                </a:solidFill>
                <a:effectLst/>
                <a:latin typeface="+mn-lt"/>
                <a:ea typeface="+mn-ea"/>
                <a:cs typeface="+mn-cs"/>
              </a:rPr>
              <a:t>Для детализации обнаруженного эффекта облученной</a:t>
            </a:r>
            <a:r>
              <a:rPr lang="ru-RU" sz="1200" kern="1200" baseline="0" dirty="0" smtClean="0">
                <a:solidFill>
                  <a:schemeClr val="tx1"/>
                </a:solidFill>
                <a:effectLst/>
                <a:latin typeface="+mn-lt"/>
                <a:ea typeface="+mn-ea"/>
                <a:cs typeface="+mn-cs"/>
              </a:rPr>
              <a:t> минимальной среды</a:t>
            </a:r>
            <a:r>
              <a:rPr lang="ru-RU" sz="1200" kern="1200" dirty="0" smtClean="0">
                <a:solidFill>
                  <a:schemeClr val="tx1"/>
                </a:solidFill>
                <a:effectLst/>
                <a:latin typeface="+mn-lt"/>
                <a:ea typeface="+mn-ea"/>
                <a:cs typeface="+mn-cs"/>
              </a:rPr>
              <a:t> был спланирован ряд дополнительных</a:t>
            </a:r>
            <a:r>
              <a:rPr lang="ru-RU" sz="1200" kern="1200" baseline="0" dirty="0" smtClean="0">
                <a:solidFill>
                  <a:schemeClr val="tx1"/>
                </a:solidFill>
                <a:effectLst/>
                <a:latin typeface="+mn-lt"/>
                <a:ea typeface="+mn-ea"/>
                <a:cs typeface="+mn-cs"/>
              </a:rPr>
              <a:t> </a:t>
            </a:r>
            <a:r>
              <a:rPr lang="ru-RU" sz="1200" kern="1200" dirty="0" smtClean="0">
                <a:solidFill>
                  <a:schemeClr val="tx1"/>
                </a:solidFill>
                <a:effectLst/>
                <a:latin typeface="+mn-lt"/>
                <a:ea typeface="+mn-ea"/>
                <a:cs typeface="+mn-cs"/>
              </a:rPr>
              <a:t>экспериментов.</a:t>
            </a:r>
            <a:r>
              <a:rPr lang="ru-RU" sz="1200" kern="1200" baseline="0" dirty="0" smtClean="0">
                <a:solidFill>
                  <a:schemeClr val="tx1"/>
                </a:solidFill>
                <a:effectLst/>
                <a:latin typeface="+mn-lt"/>
                <a:ea typeface="+mn-ea"/>
                <a:cs typeface="+mn-cs"/>
              </a:rPr>
              <a:t> Было показано, </a:t>
            </a:r>
            <a:r>
              <a:rPr lang="ru-RU" sz="1200" kern="1200" dirty="0" smtClean="0">
                <a:solidFill>
                  <a:schemeClr val="tx1"/>
                </a:solidFill>
                <a:effectLst/>
                <a:latin typeface="+mn-lt"/>
                <a:ea typeface="+mn-ea"/>
                <a:cs typeface="+mn-cs"/>
              </a:rPr>
              <a:t>что динамика индукции синтеза белка </a:t>
            </a:r>
            <a:r>
              <a:rPr lang="en-US" sz="1200" kern="1200" dirty="0" smtClean="0">
                <a:solidFill>
                  <a:schemeClr val="tx1"/>
                </a:solidFill>
                <a:effectLst/>
                <a:latin typeface="+mn-lt"/>
                <a:ea typeface="+mn-ea"/>
                <a:cs typeface="+mn-cs"/>
              </a:rPr>
              <a:t>GFP</a:t>
            </a:r>
            <a:r>
              <a:rPr lang="ru-RU" sz="1200" kern="1200" dirty="0" smtClean="0">
                <a:solidFill>
                  <a:schemeClr val="tx1"/>
                </a:solidFill>
                <a:effectLst/>
                <a:latin typeface="+mn-lt"/>
                <a:ea typeface="+mn-ea"/>
                <a:cs typeface="+mn-cs"/>
              </a:rPr>
              <a:t> клетками </a:t>
            </a:r>
            <a:r>
              <a:rPr lang="ru-RU" sz="1200" kern="1200" dirty="0" err="1" smtClean="0">
                <a:solidFill>
                  <a:schemeClr val="tx1"/>
                </a:solidFill>
                <a:effectLst/>
                <a:latin typeface="+mn-lt"/>
                <a:ea typeface="+mn-ea"/>
                <a:cs typeface="+mn-cs"/>
              </a:rPr>
              <a:t>геносенсора</a:t>
            </a:r>
            <a:r>
              <a:rPr lang="ru-RU" sz="1200" kern="1200" dirty="0" smtClean="0">
                <a:solidFill>
                  <a:schemeClr val="tx1"/>
                </a:solidFill>
                <a:effectLst/>
                <a:latin typeface="+mn-lt"/>
                <a:ea typeface="+mn-ea"/>
                <a:cs typeface="+mn-cs"/>
              </a:rPr>
              <a:t> </a:t>
            </a:r>
            <a:r>
              <a:rPr lang="ru-RU" sz="1200" i="1" kern="1200" dirty="0" smtClean="0">
                <a:solidFill>
                  <a:schemeClr val="tx1"/>
                </a:solidFill>
                <a:effectLst/>
                <a:latin typeface="+mn-lt"/>
                <a:ea typeface="+mn-ea"/>
                <a:cs typeface="+mn-cs"/>
              </a:rPr>
              <a:t>Е.</a:t>
            </a:r>
            <a:r>
              <a:rPr lang="en-US" sz="1200" i="1" kern="1200" dirty="0" smtClean="0">
                <a:solidFill>
                  <a:schemeClr val="tx1"/>
                </a:solidFill>
                <a:effectLst/>
                <a:latin typeface="+mn-lt"/>
                <a:ea typeface="+mn-ea"/>
                <a:cs typeface="+mn-cs"/>
              </a:rPr>
              <a:t>coli</a:t>
            </a:r>
            <a:r>
              <a:rPr lang="ru-RU" sz="1200" i="1" kern="1200" dirty="0" smtClean="0">
                <a:solidFill>
                  <a:schemeClr val="tx1"/>
                </a:solidFill>
                <a:effectLst/>
                <a:latin typeface="+mn-lt"/>
                <a:ea typeface="+mn-ea"/>
                <a:cs typeface="+mn-cs"/>
              </a:rPr>
              <a:t>/</a:t>
            </a:r>
            <a:r>
              <a:rPr lang="en-US" sz="1200" i="1" kern="1200" dirty="0" err="1" smtClean="0">
                <a:solidFill>
                  <a:schemeClr val="tx1"/>
                </a:solidFill>
                <a:effectLst/>
                <a:latin typeface="+mn-lt"/>
                <a:ea typeface="+mn-ea"/>
                <a:cs typeface="+mn-cs"/>
              </a:rPr>
              <a:t>pKatG</a:t>
            </a:r>
            <a:r>
              <a:rPr lang="ru-RU" sz="1200" i="1" kern="1200" dirty="0" smtClean="0">
                <a:solidFill>
                  <a:schemeClr val="tx1"/>
                </a:solidFill>
                <a:effectLst/>
                <a:latin typeface="+mn-lt"/>
                <a:ea typeface="+mn-ea"/>
                <a:cs typeface="+mn-cs"/>
              </a:rPr>
              <a:t>-</a:t>
            </a:r>
            <a:r>
              <a:rPr lang="en-US" sz="1200" i="1" kern="1200" dirty="0" smtClean="0">
                <a:solidFill>
                  <a:schemeClr val="tx1"/>
                </a:solidFill>
                <a:effectLst/>
                <a:latin typeface="+mn-lt"/>
                <a:ea typeface="+mn-ea"/>
                <a:cs typeface="+mn-cs"/>
              </a:rPr>
              <a:t>GFP</a:t>
            </a:r>
            <a:r>
              <a:rPr lang="en-US" sz="1200" kern="1200" dirty="0" smtClean="0">
                <a:solidFill>
                  <a:schemeClr val="tx1"/>
                </a:solidFill>
                <a:effectLst/>
                <a:latin typeface="+mn-lt"/>
                <a:ea typeface="+mn-ea"/>
                <a:cs typeface="+mn-cs"/>
              </a:rPr>
              <a:t> </a:t>
            </a:r>
            <a:r>
              <a:rPr lang="ru-RU" sz="1200" kern="1200" dirty="0" smtClean="0">
                <a:solidFill>
                  <a:schemeClr val="tx1"/>
                </a:solidFill>
                <a:effectLst/>
                <a:latin typeface="+mn-lt"/>
                <a:ea typeface="+mn-ea"/>
                <a:cs typeface="+mn-cs"/>
              </a:rPr>
              <a:t> обратно пропорциональна  разведению облученной минимальной среды М9</a:t>
            </a:r>
            <a:r>
              <a:rPr lang="en-US" sz="1200" kern="1200" dirty="0" smtClean="0">
                <a:solidFill>
                  <a:schemeClr val="tx1"/>
                </a:solidFill>
                <a:effectLst/>
                <a:latin typeface="+mn-lt"/>
                <a:ea typeface="+mn-ea"/>
                <a:cs typeface="+mn-cs"/>
              </a:rPr>
              <a:t>:</a:t>
            </a:r>
            <a:r>
              <a:rPr lang="en-US" sz="1200" kern="1200" baseline="0" dirty="0" smtClean="0">
                <a:solidFill>
                  <a:schemeClr val="tx1"/>
                </a:solidFill>
                <a:effectLst/>
                <a:latin typeface="+mn-lt"/>
                <a:ea typeface="+mn-ea"/>
                <a:cs typeface="+mn-cs"/>
              </a:rPr>
              <a:t> </a:t>
            </a:r>
            <a:r>
              <a:rPr lang="ru-RU" sz="1200" kern="1200" dirty="0" smtClean="0">
                <a:solidFill>
                  <a:schemeClr val="tx1"/>
                </a:solidFill>
                <a:effectLst/>
                <a:latin typeface="+mn-lt"/>
                <a:ea typeface="+mn-ea"/>
                <a:cs typeface="+mn-cs"/>
              </a:rPr>
              <a:t>Заметная разница в индукции </a:t>
            </a:r>
            <a:r>
              <a:rPr lang="ru-RU" sz="1200" kern="1200" dirty="0" err="1" smtClean="0">
                <a:solidFill>
                  <a:schemeClr val="tx1"/>
                </a:solidFill>
                <a:effectLst/>
                <a:latin typeface="+mn-lt"/>
                <a:ea typeface="+mn-ea"/>
                <a:cs typeface="+mn-cs"/>
              </a:rPr>
              <a:t>флюоресцентного</a:t>
            </a:r>
            <a:r>
              <a:rPr lang="ru-RU" sz="1200" kern="1200" dirty="0" smtClean="0">
                <a:solidFill>
                  <a:schemeClr val="tx1"/>
                </a:solidFill>
                <a:effectLst/>
                <a:latin typeface="+mn-lt"/>
                <a:ea typeface="+mn-ea"/>
                <a:cs typeface="+mn-cs"/>
              </a:rPr>
              <a:t> сигнала наблюдалась при добавлении 20 </a:t>
            </a:r>
            <a:r>
              <a:rPr lang="ru-RU" sz="1200" kern="1200" dirty="0" err="1" smtClean="0">
                <a:solidFill>
                  <a:schemeClr val="tx1"/>
                </a:solidFill>
                <a:effectLst/>
                <a:latin typeface="+mn-lt"/>
                <a:ea typeface="+mn-ea"/>
                <a:cs typeface="+mn-cs"/>
              </a:rPr>
              <a:t>мкл</a:t>
            </a:r>
            <a:r>
              <a:rPr lang="ru-RU" sz="1200" kern="1200" dirty="0" smtClean="0">
                <a:solidFill>
                  <a:schemeClr val="tx1"/>
                </a:solidFill>
                <a:effectLst/>
                <a:latin typeface="+mn-lt"/>
                <a:ea typeface="+mn-ea"/>
                <a:cs typeface="+mn-cs"/>
              </a:rPr>
              <a:t> облученной среды. </a:t>
            </a:r>
            <a:r>
              <a:rPr lang="ru-RU" sz="1200" kern="1200" dirty="0" err="1" smtClean="0">
                <a:solidFill>
                  <a:schemeClr val="tx1"/>
                </a:solidFill>
                <a:effectLst/>
                <a:latin typeface="+mn-lt"/>
                <a:ea typeface="+mn-ea"/>
                <a:cs typeface="+mn-cs"/>
              </a:rPr>
              <a:t>Т.о</a:t>
            </a:r>
            <a:r>
              <a:rPr lang="ru-RU" sz="1200" kern="1200" dirty="0" smtClean="0">
                <a:solidFill>
                  <a:schemeClr val="tx1"/>
                </a:solidFill>
                <a:effectLst/>
                <a:latin typeface="+mn-lt"/>
                <a:ea typeface="+mn-ea"/>
                <a:cs typeface="+mn-cs"/>
              </a:rPr>
              <a:t>. в среднем, существует прямая зависимость между средней  мощностью и концентрацией гипотетического фактора индукции.</a:t>
            </a:r>
          </a:p>
          <a:p>
            <a:endParaRPr lang="ru-RU" dirty="0"/>
          </a:p>
        </p:txBody>
      </p:sp>
      <p:sp>
        <p:nvSpPr>
          <p:cNvPr id="4" name="Номер слайда 3"/>
          <p:cNvSpPr>
            <a:spLocks noGrp="1"/>
          </p:cNvSpPr>
          <p:nvPr>
            <p:ph type="sldNum" sz="quarter" idx="10"/>
          </p:nvPr>
        </p:nvSpPr>
        <p:spPr/>
        <p:txBody>
          <a:bodyPr/>
          <a:lstStyle/>
          <a:p>
            <a:fld id="{04EC84CD-445B-4445-B2EA-0CD602A38650}" type="slidenum">
              <a:rPr lang="ru-RU" smtClean="0"/>
              <a:pPr/>
              <a:t>19</a:t>
            </a:fld>
            <a:endParaRPr lang="ru-RU"/>
          </a:p>
        </p:txBody>
      </p:sp>
    </p:spTree>
    <p:extLst>
      <p:ext uri="{BB962C8B-B14F-4D97-AF65-F5344CB8AC3E}">
        <p14:creationId xmlns:p14="http://schemas.microsoft.com/office/powerpoint/2010/main" val="322826594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sz="1200" kern="1200" dirty="0" smtClean="0">
                <a:solidFill>
                  <a:schemeClr val="tx1"/>
                </a:solidFill>
                <a:effectLst/>
                <a:latin typeface="+mn-lt"/>
                <a:ea typeface="+mn-ea"/>
                <a:cs typeface="+mn-cs"/>
              </a:rPr>
              <a:t>Для получения характеристики влияния терагерцового излучения большой мощности на образование фактора, индуцирующего активность изученных стрессовых систем, была изучена его устойчивость во времени. Показано, что индукция синтеза </a:t>
            </a:r>
            <a:r>
              <a:rPr lang="en-US" sz="1200" kern="1200" dirty="0" smtClean="0">
                <a:solidFill>
                  <a:schemeClr val="tx1"/>
                </a:solidFill>
                <a:effectLst/>
                <a:latin typeface="+mn-lt"/>
                <a:ea typeface="+mn-ea"/>
                <a:cs typeface="+mn-cs"/>
              </a:rPr>
              <a:t>GFP</a:t>
            </a:r>
            <a:r>
              <a:rPr lang="ru-RU" sz="1200" kern="1200" dirty="0" smtClean="0">
                <a:solidFill>
                  <a:schemeClr val="tx1"/>
                </a:solidFill>
                <a:effectLst/>
                <a:latin typeface="+mn-lt"/>
                <a:ea typeface="+mn-ea"/>
                <a:cs typeface="+mn-cs"/>
              </a:rPr>
              <a:t>-белка клетками </a:t>
            </a:r>
            <a:r>
              <a:rPr lang="ru-RU" sz="1200" kern="1200" dirty="0" err="1" smtClean="0">
                <a:solidFill>
                  <a:schemeClr val="tx1"/>
                </a:solidFill>
                <a:effectLst/>
                <a:latin typeface="+mn-lt"/>
                <a:ea typeface="+mn-ea"/>
                <a:cs typeface="+mn-cs"/>
              </a:rPr>
              <a:t>геносенсора</a:t>
            </a:r>
            <a:r>
              <a:rPr lang="ru-RU" sz="1200" kern="1200" dirty="0" smtClean="0">
                <a:solidFill>
                  <a:schemeClr val="tx1"/>
                </a:solidFill>
                <a:effectLst/>
                <a:latin typeface="+mn-lt"/>
                <a:ea typeface="+mn-ea"/>
                <a:cs typeface="+mn-cs"/>
              </a:rPr>
              <a:t> </a:t>
            </a:r>
            <a:r>
              <a:rPr lang="ru-RU" sz="1200" i="1" kern="1200" dirty="0" smtClean="0">
                <a:solidFill>
                  <a:schemeClr val="tx1"/>
                </a:solidFill>
                <a:effectLst/>
                <a:latin typeface="+mn-lt"/>
                <a:ea typeface="+mn-ea"/>
                <a:cs typeface="+mn-cs"/>
              </a:rPr>
              <a:t>Е.</a:t>
            </a:r>
            <a:r>
              <a:rPr lang="en-US" sz="1200" i="1" kern="1200" dirty="0" smtClean="0">
                <a:solidFill>
                  <a:schemeClr val="tx1"/>
                </a:solidFill>
                <a:effectLst/>
                <a:latin typeface="+mn-lt"/>
                <a:ea typeface="+mn-ea"/>
                <a:cs typeface="+mn-cs"/>
              </a:rPr>
              <a:t>coli</a:t>
            </a:r>
            <a:r>
              <a:rPr lang="ru-RU" sz="1200" i="1" kern="1200" dirty="0" smtClean="0">
                <a:solidFill>
                  <a:schemeClr val="tx1"/>
                </a:solidFill>
                <a:effectLst/>
                <a:latin typeface="+mn-lt"/>
                <a:ea typeface="+mn-ea"/>
                <a:cs typeface="+mn-cs"/>
              </a:rPr>
              <a:t>/</a:t>
            </a:r>
            <a:r>
              <a:rPr lang="en-US" sz="1200" i="1" kern="1200" dirty="0" err="1" smtClean="0">
                <a:solidFill>
                  <a:schemeClr val="tx1"/>
                </a:solidFill>
                <a:effectLst/>
                <a:latin typeface="+mn-lt"/>
                <a:ea typeface="+mn-ea"/>
                <a:cs typeface="+mn-cs"/>
              </a:rPr>
              <a:t>pKatG</a:t>
            </a:r>
            <a:r>
              <a:rPr lang="ru-RU" sz="1200" i="1" kern="1200" dirty="0" smtClean="0">
                <a:solidFill>
                  <a:schemeClr val="tx1"/>
                </a:solidFill>
                <a:effectLst/>
                <a:latin typeface="+mn-lt"/>
                <a:ea typeface="+mn-ea"/>
                <a:cs typeface="+mn-cs"/>
              </a:rPr>
              <a:t>-</a:t>
            </a:r>
            <a:r>
              <a:rPr lang="en-US" sz="1200" i="1" kern="1200" dirty="0" smtClean="0">
                <a:solidFill>
                  <a:schemeClr val="tx1"/>
                </a:solidFill>
                <a:effectLst/>
                <a:latin typeface="+mn-lt"/>
                <a:ea typeface="+mn-ea"/>
                <a:cs typeface="+mn-cs"/>
              </a:rPr>
              <a:t>GFP</a:t>
            </a:r>
            <a:r>
              <a:rPr lang="ru-RU" sz="1200" kern="1200" dirty="0" smtClean="0">
                <a:solidFill>
                  <a:schemeClr val="tx1"/>
                </a:solidFill>
                <a:effectLst/>
                <a:latin typeface="+mn-lt"/>
                <a:ea typeface="+mn-ea"/>
                <a:cs typeface="+mn-cs"/>
              </a:rPr>
              <a:t> проявлялась при хранении облученных образцов среды М9 в течение 20 часов при температуре 4 </a:t>
            </a:r>
            <a:r>
              <a:rPr lang="ru-RU" sz="1200" kern="1200" baseline="30000" dirty="0" err="1" smtClean="0">
                <a:solidFill>
                  <a:schemeClr val="tx1"/>
                </a:solidFill>
                <a:effectLst/>
                <a:latin typeface="+mn-lt"/>
                <a:ea typeface="+mn-ea"/>
                <a:cs typeface="+mn-cs"/>
              </a:rPr>
              <a:t>о</a:t>
            </a:r>
            <a:r>
              <a:rPr lang="ru-RU" sz="1200" kern="1200" dirty="0" err="1" smtClean="0">
                <a:solidFill>
                  <a:schemeClr val="tx1"/>
                </a:solidFill>
                <a:effectLst/>
                <a:latin typeface="+mn-lt"/>
                <a:ea typeface="+mn-ea"/>
                <a:cs typeface="+mn-cs"/>
              </a:rPr>
              <a:t>С</a:t>
            </a:r>
            <a:r>
              <a:rPr lang="ru-RU" sz="1200" kern="1200" dirty="0" smtClean="0">
                <a:solidFill>
                  <a:schemeClr val="tx1"/>
                </a:solidFill>
                <a:effectLst/>
                <a:latin typeface="+mn-lt"/>
                <a:ea typeface="+mn-ea"/>
                <a:cs typeface="+mn-cs"/>
              </a:rPr>
              <a:t>.,</a:t>
            </a:r>
            <a:r>
              <a:rPr lang="ru-RU" sz="1200" kern="1200" baseline="0" dirty="0" smtClean="0">
                <a:solidFill>
                  <a:schemeClr val="tx1"/>
                </a:solidFill>
                <a:effectLst/>
                <a:latin typeface="+mn-lt"/>
                <a:ea typeface="+mn-ea"/>
                <a:cs typeface="+mn-cs"/>
              </a:rPr>
              <a:t> что позволяет </a:t>
            </a:r>
            <a:r>
              <a:rPr lang="ru-RU" sz="1200" kern="1200" dirty="0" smtClean="0">
                <a:solidFill>
                  <a:schemeClr val="tx1"/>
                </a:solidFill>
                <a:effectLst/>
                <a:latin typeface="+mn-lt"/>
                <a:ea typeface="+mn-ea"/>
                <a:cs typeface="+mn-cs"/>
              </a:rPr>
              <a:t>сделать заключение об </a:t>
            </a:r>
            <a:r>
              <a:rPr lang="ru-RU" sz="1200" i="1" kern="1200" dirty="0" smtClean="0">
                <a:solidFill>
                  <a:schemeClr val="tx1"/>
                </a:solidFill>
                <a:effectLst/>
                <a:latin typeface="+mn-lt"/>
                <a:ea typeface="+mn-ea"/>
                <a:cs typeface="+mn-cs"/>
              </a:rPr>
              <a:t>устойчивости</a:t>
            </a:r>
            <a:r>
              <a:rPr lang="ru-RU" sz="1200" kern="1200" dirty="0" smtClean="0">
                <a:solidFill>
                  <a:schemeClr val="tx1"/>
                </a:solidFill>
                <a:effectLst/>
                <a:latin typeface="+mn-lt"/>
                <a:ea typeface="+mn-ea"/>
                <a:cs typeface="+mn-cs"/>
              </a:rPr>
              <a:t> фактора индукции</a:t>
            </a:r>
            <a:r>
              <a:rPr lang="ru-RU" sz="1200" i="1" kern="1200" dirty="0" smtClean="0">
                <a:solidFill>
                  <a:schemeClr val="tx1"/>
                </a:solidFill>
                <a:effectLst/>
                <a:latin typeface="+mn-lt"/>
                <a:ea typeface="+mn-ea"/>
                <a:cs typeface="+mn-cs"/>
              </a:rPr>
              <a:t>, </a:t>
            </a:r>
            <a:r>
              <a:rPr lang="ru-RU" sz="1200" kern="1200" dirty="0" smtClean="0">
                <a:solidFill>
                  <a:schemeClr val="tx1"/>
                </a:solidFill>
                <a:effectLst/>
                <a:latin typeface="+mn-lt"/>
                <a:ea typeface="+mn-ea"/>
                <a:cs typeface="+mn-cs"/>
              </a:rPr>
              <a:t>возникающего в среде М9 в ответ на воздействие ТГц излучения. </a:t>
            </a:r>
            <a:endParaRPr lang="ru-RU" dirty="0"/>
          </a:p>
        </p:txBody>
      </p:sp>
      <p:sp>
        <p:nvSpPr>
          <p:cNvPr id="4" name="Номер слайда 3"/>
          <p:cNvSpPr>
            <a:spLocks noGrp="1"/>
          </p:cNvSpPr>
          <p:nvPr>
            <p:ph type="sldNum" sz="quarter" idx="10"/>
          </p:nvPr>
        </p:nvSpPr>
        <p:spPr/>
        <p:txBody>
          <a:bodyPr/>
          <a:lstStyle/>
          <a:p>
            <a:fld id="{04EC84CD-445B-4445-B2EA-0CD602A38650}" type="slidenum">
              <a:rPr lang="ru-RU" smtClean="0"/>
              <a:pPr/>
              <a:t>20</a:t>
            </a:fld>
            <a:endParaRPr lang="ru-RU"/>
          </a:p>
        </p:txBody>
      </p:sp>
    </p:spTree>
    <p:extLst>
      <p:ext uri="{BB962C8B-B14F-4D97-AF65-F5344CB8AC3E}">
        <p14:creationId xmlns:p14="http://schemas.microsoft.com/office/powerpoint/2010/main" val="276839068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200" kern="1200" dirty="0" smtClean="0">
                <a:solidFill>
                  <a:schemeClr val="tx1"/>
                </a:solidFill>
                <a:effectLst/>
                <a:latin typeface="+mn-lt"/>
                <a:ea typeface="+mn-ea"/>
                <a:cs typeface="+mn-cs"/>
              </a:rPr>
              <a:t>Поскольку минимальная среды имеет многокомпонентный состав, была проведена серия экспериментов с облучением отдельных компонентов минимальной среды М9 для локализации первопричины влияния облученной минимальной среды на </a:t>
            </a:r>
            <a:r>
              <a:rPr lang="ru-RU" sz="1200" kern="1200" dirty="0" err="1" smtClean="0">
                <a:solidFill>
                  <a:schemeClr val="tx1"/>
                </a:solidFill>
                <a:effectLst/>
                <a:latin typeface="+mn-lt"/>
                <a:ea typeface="+mn-ea"/>
                <a:cs typeface="+mn-cs"/>
              </a:rPr>
              <a:t>геносенсоры</a:t>
            </a:r>
            <a:r>
              <a:rPr lang="ru-RU" sz="1200" kern="1200" dirty="0" smtClean="0">
                <a:solidFill>
                  <a:schemeClr val="tx1"/>
                </a:solidFill>
                <a:effectLst/>
                <a:latin typeface="+mn-lt"/>
                <a:ea typeface="+mn-ea"/>
                <a:cs typeface="+mn-cs"/>
              </a:rPr>
              <a:t>. Для этого была проведена серия экспериментов, посвященная изучению способности компонентов минимальной среды М9 модифицироваться по действием ТГц излучения с образованием устойчивого фактора индукции </a:t>
            </a:r>
            <a:r>
              <a:rPr lang="ru-RU" sz="1200" kern="1200" dirty="0" err="1" smtClean="0">
                <a:solidFill>
                  <a:schemeClr val="tx1"/>
                </a:solidFill>
                <a:effectLst/>
                <a:latin typeface="+mn-lt"/>
                <a:ea typeface="+mn-ea"/>
                <a:cs typeface="+mn-cs"/>
              </a:rPr>
              <a:t>флюоресцентного</a:t>
            </a:r>
            <a:r>
              <a:rPr lang="ru-RU" sz="1200" kern="1200" dirty="0" smtClean="0">
                <a:solidFill>
                  <a:schemeClr val="tx1"/>
                </a:solidFill>
                <a:effectLst/>
                <a:latin typeface="+mn-lt"/>
                <a:ea typeface="+mn-ea"/>
                <a:cs typeface="+mn-cs"/>
              </a:rPr>
              <a:t> ответа клеток </a:t>
            </a:r>
            <a:r>
              <a:rPr lang="ru-RU" sz="1200" kern="1200" dirty="0" err="1" smtClean="0">
                <a:solidFill>
                  <a:schemeClr val="tx1"/>
                </a:solidFill>
                <a:effectLst/>
                <a:latin typeface="+mn-lt"/>
                <a:ea typeface="+mn-ea"/>
                <a:cs typeface="+mn-cs"/>
              </a:rPr>
              <a:t>геносенсора</a:t>
            </a:r>
            <a:r>
              <a:rPr lang="ru-RU" sz="1200" kern="1200" dirty="0" smtClean="0">
                <a:solidFill>
                  <a:schemeClr val="tx1"/>
                </a:solidFill>
                <a:effectLst/>
                <a:latin typeface="+mn-lt"/>
                <a:ea typeface="+mn-ea"/>
                <a:cs typeface="+mn-cs"/>
              </a:rPr>
              <a:t> </a:t>
            </a:r>
            <a:r>
              <a:rPr lang="ru-RU" sz="1200" i="1" kern="1200" dirty="0" smtClean="0">
                <a:solidFill>
                  <a:schemeClr val="tx1"/>
                </a:solidFill>
                <a:effectLst/>
                <a:latin typeface="+mn-lt"/>
                <a:ea typeface="+mn-ea"/>
                <a:cs typeface="+mn-cs"/>
              </a:rPr>
              <a:t>Е.</a:t>
            </a:r>
            <a:r>
              <a:rPr lang="en-US" sz="1200" i="1" kern="1200" dirty="0" smtClean="0">
                <a:solidFill>
                  <a:schemeClr val="tx1"/>
                </a:solidFill>
                <a:effectLst/>
                <a:latin typeface="+mn-lt"/>
                <a:ea typeface="+mn-ea"/>
                <a:cs typeface="+mn-cs"/>
              </a:rPr>
              <a:t>coli</a:t>
            </a:r>
            <a:r>
              <a:rPr lang="ru-RU" sz="1200" i="1" kern="1200" dirty="0" smtClean="0">
                <a:solidFill>
                  <a:schemeClr val="tx1"/>
                </a:solidFill>
                <a:effectLst/>
                <a:latin typeface="+mn-lt"/>
                <a:ea typeface="+mn-ea"/>
                <a:cs typeface="+mn-cs"/>
              </a:rPr>
              <a:t>/</a:t>
            </a:r>
            <a:r>
              <a:rPr lang="en-US" sz="1200" i="1" kern="1200" dirty="0" err="1" smtClean="0">
                <a:solidFill>
                  <a:schemeClr val="tx1"/>
                </a:solidFill>
                <a:effectLst/>
                <a:latin typeface="+mn-lt"/>
                <a:ea typeface="+mn-ea"/>
                <a:cs typeface="+mn-cs"/>
              </a:rPr>
              <a:t>pKatG</a:t>
            </a:r>
            <a:r>
              <a:rPr lang="ru-RU" sz="1200" i="1" kern="1200" dirty="0" smtClean="0">
                <a:solidFill>
                  <a:schemeClr val="tx1"/>
                </a:solidFill>
                <a:effectLst/>
                <a:latin typeface="+mn-lt"/>
                <a:ea typeface="+mn-ea"/>
                <a:cs typeface="+mn-cs"/>
              </a:rPr>
              <a:t>-</a:t>
            </a:r>
            <a:r>
              <a:rPr lang="en-US" sz="1200" i="1" kern="1200" dirty="0" smtClean="0">
                <a:solidFill>
                  <a:schemeClr val="tx1"/>
                </a:solidFill>
                <a:effectLst/>
                <a:latin typeface="+mn-lt"/>
                <a:ea typeface="+mn-ea"/>
                <a:cs typeface="+mn-cs"/>
              </a:rPr>
              <a:t>GFP</a:t>
            </a:r>
            <a:r>
              <a:rPr lang="ru-RU" sz="1200" i="1" kern="1200" dirty="0" smtClean="0">
                <a:solidFill>
                  <a:schemeClr val="tx1"/>
                </a:solidFill>
                <a:effectLst/>
                <a:latin typeface="+mn-lt"/>
                <a:ea typeface="+mn-ea"/>
                <a:cs typeface="+mn-cs"/>
              </a:rPr>
              <a:t>. </a:t>
            </a:r>
            <a:r>
              <a:rPr lang="ru-RU" sz="1200" kern="1200" dirty="0" smtClean="0">
                <a:solidFill>
                  <a:schemeClr val="tx1"/>
                </a:solidFill>
                <a:effectLst/>
                <a:latin typeface="+mn-lt"/>
                <a:ea typeface="+mn-ea"/>
                <a:cs typeface="+mn-cs"/>
              </a:rPr>
              <a:t>Проведенные эксперименты продемонстрировали, что ключевую роль в способности к модификации под действием терагерцового излучения  минимальной среды М9 принадлежит органической составляющей  –  глюкозе или </a:t>
            </a:r>
            <a:r>
              <a:rPr lang="ru-RU" sz="1200" kern="1200" dirty="0" err="1" smtClean="0">
                <a:solidFill>
                  <a:schemeClr val="tx1"/>
                </a:solidFill>
                <a:effectLst/>
                <a:latin typeface="+mn-lt"/>
                <a:ea typeface="+mn-ea"/>
                <a:cs typeface="+mn-cs"/>
              </a:rPr>
              <a:t>казаминовым</a:t>
            </a:r>
            <a:r>
              <a:rPr lang="ru-RU" sz="1200" kern="1200" dirty="0" smtClean="0">
                <a:solidFill>
                  <a:schemeClr val="tx1"/>
                </a:solidFill>
                <a:effectLst/>
                <a:latin typeface="+mn-lt"/>
                <a:ea typeface="+mn-ea"/>
                <a:cs typeface="+mn-cs"/>
              </a:rPr>
              <a:t> кислотам. ). Облучение минимальной среды в присутствии хотя бы одной из органических компонент (глюкозы или </a:t>
            </a:r>
            <a:r>
              <a:rPr lang="ru-RU" sz="1200" kern="1200" dirty="0" err="1" smtClean="0">
                <a:solidFill>
                  <a:schemeClr val="tx1"/>
                </a:solidFill>
                <a:effectLst/>
                <a:latin typeface="+mn-lt"/>
                <a:ea typeface="+mn-ea"/>
                <a:cs typeface="+mn-cs"/>
              </a:rPr>
              <a:t>казаминовых</a:t>
            </a:r>
            <a:r>
              <a:rPr lang="ru-RU" sz="1200" kern="1200" dirty="0" smtClean="0">
                <a:solidFill>
                  <a:schemeClr val="tx1"/>
                </a:solidFill>
                <a:effectLst/>
                <a:latin typeface="+mn-lt"/>
                <a:ea typeface="+mn-ea"/>
                <a:cs typeface="+mn-cs"/>
              </a:rPr>
              <a:t> кислот) приводило к индукции </a:t>
            </a:r>
            <a:r>
              <a:rPr lang="ru-RU" sz="1200" kern="1200" dirty="0" err="1" smtClean="0">
                <a:solidFill>
                  <a:schemeClr val="tx1"/>
                </a:solidFill>
                <a:effectLst/>
                <a:latin typeface="+mn-lt"/>
                <a:ea typeface="+mn-ea"/>
                <a:cs typeface="+mn-cs"/>
              </a:rPr>
              <a:t>флюоресцентного</a:t>
            </a:r>
            <a:r>
              <a:rPr lang="ru-RU" sz="1200" kern="1200" dirty="0" smtClean="0">
                <a:solidFill>
                  <a:schemeClr val="tx1"/>
                </a:solidFill>
                <a:effectLst/>
                <a:latin typeface="+mn-lt"/>
                <a:ea typeface="+mn-ea"/>
                <a:cs typeface="+mn-cs"/>
              </a:rPr>
              <a:t> белка </a:t>
            </a:r>
            <a:r>
              <a:rPr lang="en-US" sz="1200" kern="1200" dirty="0" smtClean="0">
                <a:solidFill>
                  <a:schemeClr val="tx1"/>
                </a:solidFill>
                <a:effectLst/>
                <a:latin typeface="+mn-lt"/>
                <a:ea typeface="+mn-ea"/>
                <a:cs typeface="+mn-cs"/>
              </a:rPr>
              <a:t>GFP</a:t>
            </a:r>
            <a:r>
              <a:rPr lang="ru-RU" sz="1200" kern="1200" dirty="0" smtClean="0">
                <a:solidFill>
                  <a:schemeClr val="tx1"/>
                </a:solidFill>
                <a:effectLst/>
                <a:latin typeface="+mn-lt"/>
                <a:ea typeface="+mn-ea"/>
                <a:cs typeface="+mn-cs"/>
              </a:rPr>
              <a:t> в клетках </a:t>
            </a:r>
            <a:r>
              <a:rPr lang="ru-RU" sz="1200" kern="1200" dirty="0" err="1" smtClean="0">
                <a:solidFill>
                  <a:schemeClr val="tx1"/>
                </a:solidFill>
                <a:effectLst/>
                <a:latin typeface="+mn-lt"/>
                <a:ea typeface="+mn-ea"/>
                <a:cs typeface="+mn-cs"/>
              </a:rPr>
              <a:t>геносенсора</a:t>
            </a:r>
            <a:r>
              <a:rPr lang="ru-RU" sz="1200" kern="1200" dirty="0" smtClean="0">
                <a:solidFill>
                  <a:schemeClr val="tx1"/>
                </a:solidFill>
                <a:effectLst/>
                <a:latin typeface="+mn-lt"/>
                <a:ea typeface="+mn-ea"/>
                <a:cs typeface="+mn-cs"/>
              </a:rPr>
              <a:t>, хотя и менее интенсивной, чем в случае облученной минимальной среды полного состава</a:t>
            </a:r>
          </a:p>
          <a:p>
            <a:endParaRPr lang="ru-RU" dirty="0"/>
          </a:p>
        </p:txBody>
      </p:sp>
      <p:sp>
        <p:nvSpPr>
          <p:cNvPr id="4" name="Номер слайда 3"/>
          <p:cNvSpPr>
            <a:spLocks noGrp="1"/>
          </p:cNvSpPr>
          <p:nvPr>
            <p:ph type="sldNum" sz="quarter" idx="10"/>
          </p:nvPr>
        </p:nvSpPr>
        <p:spPr/>
        <p:txBody>
          <a:bodyPr/>
          <a:lstStyle/>
          <a:p>
            <a:fld id="{04EC84CD-445B-4445-B2EA-0CD602A38650}" type="slidenum">
              <a:rPr lang="ru-RU" smtClean="0"/>
              <a:pPr/>
              <a:t>21</a:t>
            </a:fld>
            <a:endParaRPr lang="ru-RU"/>
          </a:p>
        </p:txBody>
      </p:sp>
    </p:spTree>
    <p:extLst>
      <p:ext uri="{BB962C8B-B14F-4D97-AF65-F5344CB8AC3E}">
        <p14:creationId xmlns:p14="http://schemas.microsoft.com/office/powerpoint/2010/main" val="33729000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sz="1200" kern="1200" dirty="0" err="1" smtClean="0">
                <a:solidFill>
                  <a:schemeClr val="tx1"/>
                </a:solidFill>
                <a:effectLst/>
                <a:latin typeface="+mn-lt"/>
                <a:ea typeface="+mn-ea"/>
                <a:cs typeface="+mn-cs"/>
              </a:rPr>
              <a:t>Терагерцовый</a:t>
            </a:r>
            <a:r>
              <a:rPr lang="ru-RU" sz="1200" kern="1200" dirty="0" smtClean="0">
                <a:solidFill>
                  <a:schemeClr val="tx1"/>
                </a:solidFill>
                <a:effectLst/>
                <a:latin typeface="+mn-lt"/>
                <a:ea typeface="+mn-ea"/>
                <a:cs typeface="+mn-cs"/>
              </a:rPr>
              <a:t> или </a:t>
            </a:r>
            <a:r>
              <a:rPr lang="ru-RU" sz="1200" kern="1200" dirty="0" err="1" smtClean="0">
                <a:solidFill>
                  <a:schemeClr val="tx1"/>
                </a:solidFill>
                <a:effectLst/>
                <a:latin typeface="+mn-lt"/>
                <a:ea typeface="+mn-ea"/>
                <a:cs typeface="+mn-cs"/>
              </a:rPr>
              <a:t>субмиллимитровый</a:t>
            </a:r>
            <a:r>
              <a:rPr lang="ru-RU" sz="1200" kern="1200" dirty="0" smtClean="0">
                <a:solidFill>
                  <a:schemeClr val="tx1"/>
                </a:solidFill>
                <a:effectLst/>
                <a:latin typeface="+mn-lt"/>
                <a:ea typeface="+mn-ea"/>
                <a:cs typeface="+mn-cs"/>
              </a:rPr>
              <a:t> диапазон в электромагнитном спектре расположен между микроволновым и инфракрасным диапазонами, длина волны составляет от 100 мкм до 1 мм.</a:t>
            </a:r>
          </a:p>
          <a:p>
            <a:r>
              <a:rPr lang="ru-RU" sz="1200" kern="1200" dirty="0" smtClean="0">
                <a:solidFill>
                  <a:schemeClr val="tx1"/>
                </a:solidFill>
                <a:effectLst/>
                <a:latin typeface="+mn-lt"/>
                <a:ea typeface="+mn-ea"/>
                <a:cs typeface="+mn-cs"/>
              </a:rPr>
              <a:t>Именно для этого интервала длин волн генерация и детектирование излучения длительный период были сложной задачей, поэтому активное изучение и освоение </a:t>
            </a:r>
            <a:r>
              <a:rPr lang="ru-RU" sz="1200" kern="1200" dirty="0" err="1" smtClean="0">
                <a:solidFill>
                  <a:schemeClr val="tx1"/>
                </a:solidFill>
                <a:effectLst/>
                <a:latin typeface="+mn-lt"/>
                <a:ea typeface="+mn-ea"/>
                <a:cs typeface="+mn-cs"/>
              </a:rPr>
              <a:t>терагерцового</a:t>
            </a:r>
            <a:r>
              <a:rPr lang="ru-RU" sz="1200" kern="1200" dirty="0" smtClean="0">
                <a:solidFill>
                  <a:schemeClr val="tx1"/>
                </a:solidFill>
                <a:effectLst/>
                <a:latin typeface="+mn-lt"/>
                <a:ea typeface="+mn-ea"/>
                <a:cs typeface="+mn-cs"/>
              </a:rPr>
              <a:t> диапазона, известного также как «</a:t>
            </a:r>
            <a:r>
              <a:rPr lang="ru-RU" sz="1200" kern="1200" dirty="0" err="1" smtClean="0">
                <a:solidFill>
                  <a:schemeClr val="tx1"/>
                </a:solidFill>
                <a:effectLst/>
                <a:latin typeface="+mn-lt"/>
                <a:ea typeface="+mn-ea"/>
                <a:cs typeface="+mn-cs"/>
              </a:rPr>
              <a:t>терагерцовый</a:t>
            </a:r>
            <a:r>
              <a:rPr lang="ru-RU" sz="1200" kern="1200" dirty="0" smtClean="0">
                <a:solidFill>
                  <a:schemeClr val="tx1"/>
                </a:solidFill>
                <a:effectLst/>
                <a:latin typeface="+mn-lt"/>
                <a:ea typeface="+mn-ea"/>
                <a:cs typeface="+mn-cs"/>
              </a:rPr>
              <a:t> провал», начато лишь в конце XX века.</a:t>
            </a:r>
          </a:p>
          <a:p>
            <a:r>
              <a:rPr lang="ru-RU" sz="1200" kern="1200" dirty="0" err="1" smtClean="0">
                <a:solidFill>
                  <a:schemeClr val="tx1"/>
                </a:solidFill>
                <a:effectLst/>
                <a:latin typeface="+mn-lt"/>
                <a:ea typeface="+mn-ea"/>
                <a:cs typeface="+mn-cs"/>
              </a:rPr>
              <a:t>Терагерцовое</a:t>
            </a:r>
            <a:r>
              <a:rPr lang="ru-RU" sz="1200" kern="1200" dirty="0" smtClean="0">
                <a:solidFill>
                  <a:schemeClr val="tx1"/>
                </a:solidFill>
                <a:effectLst/>
                <a:latin typeface="+mn-lt"/>
                <a:ea typeface="+mn-ea"/>
                <a:cs typeface="+mn-cs"/>
              </a:rPr>
              <a:t> излучение является неионизирующим и имеет перспективы в таких областях, как разработка систем безопасности в аэропортах и новых диагностических систем в медицине, связанных с визуализацией. Однако в связи с отсутствием у живых организмов контакта с </a:t>
            </a:r>
            <a:r>
              <a:rPr lang="ru-RU" sz="1200" kern="1200" dirty="0" err="1" smtClean="0">
                <a:solidFill>
                  <a:schemeClr val="tx1"/>
                </a:solidFill>
                <a:effectLst/>
                <a:latin typeface="+mn-lt"/>
                <a:ea typeface="+mn-ea"/>
                <a:cs typeface="+mn-cs"/>
              </a:rPr>
              <a:t>терагерцовым</a:t>
            </a:r>
            <a:r>
              <a:rPr lang="ru-RU" sz="1200" kern="1200" dirty="0" smtClean="0">
                <a:solidFill>
                  <a:schemeClr val="tx1"/>
                </a:solidFill>
                <a:effectLst/>
                <a:latin typeface="+mn-lt"/>
                <a:ea typeface="+mn-ea"/>
                <a:cs typeface="+mn-cs"/>
              </a:rPr>
              <a:t> излучением в естественных условиях, прежде всего необходимо изучить реакцию  организмов как само </a:t>
            </a:r>
            <a:r>
              <a:rPr lang="ru-RU" sz="1200" kern="1200" dirty="0" err="1" smtClean="0">
                <a:solidFill>
                  <a:schemeClr val="tx1"/>
                </a:solidFill>
                <a:effectLst/>
                <a:latin typeface="+mn-lt"/>
                <a:ea typeface="+mn-ea"/>
                <a:cs typeface="+mn-cs"/>
              </a:rPr>
              <a:t>воздейсвие</a:t>
            </a:r>
            <a:r>
              <a:rPr lang="ru-RU" sz="1200" kern="1200" dirty="0" smtClean="0">
                <a:solidFill>
                  <a:schemeClr val="tx1"/>
                </a:solidFill>
                <a:effectLst/>
                <a:latin typeface="+mn-lt"/>
                <a:ea typeface="+mn-ea"/>
                <a:cs typeface="+mn-cs"/>
              </a:rPr>
              <a:t> </a:t>
            </a:r>
            <a:r>
              <a:rPr lang="ru-RU" sz="1200" kern="1200" dirty="0" err="1" smtClean="0">
                <a:solidFill>
                  <a:schemeClr val="tx1"/>
                </a:solidFill>
                <a:effectLst/>
                <a:latin typeface="+mn-lt"/>
                <a:ea typeface="+mn-ea"/>
                <a:cs typeface="+mn-cs"/>
              </a:rPr>
              <a:t>терагерцового</a:t>
            </a:r>
            <a:r>
              <a:rPr lang="ru-RU" sz="1200" kern="1200" dirty="0" smtClean="0">
                <a:solidFill>
                  <a:schemeClr val="tx1"/>
                </a:solidFill>
                <a:effectLst/>
                <a:latin typeface="+mn-lt"/>
                <a:ea typeface="+mn-ea"/>
                <a:cs typeface="+mn-cs"/>
              </a:rPr>
              <a:t> излучения так и на последствия этого воздействия.</a:t>
            </a:r>
          </a:p>
          <a:p>
            <a:endParaRPr lang="ru-RU" dirty="0"/>
          </a:p>
        </p:txBody>
      </p:sp>
      <p:sp>
        <p:nvSpPr>
          <p:cNvPr id="4" name="Номер слайда 3"/>
          <p:cNvSpPr>
            <a:spLocks noGrp="1"/>
          </p:cNvSpPr>
          <p:nvPr>
            <p:ph type="sldNum" sz="quarter" idx="10"/>
          </p:nvPr>
        </p:nvSpPr>
        <p:spPr/>
        <p:txBody>
          <a:bodyPr/>
          <a:lstStyle/>
          <a:p>
            <a:fld id="{04EC84CD-445B-4445-B2EA-0CD602A38650}" type="slidenum">
              <a:rPr lang="ru-RU" smtClean="0"/>
              <a:pPr/>
              <a:t>2</a:t>
            </a:fld>
            <a:endParaRPr lang="ru-RU"/>
          </a:p>
        </p:txBody>
      </p:sp>
    </p:spTree>
    <p:extLst>
      <p:ext uri="{BB962C8B-B14F-4D97-AF65-F5344CB8AC3E}">
        <p14:creationId xmlns:p14="http://schemas.microsoft.com/office/powerpoint/2010/main" val="228380822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sz="1200" kern="1200" dirty="0" smtClean="0">
                <a:solidFill>
                  <a:schemeClr val="tx1"/>
                </a:solidFill>
                <a:effectLst/>
                <a:latin typeface="+mn-lt"/>
                <a:ea typeface="+mn-ea"/>
                <a:cs typeface="+mn-cs"/>
              </a:rPr>
              <a:t>Облучение минимальной среды М9 при разных температурах, т.е. с разной средней мощностью, показало, что при всех температурах среда М9 приобретала способность к индукции экспрессии </a:t>
            </a:r>
            <a:r>
              <a:rPr lang="ru-RU" sz="1200" kern="1200" dirty="0" err="1" smtClean="0">
                <a:solidFill>
                  <a:schemeClr val="tx1"/>
                </a:solidFill>
                <a:effectLst/>
                <a:latin typeface="+mn-lt"/>
                <a:ea typeface="+mn-ea"/>
                <a:cs typeface="+mn-cs"/>
              </a:rPr>
              <a:t>флюоресцентного</a:t>
            </a:r>
            <a:r>
              <a:rPr lang="ru-RU" sz="1200" kern="1200" dirty="0" smtClean="0">
                <a:solidFill>
                  <a:schemeClr val="tx1"/>
                </a:solidFill>
                <a:effectLst/>
                <a:latin typeface="+mn-lt"/>
                <a:ea typeface="+mn-ea"/>
                <a:cs typeface="+mn-cs"/>
              </a:rPr>
              <a:t> белка </a:t>
            </a:r>
            <a:r>
              <a:rPr lang="en-US" sz="1200" kern="1200" dirty="0" smtClean="0">
                <a:solidFill>
                  <a:schemeClr val="tx1"/>
                </a:solidFill>
                <a:effectLst/>
                <a:latin typeface="+mn-lt"/>
                <a:ea typeface="+mn-ea"/>
                <a:cs typeface="+mn-cs"/>
              </a:rPr>
              <a:t>GFP</a:t>
            </a:r>
            <a:r>
              <a:rPr lang="ru-RU" sz="1200" kern="1200" dirty="0" smtClean="0">
                <a:solidFill>
                  <a:schemeClr val="tx1"/>
                </a:solidFill>
                <a:effectLst/>
                <a:latin typeface="+mn-lt"/>
                <a:ea typeface="+mn-ea"/>
                <a:cs typeface="+mn-cs"/>
              </a:rPr>
              <a:t> у </a:t>
            </a:r>
            <a:r>
              <a:rPr lang="ru-RU" sz="1200" kern="1200" dirty="0" err="1" smtClean="0">
                <a:solidFill>
                  <a:schemeClr val="tx1"/>
                </a:solidFill>
                <a:effectLst/>
                <a:latin typeface="+mn-lt"/>
                <a:ea typeface="+mn-ea"/>
                <a:cs typeface="+mn-cs"/>
              </a:rPr>
              <a:t>геносенсора</a:t>
            </a:r>
            <a:r>
              <a:rPr lang="ru-RU" sz="1200" kern="1200" dirty="0" smtClean="0">
                <a:solidFill>
                  <a:schemeClr val="tx1"/>
                </a:solidFill>
                <a:effectLst/>
                <a:latin typeface="+mn-lt"/>
                <a:ea typeface="+mn-ea"/>
                <a:cs typeface="+mn-cs"/>
              </a:rPr>
              <a:t> </a:t>
            </a:r>
            <a:r>
              <a:rPr lang="ru-RU" sz="1200" i="1" kern="1200" dirty="0" smtClean="0">
                <a:solidFill>
                  <a:schemeClr val="tx1"/>
                </a:solidFill>
                <a:effectLst/>
                <a:latin typeface="+mn-lt"/>
                <a:ea typeface="+mn-ea"/>
                <a:cs typeface="+mn-cs"/>
              </a:rPr>
              <a:t>Е.</a:t>
            </a:r>
            <a:r>
              <a:rPr lang="en-US" sz="1200" i="1" kern="1200" dirty="0" smtClean="0">
                <a:solidFill>
                  <a:schemeClr val="tx1"/>
                </a:solidFill>
                <a:effectLst/>
                <a:latin typeface="+mn-lt"/>
                <a:ea typeface="+mn-ea"/>
                <a:cs typeface="+mn-cs"/>
              </a:rPr>
              <a:t>coli</a:t>
            </a:r>
            <a:r>
              <a:rPr lang="ru-RU" sz="1200" i="1" kern="1200" dirty="0" smtClean="0">
                <a:solidFill>
                  <a:schemeClr val="tx1"/>
                </a:solidFill>
                <a:effectLst/>
                <a:latin typeface="+mn-lt"/>
                <a:ea typeface="+mn-ea"/>
                <a:cs typeface="+mn-cs"/>
              </a:rPr>
              <a:t>/</a:t>
            </a:r>
            <a:r>
              <a:rPr lang="en-US" sz="1200" i="1" kern="1200" dirty="0" err="1" smtClean="0">
                <a:solidFill>
                  <a:schemeClr val="tx1"/>
                </a:solidFill>
                <a:effectLst/>
                <a:latin typeface="+mn-lt"/>
                <a:ea typeface="+mn-ea"/>
                <a:cs typeface="+mn-cs"/>
              </a:rPr>
              <a:t>pKatG</a:t>
            </a:r>
            <a:r>
              <a:rPr lang="ru-RU" sz="1200" i="1" kern="1200" dirty="0" smtClean="0">
                <a:solidFill>
                  <a:schemeClr val="tx1"/>
                </a:solidFill>
                <a:effectLst/>
                <a:latin typeface="+mn-lt"/>
                <a:ea typeface="+mn-ea"/>
                <a:cs typeface="+mn-cs"/>
              </a:rPr>
              <a:t>-</a:t>
            </a:r>
            <a:r>
              <a:rPr lang="en-US" sz="1200" i="1" kern="1200" dirty="0" smtClean="0">
                <a:solidFill>
                  <a:schemeClr val="tx1"/>
                </a:solidFill>
                <a:effectLst/>
                <a:latin typeface="+mn-lt"/>
                <a:ea typeface="+mn-ea"/>
                <a:cs typeface="+mn-cs"/>
              </a:rPr>
              <a:t>GFP</a:t>
            </a:r>
            <a:r>
              <a:rPr lang="en-US" sz="1200" kern="1200" dirty="0" smtClean="0">
                <a:solidFill>
                  <a:schemeClr val="tx1"/>
                </a:solidFill>
                <a:effectLst/>
                <a:latin typeface="+mn-lt"/>
                <a:ea typeface="+mn-ea"/>
                <a:cs typeface="+mn-cs"/>
              </a:rPr>
              <a:t> </a:t>
            </a:r>
            <a:r>
              <a:rPr lang="ru-RU" sz="1200" kern="1200" dirty="0" smtClean="0">
                <a:solidFill>
                  <a:schemeClr val="tx1"/>
                </a:solidFill>
                <a:effectLst/>
                <a:latin typeface="+mn-lt"/>
                <a:ea typeface="+mn-ea"/>
                <a:cs typeface="+mn-cs"/>
              </a:rPr>
              <a:t>, отмечена слабая тенденция к увеличению способности к индукции экспрессии </a:t>
            </a:r>
            <a:r>
              <a:rPr lang="ru-RU" sz="1200" kern="1200" dirty="0" err="1" smtClean="0">
                <a:solidFill>
                  <a:schemeClr val="tx1"/>
                </a:solidFill>
                <a:effectLst/>
                <a:latin typeface="+mn-lt"/>
                <a:ea typeface="+mn-ea"/>
                <a:cs typeface="+mn-cs"/>
              </a:rPr>
              <a:t>флюоресцентного</a:t>
            </a:r>
            <a:r>
              <a:rPr lang="ru-RU" sz="1200" kern="1200" dirty="0" smtClean="0">
                <a:solidFill>
                  <a:schemeClr val="tx1"/>
                </a:solidFill>
                <a:effectLst/>
                <a:latin typeface="+mn-lt"/>
                <a:ea typeface="+mn-ea"/>
                <a:cs typeface="+mn-cs"/>
              </a:rPr>
              <a:t> белка </a:t>
            </a:r>
            <a:r>
              <a:rPr lang="en-US" sz="1200" kern="1200" dirty="0" smtClean="0">
                <a:solidFill>
                  <a:schemeClr val="tx1"/>
                </a:solidFill>
                <a:effectLst/>
                <a:latin typeface="+mn-lt"/>
                <a:ea typeface="+mn-ea"/>
                <a:cs typeface="+mn-cs"/>
              </a:rPr>
              <a:t>GFP</a:t>
            </a:r>
            <a:r>
              <a:rPr lang="ru-RU" sz="1200" kern="1200" dirty="0" smtClean="0">
                <a:solidFill>
                  <a:schemeClr val="tx1"/>
                </a:solidFill>
                <a:effectLst/>
                <a:latin typeface="+mn-lt"/>
                <a:ea typeface="+mn-ea"/>
                <a:cs typeface="+mn-cs"/>
              </a:rPr>
              <a:t> у </a:t>
            </a:r>
            <a:r>
              <a:rPr lang="ru-RU" sz="1200" kern="1200" dirty="0" err="1" smtClean="0">
                <a:solidFill>
                  <a:schemeClr val="tx1"/>
                </a:solidFill>
                <a:effectLst/>
                <a:latin typeface="+mn-lt"/>
                <a:ea typeface="+mn-ea"/>
                <a:cs typeface="+mn-cs"/>
              </a:rPr>
              <a:t>геносенсора</a:t>
            </a:r>
            <a:r>
              <a:rPr lang="ru-RU" sz="1200" kern="1200" dirty="0" smtClean="0">
                <a:solidFill>
                  <a:schemeClr val="tx1"/>
                </a:solidFill>
                <a:effectLst/>
                <a:latin typeface="+mn-lt"/>
                <a:ea typeface="+mn-ea"/>
                <a:cs typeface="+mn-cs"/>
              </a:rPr>
              <a:t> </a:t>
            </a:r>
            <a:r>
              <a:rPr lang="ru-RU" sz="1200" i="1" kern="1200" dirty="0" smtClean="0">
                <a:solidFill>
                  <a:schemeClr val="tx1"/>
                </a:solidFill>
                <a:effectLst/>
                <a:latin typeface="+mn-lt"/>
                <a:ea typeface="+mn-ea"/>
                <a:cs typeface="+mn-cs"/>
              </a:rPr>
              <a:t>Е.</a:t>
            </a:r>
            <a:r>
              <a:rPr lang="en-US" sz="1200" i="1" kern="1200" dirty="0" smtClean="0">
                <a:solidFill>
                  <a:schemeClr val="tx1"/>
                </a:solidFill>
                <a:effectLst/>
                <a:latin typeface="+mn-lt"/>
                <a:ea typeface="+mn-ea"/>
                <a:cs typeface="+mn-cs"/>
              </a:rPr>
              <a:t>coli</a:t>
            </a:r>
            <a:r>
              <a:rPr lang="ru-RU" sz="1200" i="1" kern="1200" dirty="0" smtClean="0">
                <a:solidFill>
                  <a:schemeClr val="tx1"/>
                </a:solidFill>
                <a:effectLst/>
                <a:latin typeface="+mn-lt"/>
                <a:ea typeface="+mn-ea"/>
                <a:cs typeface="+mn-cs"/>
              </a:rPr>
              <a:t>/</a:t>
            </a:r>
            <a:r>
              <a:rPr lang="en-US" sz="1200" i="1" kern="1200" dirty="0" err="1" smtClean="0">
                <a:solidFill>
                  <a:schemeClr val="tx1"/>
                </a:solidFill>
                <a:effectLst/>
                <a:latin typeface="+mn-lt"/>
                <a:ea typeface="+mn-ea"/>
                <a:cs typeface="+mn-cs"/>
              </a:rPr>
              <a:t>pKatG</a:t>
            </a:r>
            <a:r>
              <a:rPr lang="ru-RU" sz="1200" i="1" kern="1200" dirty="0" smtClean="0">
                <a:solidFill>
                  <a:schemeClr val="tx1"/>
                </a:solidFill>
                <a:effectLst/>
                <a:latin typeface="+mn-lt"/>
                <a:ea typeface="+mn-ea"/>
                <a:cs typeface="+mn-cs"/>
              </a:rPr>
              <a:t>-</a:t>
            </a:r>
            <a:r>
              <a:rPr lang="en-US" sz="1200" i="1" kern="1200" dirty="0" smtClean="0">
                <a:solidFill>
                  <a:schemeClr val="tx1"/>
                </a:solidFill>
                <a:effectLst/>
                <a:latin typeface="+mn-lt"/>
                <a:ea typeface="+mn-ea"/>
                <a:cs typeface="+mn-cs"/>
              </a:rPr>
              <a:t>GFP </a:t>
            </a:r>
            <a:r>
              <a:rPr lang="ru-RU" sz="1200" kern="1200" dirty="0" smtClean="0">
                <a:solidFill>
                  <a:schemeClr val="tx1"/>
                </a:solidFill>
                <a:effectLst/>
                <a:latin typeface="+mn-lt"/>
                <a:ea typeface="+mn-ea"/>
                <a:cs typeface="+mn-cs"/>
              </a:rPr>
              <a:t>в прямой зависимости от повышения температуры во время облучения, а следовательно, от поглощенной  дозы. </a:t>
            </a:r>
            <a:endParaRPr lang="ru-RU" dirty="0"/>
          </a:p>
        </p:txBody>
      </p:sp>
      <p:sp>
        <p:nvSpPr>
          <p:cNvPr id="4" name="Номер слайда 3"/>
          <p:cNvSpPr>
            <a:spLocks noGrp="1"/>
          </p:cNvSpPr>
          <p:nvPr>
            <p:ph type="sldNum" sz="quarter" idx="10"/>
          </p:nvPr>
        </p:nvSpPr>
        <p:spPr/>
        <p:txBody>
          <a:bodyPr/>
          <a:lstStyle/>
          <a:p>
            <a:fld id="{04EC84CD-445B-4445-B2EA-0CD602A38650}" type="slidenum">
              <a:rPr lang="ru-RU" smtClean="0"/>
              <a:pPr/>
              <a:t>22</a:t>
            </a:fld>
            <a:endParaRPr lang="ru-RU"/>
          </a:p>
        </p:txBody>
      </p:sp>
    </p:spTree>
    <p:extLst>
      <p:ext uri="{BB962C8B-B14F-4D97-AF65-F5344CB8AC3E}">
        <p14:creationId xmlns:p14="http://schemas.microsoft.com/office/powerpoint/2010/main" val="366850850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200" kern="1200" dirty="0" smtClean="0">
                <a:solidFill>
                  <a:schemeClr val="tx1"/>
                </a:solidFill>
                <a:effectLst/>
                <a:latin typeface="+mn-lt"/>
                <a:ea typeface="+mn-ea"/>
                <a:cs typeface="+mn-cs"/>
              </a:rPr>
              <a:t>При изучении </a:t>
            </a:r>
            <a:r>
              <a:rPr lang="ru-RU" sz="1200" kern="1200" dirty="0" err="1" smtClean="0">
                <a:solidFill>
                  <a:schemeClr val="tx1"/>
                </a:solidFill>
                <a:effectLst/>
                <a:latin typeface="+mn-lt"/>
                <a:ea typeface="+mn-ea"/>
                <a:cs typeface="+mn-cs"/>
              </a:rPr>
              <a:t>протеомного</a:t>
            </a:r>
            <a:r>
              <a:rPr lang="ru-RU" sz="1200" kern="1200" dirty="0" smtClean="0">
                <a:solidFill>
                  <a:schemeClr val="tx1"/>
                </a:solidFill>
                <a:effectLst/>
                <a:latin typeface="+mn-lt"/>
                <a:ea typeface="+mn-ea"/>
                <a:cs typeface="+mn-cs"/>
              </a:rPr>
              <a:t> ответа в результате краткосрочного воздействия терагерцового излучения на культуру </a:t>
            </a:r>
            <a:r>
              <a:rPr lang="ru-RU" sz="1200" i="1" kern="1200" dirty="0" err="1" smtClean="0">
                <a:solidFill>
                  <a:schemeClr val="tx1"/>
                </a:solidFill>
                <a:effectLst/>
                <a:latin typeface="+mn-lt"/>
                <a:ea typeface="+mn-ea"/>
                <a:cs typeface="+mn-cs"/>
              </a:rPr>
              <a:t>E.coli</a:t>
            </a:r>
            <a:r>
              <a:rPr lang="ru-RU" sz="1200" i="1" kern="1200" dirty="0" smtClean="0">
                <a:solidFill>
                  <a:schemeClr val="tx1"/>
                </a:solidFill>
                <a:effectLst/>
                <a:latin typeface="+mn-lt"/>
                <a:ea typeface="+mn-ea"/>
                <a:cs typeface="+mn-cs"/>
              </a:rPr>
              <a:t> в нашей Лаборатории</a:t>
            </a:r>
            <a:r>
              <a:rPr lang="ru-RU" sz="1200" i="1" kern="1200" baseline="0" dirty="0" smtClean="0">
                <a:solidFill>
                  <a:schemeClr val="tx1"/>
                </a:solidFill>
                <a:effectLst/>
                <a:latin typeface="+mn-lt"/>
                <a:ea typeface="+mn-ea"/>
                <a:cs typeface="+mn-cs"/>
              </a:rPr>
              <a:t> </a:t>
            </a:r>
            <a:r>
              <a:rPr lang="ru-RU" sz="1200" kern="1200" dirty="0" smtClean="0">
                <a:solidFill>
                  <a:schemeClr val="tx1"/>
                </a:solidFill>
                <a:effectLst/>
                <a:latin typeface="+mn-lt"/>
                <a:ea typeface="+mn-ea"/>
                <a:cs typeface="+mn-cs"/>
              </a:rPr>
              <a:t>был получен список белков, достоверно повышающих и снижающих свою экспрессию. </a:t>
            </a:r>
            <a:r>
              <a:rPr lang="ru-RU" sz="1200" kern="1200" dirty="0" err="1" smtClean="0">
                <a:solidFill>
                  <a:schemeClr val="tx1"/>
                </a:solidFill>
                <a:effectLst/>
                <a:latin typeface="+mn-lt"/>
                <a:ea typeface="+mn-ea"/>
                <a:cs typeface="+mn-cs"/>
              </a:rPr>
              <a:t>Глутамат</a:t>
            </a:r>
            <a:r>
              <a:rPr lang="ru-RU" sz="1200" kern="1200" dirty="0" smtClean="0">
                <a:solidFill>
                  <a:schemeClr val="tx1"/>
                </a:solidFill>
                <a:effectLst/>
                <a:latin typeface="+mn-lt"/>
                <a:ea typeface="+mn-ea"/>
                <a:cs typeface="+mn-cs"/>
              </a:rPr>
              <a:t> </a:t>
            </a:r>
            <a:r>
              <a:rPr lang="ru-RU" sz="1200" kern="1200" dirty="0" err="1" smtClean="0">
                <a:solidFill>
                  <a:schemeClr val="tx1"/>
                </a:solidFill>
                <a:effectLst/>
                <a:latin typeface="+mn-lt"/>
                <a:ea typeface="+mn-ea"/>
                <a:cs typeface="+mn-cs"/>
              </a:rPr>
              <a:t>синтетаза</a:t>
            </a:r>
            <a:r>
              <a:rPr lang="ru-RU" sz="1200" kern="1200" dirty="0" smtClean="0">
                <a:solidFill>
                  <a:schemeClr val="tx1"/>
                </a:solidFill>
                <a:effectLst/>
                <a:latin typeface="+mn-lt"/>
                <a:ea typeface="+mn-ea"/>
                <a:cs typeface="+mn-cs"/>
              </a:rPr>
              <a:t> – ген из этого списка, достоверно повышающий свою экспрессию. На основе промотора этого гена была создана </a:t>
            </a:r>
            <a:r>
              <a:rPr lang="ru-RU" sz="1200" kern="1200" dirty="0" err="1" smtClean="0">
                <a:solidFill>
                  <a:schemeClr val="tx1"/>
                </a:solidFill>
                <a:effectLst/>
                <a:latin typeface="+mn-lt"/>
                <a:ea typeface="+mn-ea"/>
                <a:cs typeface="+mn-cs"/>
              </a:rPr>
              <a:t>геносенсорная</a:t>
            </a:r>
            <a:r>
              <a:rPr lang="ru-RU" sz="1200" kern="1200" dirty="0" smtClean="0">
                <a:solidFill>
                  <a:schemeClr val="tx1"/>
                </a:solidFill>
                <a:effectLst/>
                <a:latin typeface="+mn-lt"/>
                <a:ea typeface="+mn-ea"/>
                <a:cs typeface="+mn-cs"/>
              </a:rPr>
              <a:t> конструкция аналогично конструкции, созданной на основе</a:t>
            </a:r>
            <a:r>
              <a:rPr lang="en-US" sz="1200" kern="1200" dirty="0" smtClean="0">
                <a:solidFill>
                  <a:schemeClr val="tx1"/>
                </a:solidFill>
                <a:effectLst/>
                <a:latin typeface="+mn-lt"/>
                <a:ea typeface="+mn-ea"/>
                <a:cs typeface="+mn-cs"/>
              </a:rPr>
              <a:t> </a:t>
            </a:r>
            <a:r>
              <a:rPr lang="ru-RU" sz="1200" kern="1200" dirty="0" smtClean="0">
                <a:solidFill>
                  <a:schemeClr val="tx1"/>
                </a:solidFill>
                <a:effectLst/>
                <a:latin typeface="+mn-lt"/>
                <a:ea typeface="+mn-ea"/>
                <a:cs typeface="+mn-cs"/>
              </a:rPr>
              <a:t>промотора гена </a:t>
            </a:r>
            <a:r>
              <a:rPr lang="en-US" sz="1200" kern="1200" dirty="0" err="1" smtClean="0">
                <a:solidFill>
                  <a:schemeClr val="tx1"/>
                </a:solidFill>
                <a:effectLst/>
                <a:latin typeface="+mn-lt"/>
                <a:ea typeface="+mn-ea"/>
                <a:cs typeface="+mn-cs"/>
              </a:rPr>
              <a:t>copA</a:t>
            </a:r>
            <a:r>
              <a:rPr lang="ru-RU" sz="1200" kern="1200" dirty="0" smtClean="0">
                <a:solidFill>
                  <a:schemeClr val="tx1"/>
                </a:solidFill>
                <a:effectLst/>
                <a:latin typeface="+mn-lt"/>
                <a:ea typeface="+mn-ea"/>
                <a:cs typeface="+mn-cs"/>
              </a:rPr>
              <a:t>.</a:t>
            </a:r>
          </a:p>
          <a:p>
            <a:endParaRPr lang="ru-RU" dirty="0"/>
          </a:p>
        </p:txBody>
      </p:sp>
      <p:sp>
        <p:nvSpPr>
          <p:cNvPr id="4" name="Номер слайда 3"/>
          <p:cNvSpPr>
            <a:spLocks noGrp="1"/>
          </p:cNvSpPr>
          <p:nvPr>
            <p:ph type="sldNum" sz="quarter" idx="10"/>
          </p:nvPr>
        </p:nvSpPr>
        <p:spPr/>
        <p:txBody>
          <a:bodyPr/>
          <a:lstStyle/>
          <a:p>
            <a:fld id="{04EC84CD-445B-4445-B2EA-0CD602A38650}" type="slidenum">
              <a:rPr lang="ru-RU" smtClean="0"/>
              <a:pPr/>
              <a:t>23</a:t>
            </a:fld>
            <a:endParaRPr lang="ru-RU"/>
          </a:p>
        </p:txBody>
      </p:sp>
    </p:spTree>
    <p:extLst>
      <p:ext uri="{BB962C8B-B14F-4D97-AF65-F5344CB8AC3E}">
        <p14:creationId xmlns:p14="http://schemas.microsoft.com/office/powerpoint/2010/main" val="33335156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sz="1200" kern="1200" dirty="0" smtClean="0">
                <a:solidFill>
                  <a:schemeClr val="tx1"/>
                </a:solidFill>
                <a:effectLst/>
                <a:latin typeface="+mn-lt"/>
                <a:ea typeface="+mn-ea"/>
                <a:cs typeface="+mn-cs"/>
              </a:rPr>
              <a:t>Тестирование </a:t>
            </a:r>
            <a:r>
              <a:rPr lang="ru-RU" sz="1200" kern="1200" dirty="0" err="1" smtClean="0">
                <a:solidFill>
                  <a:schemeClr val="tx1"/>
                </a:solidFill>
                <a:effectLst/>
                <a:latin typeface="+mn-lt"/>
                <a:ea typeface="+mn-ea"/>
                <a:cs typeface="+mn-cs"/>
              </a:rPr>
              <a:t>геносенсора</a:t>
            </a:r>
            <a:r>
              <a:rPr lang="ru-RU" sz="1200" kern="1200" dirty="0" smtClean="0">
                <a:solidFill>
                  <a:schemeClr val="tx1"/>
                </a:solidFill>
                <a:effectLst/>
                <a:latin typeface="+mn-lt"/>
                <a:ea typeface="+mn-ea"/>
                <a:cs typeface="+mn-cs"/>
              </a:rPr>
              <a:t> на основе промотора гена </a:t>
            </a:r>
            <a:r>
              <a:rPr lang="ru-RU" sz="1200" kern="1200" dirty="0" err="1" smtClean="0">
                <a:solidFill>
                  <a:schemeClr val="tx1"/>
                </a:solidFill>
                <a:effectLst/>
                <a:latin typeface="+mn-lt"/>
                <a:ea typeface="+mn-ea"/>
                <a:cs typeface="+mn-cs"/>
              </a:rPr>
              <a:t>глутамат</a:t>
            </a:r>
            <a:r>
              <a:rPr lang="ru-RU" sz="1200" kern="1200" dirty="0" smtClean="0">
                <a:solidFill>
                  <a:schemeClr val="tx1"/>
                </a:solidFill>
                <a:effectLst/>
                <a:latin typeface="+mn-lt"/>
                <a:ea typeface="+mn-ea"/>
                <a:cs typeface="+mn-cs"/>
              </a:rPr>
              <a:t> </a:t>
            </a:r>
            <a:r>
              <a:rPr lang="ru-RU" sz="1200" kern="1200" dirty="0" err="1" smtClean="0">
                <a:solidFill>
                  <a:schemeClr val="tx1"/>
                </a:solidFill>
                <a:effectLst/>
                <a:latin typeface="+mn-lt"/>
                <a:ea typeface="+mn-ea"/>
                <a:cs typeface="+mn-cs"/>
              </a:rPr>
              <a:t>синтетазы</a:t>
            </a:r>
            <a:r>
              <a:rPr lang="ru-RU" sz="1200" kern="1200" dirty="0" smtClean="0">
                <a:solidFill>
                  <a:schemeClr val="tx1"/>
                </a:solidFill>
                <a:effectLst/>
                <a:latin typeface="+mn-lt"/>
                <a:ea typeface="+mn-ea"/>
                <a:cs typeface="+mn-cs"/>
              </a:rPr>
              <a:t> происходило при помещении клеток </a:t>
            </a:r>
            <a:r>
              <a:rPr lang="ru-RU" sz="1200" i="1" kern="1200" dirty="0" err="1" smtClean="0">
                <a:solidFill>
                  <a:schemeClr val="tx1"/>
                </a:solidFill>
                <a:effectLst/>
                <a:latin typeface="+mn-lt"/>
                <a:ea typeface="+mn-ea"/>
                <a:cs typeface="+mn-cs"/>
              </a:rPr>
              <a:t>геносенсора</a:t>
            </a:r>
            <a:r>
              <a:rPr lang="en-US" sz="1200" i="1" kern="1200" dirty="0" smtClean="0">
                <a:solidFill>
                  <a:schemeClr val="tx1"/>
                </a:solidFill>
                <a:effectLst/>
                <a:latin typeface="+mn-lt"/>
                <a:ea typeface="+mn-ea"/>
                <a:cs typeface="+mn-cs"/>
              </a:rPr>
              <a:t> </a:t>
            </a:r>
            <a:r>
              <a:rPr lang="ru-RU" sz="1200" kern="1200" dirty="0" smtClean="0">
                <a:solidFill>
                  <a:schemeClr val="tx1"/>
                </a:solidFill>
                <a:effectLst/>
                <a:latin typeface="+mn-lt"/>
                <a:ea typeface="+mn-ea"/>
                <a:cs typeface="+mn-cs"/>
              </a:rPr>
              <a:t>в минимальную среду, подвергавшуюся воздействию нетермического </a:t>
            </a:r>
            <a:r>
              <a:rPr lang="ru-RU" sz="1200" kern="1200" dirty="0" err="1" smtClean="0">
                <a:solidFill>
                  <a:schemeClr val="tx1"/>
                </a:solidFill>
                <a:effectLst/>
                <a:latin typeface="+mn-lt"/>
                <a:ea typeface="+mn-ea"/>
                <a:cs typeface="+mn-cs"/>
              </a:rPr>
              <a:t>терагерцового</a:t>
            </a:r>
            <a:r>
              <a:rPr lang="ru-RU" sz="1200" kern="1200" dirty="0" smtClean="0">
                <a:solidFill>
                  <a:schemeClr val="tx1"/>
                </a:solidFill>
                <a:effectLst/>
                <a:latin typeface="+mn-lt"/>
                <a:ea typeface="+mn-ea"/>
                <a:cs typeface="+mn-cs"/>
              </a:rPr>
              <a:t> излучения в течение 15 минут. Была показана индукция </a:t>
            </a:r>
            <a:r>
              <a:rPr lang="ru-RU" sz="1200" kern="1200" dirty="0" err="1" smtClean="0">
                <a:solidFill>
                  <a:schemeClr val="tx1"/>
                </a:solidFill>
                <a:effectLst/>
                <a:latin typeface="+mn-lt"/>
                <a:ea typeface="+mn-ea"/>
                <a:cs typeface="+mn-cs"/>
              </a:rPr>
              <a:t>флюоресцентного</a:t>
            </a:r>
            <a:r>
              <a:rPr lang="ru-RU" sz="1200" kern="1200" dirty="0" smtClean="0">
                <a:solidFill>
                  <a:schemeClr val="tx1"/>
                </a:solidFill>
                <a:effectLst/>
                <a:latin typeface="+mn-lt"/>
                <a:ea typeface="+mn-ea"/>
                <a:cs typeface="+mn-cs"/>
              </a:rPr>
              <a:t> белка как при воздействии нетермического терагерцового излучения на клеточную культуру, так и при добавлении облученной минимальной среды к культуре </a:t>
            </a:r>
            <a:r>
              <a:rPr lang="ru-RU" sz="1200" kern="1200" dirty="0" err="1" smtClean="0">
                <a:solidFill>
                  <a:schemeClr val="tx1"/>
                </a:solidFill>
                <a:effectLst/>
                <a:latin typeface="+mn-lt"/>
                <a:ea typeface="+mn-ea"/>
                <a:cs typeface="+mn-cs"/>
              </a:rPr>
              <a:t>геносенсора</a:t>
            </a:r>
            <a:r>
              <a:rPr lang="ru-RU" sz="1200" kern="1200" dirty="0" smtClean="0">
                <a:solidFill>
                  <a:schemeClr val="tx1"/>
                </a:solidFill>
                <a:effectLst/>
                <a:latin typeface="+mn-lt"/>
                <a:ea typeface="+mn-ea"/>
                <a:cs typeface="+mn-cs"/>
              </a:rPr>
              <a:t>. Таким образом, для гена </a:t>
            </a:r>
            <a:r>
              <a:rPr lang="en-US" sz="1200" i="1" kern="1200" dirty="0" err="1" smtClean="0">
                <a:solidFill>
                  <a:schemeClr val="tx1"/>
                </a:solidFill>
                <a:effectLst/>
                <a:latin typeface="+mn-lt"/>
                <a:ea typeface="+mn-ea"/>
                <a:cs typeface="+mn-cs"/>
              </a:rPr>
              <a:t>glnA</a:t>
            </a:r>
            <a:r>
              <a:rPr lang="ru-RU" sz="1200" kern="1200" dirty="0" smtClean="0">
                <a:solidFill>
                  <a:schemeClr val="tx1"/>
                </a:solidFill>
                <a:effectLst/>
                <a:latin typeface="+mn-lt"/>
                <a:ea typeface="+mn-ea"/>
                <a:cs typeface="+mn-cs"/>
              </a:rPr>
              <a:t> показана стимуляция активности как уровне трансляции (при </a:t>
            </a:r>
            <a:r>
              <a:rPr lang="ru-RU" sz="1200" kern="1200" dirty="0" err="1" smtClean="0">
                <a:solidFill>
                  <a:schemeClr val="tx1"/>
                </a:solidFill>
                <a:effectLst/>
                <a:latin typeface="+mn-lt"/>
                <a:ea typeface="+mn-ea"/>
                <a:cs typeface="+mn-cs"/>
              </a:rPr>
              <a:t>портеомном</a:t>
            </a:r>
            <a:r>
              <a:rPr lang="ru-RU" sz="1200" kern="1200" dirty="0" smtClean="0">
                <a:solidFill>
                  <a:schemeClr val="tx1"/>
                </a:solidFill>
                <a:effectLst/>
                <a:latin typeface="+mn-lt"/>
                <a:ea typeface="+mn-ea"/>
                <a:cs typeface="+mn-cs"/>
              </a:rPr>
              <a:t> профилировании), так и на уровне транскрипции.</a:t>
            </a:r>
            <a:endParaRPr lang="ru-RU" dirty="0"/>
          </a:p>
        </p:txBody>
      </p:sp>
      <p:sp>
        <p:nvSpPr>
          <p:cNvPr id="4" name="Номер слайда 3"/>
          <p:cNvSpPr>
            <a:spLocks noGrp="1"/>
          </p:cNvSpPr>
          <p:nvPr>
            <p:ph type="sldNum" sz="quarter" idx="10"/>
          </p:nvPr>
        </p:nvSpPr>
        <p:spPr/>
        <p:txBody>
          <a:bodyPr/>
          <a:lstStyle/>
          <a:p>
            <a:fld id="{04EC84CD-445B-4445-B2EA-0CD602A38650}" type="slidenum">
              <a:rPr lang="ru-RU" smtClean="0"/>
              <a:pPr/>
              <a:t>24</a:t>
            </a:fld>
            <a:endParaRPr lang="ru-RU"/>
          </a:p>
        </p:txBody>
      </p:sp>
    </p:spTree>
    <p:extLst>
      <p:ext uri="{BB962C8B-B14F-4D97-AF65-F5344CB8AC3E}">
        <p14:creationId xmlns:p14="http://schemas.microsoft.com/office/powerpoint/2010/main" val="397448149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200" kern="1200" dirty="0" smtClean="0">
                <a:solidFill>
                  <a:schemeClr val="tx1"/>
                </a:solidFill>
                <a:effectLst/>
                <a:latin typeface="+mn-lt"/>
                <a:ea typeface="+mn-ea"/>
                <a:cs typeface="+mn-cs"/>
              </a:rPr>
              <a:t>На данный момент по теме НИР опубликована статья в журнале </a:t>
            </a:r>
            <a:r>
              <a:rPr lang="en-US" sz="1200" i="1" kern="1200" dirty="0" err="1" smtClean="0">
                <a:solidFill>
                  <a:schemeClr val="tx1"/>
                </a:solidFill>
                <a:effectLst/>
                <a:latin typeface="+mn-lt"/>
                <a:ea typeface="+mn-ea"/>
                <a:cs typeface="+mn-cs"/>
              </a:rPr>
              <a:t>Bioelectromagnetics</a:t>
            </a:r>
            <a:r>
              <a:rPr lang="ru-RU" sz="1200" i="1" kern="1200" dirty="0" smtClean="0">
                <a:solidFill>
                  <a:schemeClr val="tx1"/>
                </a:solidFill>
                <a:effectLst/>
                <a:latin typeface="+mn-lt"/>
                <a:ea typeface="+mn-ea"/>
                <a:cs typeface="+mn-cs"/>
              </a:rPr>
              <a:t>. </a:t>
            </a:r>
            <a:r>
              <a:rPr lang="ru-RU" sz="1200" kern="1200" dirty="0" smtClean="0">
                <a:solidFill>
                  <a:schemeClr val="tx1"/>
                </a:solidFill>
                <a:effectLst/>
                <a:latin typeface="+mn-lt"/>
                <a:ea typeface="+mn-ea"/>
                <a:cs typeface="+mn-cs"/>
              </a:rPr>
              <a:t>Готовятся в печать еще 2 статьи</a:t>
            </a:r>
            <a:r>
              <a:rPr lang="ru-RU" sz="1200" i="1" kern="1200" dirty="0" smtClean="0">
                <a:solidFill>
                  <a:schemeClr val="tx1"/>
                </a:solidFill>
                <a:effectLst/>
                <a:latin typeface="+mn-lt"/>
                <a:ea typeface="+mn-ea"/>
                <a:cs typeface="+mn-cs"/>
              </a:rPr>
              <a:t>. </a:t>
            </a:r>
            <a:endParaRPr lang="ru-RU" sz="1200" kern="1200" dirty="0" smtClean="0">
              <a:solidFill>
                <a:schemeClr val="tx1"/>
              </a:solidFill>
              <a:effectLst/>
              <a:latin typeface="+mn-lt"/>
              <a:ea typeface="+mn-ea"/>
              <a:cs typeface="+mn-cs"/>
            </a:endParaRPr>
          </a:p>
          <a:p>
            <a:endParaRPr lang="ru-RU" dirty="0"/>
          </a:p>
        </p:txBody>
      </p:sp>
      <p:sp>
        <p:nvSpPr>
          <p:cNvPr id="4" name="Номер слайда 3"/>
          <p:cNvSpPr>
            <a:spLocks noGrp="1"/>
          </p:cNvSpPr>
          <p:nvPr>
            <p:ph type="sldNum" sz="quarter" idx="10"/>
          </p:nvPr>
        </p:nvSpPr>
        <p:spPr/>
        <p:txBody>
          <a:bodyPr/>
          <a:lstStyle/>
          <a:p>
            <a:fld id="{04EC84CD-445B-4445-B2EA-0CD602A38650}" type="slidenum">
              <a:rPr lang="ru-RU" smtClean="0"/>
              <a:pPr/>
              <a:t>26</a:t>
            </a:fld>
            <a:endParaRPr lang="ru-RU"/>
          </a:p>
        </p:txBody>
      </p:sp>
    </p:spTree>
    <p:extLst>
      <p:ext uri="{BB962C8B-B14F-4D97-AF65-F5344CB8AC3E}">
        <p14:creationId xmlns:p14="http://schemas.microsoft.com/office/powerpoint/2010/main" val="117894096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200" kern="1200" dirty="0" smtClean="0">
                <a:solidFill>
                  <a:schemeClr val="tx1"/>
                </a:solidFill>
                <a:effectLst/>
                <a:latin typeface="+mn-lt"/>
                <a:ea typeface="+mn-ea"/>
                <a:cs typeface="+mn-cs"/>
              </a:rPr>
              <a:t>Экспериментальный материал, полученный при анализе </a:t>
            </a:r>
            <a:r>
              <a:rPr lang="ru-RU" sz="1200" kern="1200" dirty="0" err="1" smtClean="0">
                <a:solidFill>
                  <a:schemeClr val="tx1"/>
                </a:solidFill>
                <a:effectLst/>
                <a:latin typeface="+mn-lt"/>
                <a:ea typeface="+mn-ea"/>
                <a:cs typeface="+mn-cs"/>
              </a:rPr>
              <a:t>флюоресцентного</a:t>
            </a:r>
            <a:r>
              <a:rPr lang="ru-RU" sz="1200" kern="1200" dirty="0" smtClean="0">
                <a:solidFill>
                  <a:schemeClr val="tx1"/>
                </a:solidFill>
                <a:effectLst/>
                <a:latin typeface="+mn-lt"/>
                <a:ea typeface="+mn-ea"/>
                <a:cs typeface="+mn-cs"/>
              </a:rPr>
              <a:t> ответа клеток совокупности </a:t>
            </a:r>
            <a:r>
              <a:rPr lang="ru-RU" sz="1200" kern="1200" dirty="0" err="1" smtClean="0">
                <a:solidFill>
                  <a:schemeClr val="tx1"/>
                </a:solidFill>
                <a:effectLst/>
                <a:latin typeface="+mn-lt"/>
                <a:ea typeface="+mn-ea"/>
                <a:cs typeface="+mn-cs"/>
              </a:rPr>
              <a:t>геносенсоров</a:t>
            </a:r>
            <a:r>
              <a:rPr lang="ru-RU" sz="1200" kern="1200" dirty="0" smtClean="0">
                <a:solidFill>
                  <a:schemeClr val="tx1"/>
                </a:solidFill>
                <a:effectLst/>
                <a:latin typeface="+mn-lt"/>
                <a:ea typeface="+mn-ea"/>
                <a:cs typeface="+mn-cs"/>
              </a:rPr>
              <a:t>,  ясно свидетельствует о наличии избирательности реакции различных стрессовых систем на нетермическое воздействие  ТГЦ излучения. Примечательно,</a:t>
            </a:r>
            <a:r>
              <a:rPr lang="ru-RU" sz="1200" kern="1200" baseline="0" dirty="0" smtClean="0">
                <a:solidFill>
                  <a:schemeClr val="tx1"/>
                </a:solidFill>
                <a:effectLst/>
                <a:latin typeface="+mn-lt"/>
                <a:ea typeface="+mn-ea"/>
                <a:cs typeface="+mn-cs"/>
              </a:rPr>
              <a:t> что сайты связывания глобального транскрипционного фактора </a:t>
            </a:r>
            <a:r>
              <a:rPr lang="en-US" sz="1200" kern="1200" baseline="0" dirty="0" err="1" smtClean="0">
                <a:solidFill>
                  <a:schemeClr val="tx1"/>
                </a:solidFill>
                <a:effectLst/>
                <a:latin typeface="+mn-lt"/>
                <a:ea typeface="+mn-ea"/>
                <a:cs typeface="+mn-cs"/>
              </a:rPr>
              <a:t>Frur</a:t>
            </a:r>
            <a:r>
              <a:rPr lang="ru-RU" sz="1200" kern="1200" baseline="0" dirty="0" smtClean="0">
                <a:solidFill>
                  <a:schemeClr val="tx1"/>
                </a:solidFill>
                <a:effectLst/>
                <a:latin typeface="+mn-lt"/>
                <a:ea typeface="+mn-ea"/>
                <a:cs typeface="+mn-cs"/>
              </a:rPr>
              <a:t>,</a:t>
            </a:r>
            <a:r>
              <a:rPr lang="en-US" sz="1200" kern="1200" baseline="0" dirty="0" smtClean="0">
                <a:solidFill>
                  <a:schemeClr val="tx1"/>
                </a:solidFill>
                <a:effectLst/>
                <a:latin typeface="+mn-lt"/>
                <a:ea typeface="+mn-ea"/>
                <a:cs typeface="+mn-cs"/>
              </a:rPr>
              <a:t> </a:t>
            </a:r>
            <a:r>
              <a:rPr lang="ru-RU" sz="1200" kern="1200" baseline="0" dirty="0" smtClean="0">
                <a:solidFill>
                  <a:schemeClr val="tx1"/>
                </a:solidFill>
                <a:effectLst/>
                <a:latin typeface="+mn-lt"/>
                <a:ea typeface="+mn-ea"/>
                <a:cs typeface="+mn-cs"/>
              </a:rPr>
              <a:t>который </a:t>
            </a:r>
            <a:r>
              <a:rPr lang="ru-RU" sz="1200" kern="1200" dirty="0" smtClean="0">
                <a:solidFill>
                  <a:schemeClr val="tx1"/>
                </a:solidFill>
                <a:effectLst/>
                <a:latin typeface="+mn-lt"/>
                <a:ea typeface="+mn-ea"/>
                <a:cs typeface="+mn-cs"/>
              </a:rPr>
              <a:t>обеспечивает переключение между анаболизмом и катаболизмом сахаров, </a:t>
            </a:r>
            <a:r>
              <a:rPr lang="ru-RU" sz="1200" kern="1200" baseline="0" dirty="0" smtClean="0">
                <a:solidFill>
                  <a:schemeClr val="tx1"/>
                </a:solidFill>
                <a:effectLst/>
                <a:latin typeface="+mn-lt"/>
                <a:ea typeface="+mn-ea"/>
                <a:cs typeface="+mn-cs"/>
              </a:rPr>
              <a:t>обнаружены в </a:t>
            </a:r>
            <a:r>
              <a:rPr lang="ru-RU" sz="1200" kern="1200" baseline="0" dirty="0" err="1" smtClean="0">
                <a:solidFill>
                  <a:schemeClr val="tx1"/>
                </a:solidFill>
                <a:effectLst/>
                <a:latin typeface="+mn-lt"/>
                <a:ea typeface="+mn-ea"/>
                <a:cs typeface="+mn-cs"/>
              </a:rPr>
              <a:t>промоторных</a:t>
            </a:r>
            <a:r>
              <a:rPr lang="ru-RU" sz="1200" kern="1200" baseline="0" dirty="0" smtClean="0">
                <a:solidFill>
                  <a:schemeClr val="tx1"/>
                </a:solidFill>
                <a:effectLst/>
                <a:latin typeface="+mn-lt"/>
                <a:ea typeface="+mn-ea"/>
                <a:cs typeface="+mn-cs"/>
              </a:rPr>
              <a:t> последовательностях генов, вовлеченных в генные сети, активирующиеся в ответ на нетермическое воздействие терагерцового излучения. </a:t>
            </a:r>
            <a:r>
              <a:rPr lang="ru-RU" sz="1200" kern="1200" dirty="0" smtClean="0">
                <a:solidFill>
                  <a:schemeClr val="tx1"/>
                </a:solidFill>
                <a:effectLst/>
                <a:latin typeface="+mn-lt"/>
                <a:ea typeface="+mn-ea"/>
                <a:cs typeface="+mn-cs"/>
              </a:rPr>
              <a:t>Таким образом, гипотетически можно предположить, что вследствие нетермического воздействия ТГц излучения бактериальная клетка испытывает стрессовое воздействие, связанное с нарушением </a:t>
            </a:r>
            <a:r>
              <a:rPr lang="ru-RU" sz="1200" kern="1200" dirty="0" err="1" smtClean="0">
                <a:solidFill>
                  <a:schemeClr val="tx1"/>
                </a:solidFill>
                <a:effectLst/>
                <a:latin typeface="+mn-lt"/>
                <a:ea typeface="+mn-ea"/>
                <a:cs typeface="+mn-cs"/>
              </a:rPr>
              <a:t>окислительно</a:t>
            </a:r>
            <a:r>
              <a:rPr lang="ru-RU" sz="1200" kern="1200" dirty="0" smtClean="0">
                <a:solidFill>
                  <a:schemeClr val="tx1"/>
                </a:solidFill>
                <a:effectLst/>
                <a:latin typeface="+mn-lt"/>
                <a:ea typeface="+mn-ea"/>
                <a:cs typeface="+mn-cs"/>
              </a:rPr>
              <a:t>-восстановительного потенциала, что находит свое отражение как в активации системы окислительного стресса, так и в увеличении </a:t>
            </a:r>
            <a:r>
              <a:rPr lang="ru-RU" sz="1200" kern="1200" dirty="0" err="1" smtClean="0">
                <a:solidFill>
                  <a:schemeClr val="tx1"/>
                </a:solidFill>
                <a:effectLst/>
                <a:latin typeface="+mn-lt"/>
                <a:ea typeface="+mn-ea"/>
                <a:cs typeface="+mn-cs"/>
              </a:rPr>
              <a:t>эффлюкса</a:t>
            </a:r>
            <a:r>
              <a:rPr lang="ru-RU" sz="1200" kern="1200" dirty="0" smtClean="0">
                <a:solidFill>
                  <a:schemeClr val="tx1"/>
                </a:solidFill>
                <a:effectLst/>
                <a:latin typeface="+mn-lt"/>
                <a:ea typeface="+mn-ea"/>
                <a:cs typeface="+mn-cs"/>
              </a:rPr>
              <a:t> ионов меди, токсичность которых усиливается в подобных условиях. При этом неудивительно, что такие изменения затрагивают глобальные процессы клеточного метаболизма, а не только конкретные генные сети стрессовых реакций.</a:t>
            </a:r>
          </a:p>
          <a:p>
            <a:pPr marL="0" marR="0" indent="0" algn="l" defTabSz="914400" rtl="0" eaLnBrk="1" fontAlgn="auto" latinLnBrk="0" hangingPunct="1">
              <a:lnSpc>
                <a:spcPct val="100000"/>
              </a:lnSpc>
              <a:spcBef>
                <a:spcPts val="0"/>
              </a:spcBef>
              <a:spcAft>
                <a:spcPts val="0"/>
              </a:spcAft>
              <a:buClrTx/>
              <a:buSzTx/>
              <a:buFontTx/>
              <a:buNone/>
              <a:tabLst/>
              <a:defRPr/>
            </a:pPr>
            <a:endParaRPr lang="ru-RU" dirty="0"/>
          </a:p>
        </p:txBody>
      </p:sp>
      <p:sp>
        <p:nvSpPr>
          <p:cNvPr id="4" name="Номер слайда 3"/>
          <p:cNvSpPr>
            <a:spLocks noGrp="1"/>
          </p:cNvSpPr>
          <p:nvPr>
            <p:ph type="sldNum" sz="quarter" idx="10"/>
          </p:nvPr>
        </p:nvSpPr>
        <p:spPr/>
        <p:txBody>
          <a:bodyPr/>
          <a:lstStyle/>
          <a:p>
            <a:fld id="{04EC84CD-445B-4445-B2EA-0CD602A38650}" type="slidenum">
              <a:rPr lang="ru-RU" smtClean="0"/>
              <a:pPr/>
              <a:t>29</a:t>
            </a:fld>
            <a:endParaRPr lang="ru-RU"/>
          </a:p>
        </p:txBody>
      </p:sp>
    </p:spTree>
    <p:extLst>
      <p:ext uri="{BB962C8B-B14F-4D97-AF65-F5344CB8AC3E}">
        <p14:creationId xmlns:p14="http://schemas.microsoft.com/office/powerpoint/2010/main" val="353590587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sz="1200" kern="1200" dirty="0" smtClean="0">
                <a:solidFill>
                  <a:schemeClr val="tx1"/>
                </a:solidFill>
                <a:effectLst/>
                <a:latin typeface="+mn-lt"/>
                <a:ea typeface="+mn-ea"/>
                <a:cs typeface="+mn-cs"/>
              </a:rPr>
              <a:t>Удобным и показательным подходом к данной проблеме является использование геносенсорных конструкций или </a:t>
            </a:r>
            <a:r>
              <a:rPr lang="ru-RU" sz="1200" kern="1200" dirty="0" err="1" smtClean="0">
                <a:solidFill>
                  <a:schemeClr val="tx1"/>
                </a:solidFill>
                <a:effectLst/>
                <a:latin typeface="+mn-lt"/>
                <a:ea typeface="+mn-ea"/>
                <a:cs typeface="+mn-cs"/>
              </a:rPr>
              <a:t>геносенсоров</a:t>
            </a:r>
            <a:r>
              <a:rPr lang="ru-RU" sz="1200" kern="1200" dirty="0" smtClean="0">
                <a:solidFill>
                  <a:schemeClr val="tx1"/>
                </a:solidFill>
                <a:effectLst/>
                <a:latin typeface="+mn-lt"/>
                <a:ea typeface="+mn-ea"/>
                <a:cs typeface="+mn-cs"/>
              </a:rPr>
              <a:t> на основе клеток </a:t>
            </a:r>
            <a:r>
              <a:rPr lang="en-US" sz="1200" kern="1200" dirty="0" smtClean="0">
                <a:solidFill>
                  <a:schemeClr val="tx1"/>
                </a:solidFill>
                <a:effectLst/>
                <a:latin typeface="+mn-lt"/>
                <a:ea typeface="+mn-ea"/>
                <a:cs typeface="+mn-cs"/>
              </a:rPr>
              <a:t>E</a:t>
            </a:r>
            <a:r>
              <a:rPr lang="ru-RU" sz="1200" kern="120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coli</a:t>
            </a:r>
            <a:r>
              <a:rPr lang="ru-RU" sz="1200" kern="1200" dirty="0" smtClean="0">
                <a:solidFill>
                  <a:schemeClr val="tx1"/>
                </a:solidFill>
                <a:effectLst/>
                <a:latin typeface="+mn-lt"/>
                <a:ea typeface="+mn-ea"/>
                <a:cs typeface="+mn-cs"/>
              </a:rPr>
              <a:t>. </a:t>
            </a:r>
            <a:r>
              <a:rPr lang="ru-RU" sz="1200" kern="1200" dirty="0" err="1" smtClean="0">
                <a:solidFill>
                  <a:schemeClr val="tx1"/>
                </a:solidFill>
                <a:effectLst/>
                <a:latin typeface="+mn-lt"/>
                <a:ea typeface="+mn-ea"/>
                <a:cs typeface="+mn-cs"/>
              </a:rPr>
              <a:t>Геносенсор</a:t>
            </a:r>
            <a:r>
              <a:rPr lang="ru-RU" sz="1200" kern="1200" dirty="0" smtClean="0">
                <a:solidFill>
                  <a:schemeClr val="tx1"/>
                </a:solidFill>
                <a:effectLst/>
                <a:latin typeface="+mn-lt"/>
                <a:ea typeface="+mn-ea"/>
                <a:cs typeface="+mn-cs"/>
              </a:rPr>
              <a:t> — это искусственная генетическая система, чувствительным элементом которой является промотор гена-сенсора, активируемый в ответ на стрессовое воздействие. Существенным элементом этой системы является </a:t>
            </a:r>
            <a:r>
              <a:rPr lang="ru-RU" sz="1200" kern="1200" dirty="0" err="1" smtClean="0">
                <a:solidFill>
                  <a:schemeClr val="tx1"/>
                </a:solidFill>
                <a:effectLst/>
                <a:latin typeface="+mn-lt"/>
                <a:ea typeface="+mn-ea"/>
                <a:cs typeface="+mn-cs"/>
              </a:rPr>
              <a:t>репортерный</a:t>
            </a:r>
            <a:r>
              <a:rPr lang="ru-RU" sz="1200" kern="1200" dirty="0" smtClean="0">
                <a:solidFill>
                  <a:schemeClr val="tx1"/>
                </a:solidFill>
                <a:effectLst/>
                <a:latin typeface="+mn-lt"/>
                <a:ea typeface="+mn-ea"/>
                <a:cs typeface="+mn-cs"/>
              </a:rPr>
              <a:t> ген, кодирующий </a:t>
            </a:r>
            <a:r>
              <a:rPr lang="ru-RU" sz="1200" kern="1200" dirty="0" err="1" smtClean="0">
                <a:solidFill>
                  <a:schemeClr val="tx1"/>
                </a:solidFill>
                <a:effectLst/>
                <a:latin typeface="+mn-lt"/>
                <a:ea typeface="+mn-ea"/>
                <a:cs typeface="+mn-cs"/>
              </a:rPr>
              <a:t>репортерный</a:t>
            </a:r>
            <a:r>
              <a:rPr lang="ru-RU" sz="1200" kern="1200" dirty="0" smtClean="0">
                <a:solidFill>
                  <a:schemeClr val="tx1"/>
                </a:solidFill>
                <a:effectLst/>
                <a:latin typeface="+mn-lt"/>
                <a:ea typeface="+mn-ea"/>
                <a:cs typeface="+mn-cs"/>
              </a:rPr>
              <a:t> белок, который находится под регуляторным контролем гена-сенсора. Последним элементом системы является бактериальная клетка, в которую введена генетическая конструкция. Таким образом, реакция клетки на внешние воздействия активирует экспрессию этой генетической конструкции, и это к синтезу </a:t>
            </a:r>
            <a:r>
              <a:rPr lang="ru-RU" sz="1200" kern="1200" dirty="0" err="1" smtClean="0">
                <a:solidFill>
                  <a:schemeClr val="tx1"/>
                </a:solidFill>
                <a:effectLst/>
                <a:latin typeface="+mn-lt"/>
                <a:ea typeface="+mn-ea"/>
                <a:cs typeface="+mn-cs"/>
              </a:rPr>
              <a:t>репортерного</a:t>
            </a:r>
            <a:r>
              <a:rPr lang="ru-RU" sz="1200" kern="1200" dirty="0" smtClean="0">
                <a:solidFill>
                  <a:schemeClr val="tx1"/>
                </a:solidFill>
                <a:effectLst/>
                <a:latin typeface="+mn-lt"/>
                <a:ea typeface="+mn-ea"/>
                <a:cs typeface="+mn-cs"/>
              </a:rPr>
              <a:t> белка. В распоряжении нашей лаборатории находится панель геносенсорных конструкций на основе промоторов генов </a:t>
            </a:r>
            <a:r>
              <a:rPr lang="en-US" sz="1200" kern="1200" dirty="0" err="1" smtClean="0">
                <a:solidFill>
                  <a:schemeClr val="tx1"/>
                </a:solidFill>
                <a:effectLst/>
                <a:latin typeface="+mn-lt"/>
                <a:ea typeface="+mn-ea"/>
                <a:cs typeface="+mn-cs"/>
              </a:rPr>
              <a:t>KatG</a:t>
            </a:r>
            <a:r>
              <a:rPr lang="ru-RU" sz="1200" kern="1200" dirty="0" smtClean="0">
                <a:solidFill>
                  <a:schemeClr val="tx1"/>
                </a:solidFill>
                <a:effectLst/>
                <a:latin typeface="+mn-lt"/>
                <a:ea typeface="+mn-ea"/>
                <a:cs typeface="+mn-cs"/>
              </a:rPr>
              <a:t>, чувствительного к окислительному стрессу, </a:t>
            </a:r>
            <a:r>
              <a:rPr lang="en-US" sz="1200" kern="1200" dirty="0" err="1" smtClean="0">
                <a:solidFill>
                  <a:schemeClr val="tx1"/>
                </a:solidFill>
                <a:effectLst/>
                <a:latin typeface="+mn-lt"/>
                <a:ea typeface="+mn-ea"/>
                <a:cs typeface="+mn-cs"/>
              </a:rPr>
              <a:t>copA</a:t>
            </a:r>
            <a:r>
              <a:rPr lang="ru-RU" sz="1200" kern="1200" dirty="0" smtClean="0">
                <a:solidFill>
                  <a:schemeClr val="tx1"/>
                </a:solidFill>
                <a:effectLst/>
                <a:latin typeface="+mn-lt"/>
                <a:ea typeface="+mn-ea"/>
                <a:cs typeface="+mn-cs"/>
              </a:rPr>
              <a:t>, чувствительного к ионам меди и серебра, и </a:t>
            </a:r>
            <a:r>
              <a:rPr lang="en-US" sz="1200" kern="1200" dirty="0" err="1" smtClean="0">
                <a:solidFill>
                  <a:schemeClr val="tx1"/>
                </a:solidFill>
                <a:effectLst/>
                <a:latin typeface="+mn-lt"/>
                <a:ea typeface="+mn-ea"/>
                <a:cs typeface="+mn-cs"/>
              </a:rPr>
              <a:t>emrR</a:t>
            </a:r>
            <a:r>
              <a:rPr lang="ru-RU" sz="1200" kern="1200" dirty="0" smtClean="0">
                <a:solidFill>
                  <a:schemeClr val="tx1"/>
                </a:solidFill>
                <a:effectLst/>
                <a:latin typeface="+mn-lt"/>
                <a:ea typeface="+mn-ea"/>
                <a:cs typeface="+mn-cs"/>
              </a:rPr>
              <a:t>, чувствительного к антибиотикам. В качестве </a:t>
            </a:r>
            <a:r>
              <a:rPr lang="ru-RU" sz="1200" kern="1200" dirty="0" err="1" smtClean="0">
                <a:solidFill>
                  <a:schemeClr val="tx1"/>
                </a:solidFill>
                <a:effectLst/>
                <a:latin typeface="+mn-lt"/>
                <a:ea typeface="+mn-ea"/>
                <a:cs typeface="+mn-cs"/>
              </a:rPr>
              <a:t>репортерного</a:t>
            </a:r>
            <a:r>
              <a:rPr lang="ru-RU" sz="1200" kern="1200" dirty="0" smtClean="0">
                <a:solidFill>
                  <a:schemeClr val="tx1"/>
                </a:solidFill>
                <a:effectLst/>
                <a:latin typeface="+mn-lt"/>
                <a:ea typeface="+mn-ea"/>
                <a:cs typeface="+mn-cs"/>
              </a:rPr>
              <a:t> белка использован </a:t>
            </a:r>
            <a:r>
              <a:rPr lang="en-US" sz="1200" kern="1200" dirty="0" smtClean="0">
                <a:solidFill>
                  <a:schemeClr val="tx1"/>
                </a:solidFill>
                <a:effectLst/>
                <a:latin typeface="+mn-lt"/>
                <a:ea typeface="+mn-ea"/>
                <a:cs typeface="+mn-cs"/>
              </a:rPr>
              <a:t>GFP c</a:t>
            </a:r>
            <a:r>
              <a:rPr lang="ru-RU" sz="1200" kern="1200" dirty="0" smtClean="0">
                <a:solidFill>
                  <a:schemeClr val="tx1"/>
                </a:solidFill>
                <a:effectLst/>
                <a:latin typeface="+mn-lt"/>
                <a:ea typeface="+mn-ea"/>
                <a:cs typeface="+mn-cs"/>
              </a:rPr>
              <a:t>укороченным временем </a:t>
            </a:r>
            <a:r>
              <a:rPr lang="ru-RU" sz="1200" kern="1200" dirty="0" err="1" smtClean="0">
                <a:solidFill>
                  <a:schemeClr val="tx1"/>
                </a:solidFill>
                <a:effectLst/>
                <a:latin typeface="+mn-lt"/>
                <a:ea typeface="+mn-ea"/>
                <a:cs typeface="+mn-cs"/>
              </a:rPr>
              <a:t>полужизни</a:t>
            </a:r>
            <a:endParaRPr lang="ru-RU" sz="1200" kern="1200" dirty="0" smtClean="0">
              <a:solidFill>
                <a:schemeClr val="tx1"/>
              </a:solidFill>
              <a:effectLst/>
              <a:latin typeface="+mn-lt"/>
              <a:ea typeface="+mn-ea"/>
              <a:cs typeface="+mn-cs"/>
            </a:endParaRPr>
          </a:p>
          <a:p>
            <a:r>
              <a:rPr lang="ru-RU" sz="1200" kern="1200" dirty="0" err="1" smtClean="0">
                <a:solidFill>
                  <a:schemeClr val="tx1"/>
                </a:solidFill>
                <a:effectLst/>
                <a:latin typeface="+mn-lt"/>
                <a:ea typeface="+mn-ea"/>
                <a:cs typeface="+mn-cs"/>
              </a:rPr>
              <a:t>Плазмидные</a:t>
            </a:r>
            <a:r>
              <a:rPr lang="ru-RU" sz="1200" kern="1200" dirty="0" smtClean="0">
                <a:solidFill>
                  <a:schemeClr val="tx1"/>
                </a:solidFill>
                <a:effectLst/>
                <a:latin typeface="+mn-lt"/>
                <a:ea typeface="+mn-ea"/>
                <a:cs typeface="+mn-cs"/>
              </a:rPr>
              <a:t> конструкции </a:t>
            </a:r>
            <a:r>
              <a:rPr lang="en-US" sz="1200" b="1" i="1" kern="1200" dirty="0" err="1" smtClean="0">
                <a:solidFill>
                  <a:schemeClr val="tx1"/>
                </a:solidFill>
                <a:effectLst/>
                <a:latin typeface="+mn-lt"/>
                <a:ea typeface="+mn-ea"/>
                <a:cs typeface="+mn-cs"/>
              </a:rPr>
              <a:t>pK</a:t>
            </a:r>
            <a:r>
              <a:rPr lang="ru-RU" sz="1200" b="1" i="1" kern="1200" dirty="0" err="1" smtClean="0">
                <a:solidFill>
                  <a:schemeClr val="tx1"/>
                </a:solidFill>
                <a:effectLst/>
                <a:latin typeface="+mn-lt"/>
                <a:ea typeface="+mn-ea"/>
                <a:cs typeface="+mn-cs"/>
              </a:rPr>
              <a:t>atG</a:t>
            </a:r>
            <a:r>
              <a:rPr lang="ru-RU" sz="1200" b="1" i="1" kern="1200" dirty="0" smtClean="0">
                <a:solidFill>
                  <a:schemeClr val="tx1"/>
                </a:solidFill>
                <a:effectLst/>
                <a:latin typeface="+mn-lt"/>
                <a:ea typeface="+mn-ea"/>
                <a:cs typeface="+mn-cs"/>
              </a:rPr>
              <a:t>-</a:t>
            </a:r>
            <a:r>
              <a:rPr lang="en-US" sz="1200" b="1" i="1" kern="1200" dirty="0" err="1" smtClean="0">
                <a:solidFill>
                  <a:schemeClr val="tx1"/>
                </a:solidFill>
                <a:effectLst/>
                <a:latin typeface="+mn-lt"/>
                <a:ea typeface="+mn-ea"/>
                <a:cs typeface="+mn-cs"/>
              </a:rPr>
              <a:t>gfp</a:t>
            </a:r>
            <a:r>
              <a:rPr lang="ru-RU" sz="1200" b="1" i="1" kern="1200" dirty="0" smtClean="0">
                <a:solidFill>
                  <a:schemeClr val="tx1"/>
                </a:solidFill>
                <a:effectLst/>
                <a:latin typeface="+mn-lt"/>
                <a:ea typeface="+mn-ea"/>
                <a:cs typeface="+mn-cs"/>
              </a:rPr>
              <a:t> и </a:t>
            </a:r>
            <a:r>
              <a:rPr lang="en-US" sz="1200" b="1" i="1" kern="1200" dirty="0" err="1" smtClean="0">
                <a:solidFill>
                  <a:schemeClr val="tx1"/>
                </a:solidFill>
                <a:effectLst/>
                <a:latin typeface="+mn-lt"/>
                <a:ea typeface="+mn-ea"/>
                <a:cs typeface="+mn-cs"/>
              </a:rPr>
              <a:t>pEmrR</a:t>
            </a:r>
            <a:r>
              <a:rPr lang="ru-RU" sz="1200" b="1" i="1" kern="1200" dirty="0" smtClean="0">
                <a:solidFill>
                  <a:schemeClr val="tx1"/>
                </a:solidFill>
                <a:effectLst/>
                <a:latin typeface="+mn-lt"/>
                <a:ea typeface="+mn-ea"/>
                <a:cs typeface="+mn-cs"/>
              </a:rPr>
              <a:t>-</a:t>
            </a:r>
            <a:r>
              <a:rPr lang="en-US" sz="1200" b="1" i="1" kern="1200" dirty="0" err="1" smtClean="0">
                <a:solidFill>
                  <a:schemeClr val="tx1"/>
                </a:solidFill>
                <a:effectLst/>
                <a:latin typeface="+mn-lt"/>
                <a:ea typeface="+mn-ea"/>
                <a:cs typeface="+mn-cs"/>
              </a:rPr>
              <a:t>gfp</a:t>
            </a:r>
            <a:r>
              <a:rPr lang="en-US" sz="1200" b="1" i="1" kern="1200" dirty="0" smtClean="0">
                <a:solidFill>
                  <a:schemeClr val="tx1"/>
                </a:solidFill>
                <a:effectLst/>
                <a:latin typeface="+mn-lt"/>
                <a:ea typeface="+mn-ea"/>
                <a:cs typeface="+mn-cs"/>
              </a:rPr>
              <a:t> </a:t>
            </a:r>
            <a:r>
              <a:rPr lang="ru-RU" sz="1200" kern="1200" dirty="0" smtClean="0">
                <a:solidFill>
                  <a:schemeClr val="tx1"/>
                </a:solidFill>
                <a:effectLst/>
                <a:latin typeface="+mn-lt"/>
                <a:ea typeface="+mn-ea"/>
                <a:cs typeface="+mn-cs"/>
              </a:rPr>
              <a:t>любезно предоставлены Лабораторией молекулярно-генетических систем.</a:t>
            </a:r>
          </a:p>
        </p:txBody>
      </p:sp>
      <p:sp>
        <p:nvSpPr>
          <p:cNvPr id="4" name="Номер слайда 3"/>
          <p:cNvSpPr>
            <a:spLocks noGrp="1"/>
          </p:cNvSpPr>
          <p:nvPr>
            <p:ph type="sldNum" sz="quarter" idx="10"/>
          </p:nvPr>
        </p:nvSpPr>
        <p:spPr/>
        <p:txBody>
          <a:bodyPr/>
          <a:lstStyle/>
          <a:p>
            <a:fld id="{04EC84CD-445B-4445-B2EA-0CD602A38650}" type="slidenum">
              <a:rPr lang="ru-RU" smtClean="0"/>
              <a:pPr/>
              <a:t>3</a:t>
            </a:fld>
            <a:endParaRPr lang="ru-RU"/>
          </a:p>
        </p:txBody>
      </p:sp>
    </p:spTree>
    <p:extLst>
      <p:ext uri="{BB962C8B-B14F-4D97-AF65-F5344CB8AC3E}">
        <p14:creationId xmlns:p14="http://schemas.microsoft.com/office/powerpoint/2010/main" val="372587448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sz="1200" kern="1200" dirty="0" smtClean="0">
                <a:solidFill>
                  <a:schemeClr val="tx1"/>
                </a:solidFill>
                <a:effectLst/>
                <a:latin typeface="+mn-lt"/>
                <a:ea typeface="+mn-ea"/>
                <a:cs typeface="+mn-cs"/>
              </a:rPr>
              <a:t>Источником  излучения  в экспериментах по изучению воздействия данного излучения на бактериальные клетки служил лазер на свободных </a:t>
            </a:r>
            <a:r>
              <a:rPr lang="ru-RU" sz="1200" kern="1200" dirty="0" err="1" smtClean="0">
                <a:solidFill>
                  <a:schemeClr val="tx1"/>
                </a:solidFill>
                <a:effectLst/>
                <a:latin typeface="+mn-lt"/>
                <a:ea typeface="+mn-ea"/>
                <a:cs typeface="+mn-cs"/>
              </a:rPr>
              <a:t>электроннах</a:t>
            </a:r>
            <a:r>
              <a:rPr lang="ru-RU" sz="1200" kern="1200" dirty="0" smtClean="0">
                <a:solidFill>
                  <a:schemeClr val="tx1"/>
                </a:solidFill>
                <a:effectLst/>
                <a:latin typeface="+mn-lt"/>
                <a:ea typeface="+mn-ea"/>
                <a:cs typeface="+mn-cs"/>
              </a:rPr>
              <a:t>, спроектированный и запущенный на базе ИЯФ им. </a:t>
            </a:r>
            <a:r>
              <a:rPr lang="ru-RU" sz="1200" kern="1200" dirty="0" err="1" smtClean="0">
                <a:solidFill>
                  <a:schemeClr val="tx1"/>
                </a:solidFill>
                <a:effectLst/>
                <a:latin typeface="+mn-lt"/>
                <a:ea typeface="+mn-ea"/>
                <a:cs typeface="+mn-cs"/>
              </a:rPr>
              <a:t>Будкера</a:t>
            </a:r>
            <a:r>
              <a:rPr lang="ru-RU" sz="1200" kern="1200" dirty="0" smtClean="0">
                <a:solidFill>
                  <a:schemeClr val="tx1"/>
                </a:solidFill>
                <a:effectLst/>
                <a:latin typeface="+mn-lt"/>
                <a:ea typeface="+mn-ea"/>
                <a:cs typeface="+mn-cs"/>
              </a:rPr>
              <a:t>. </a:t>
            </a:r>
          </a:p>
          <a:p>
            <a:r>
              <a:rPr lang="ru-RU" sz="1200" kern="1200" dirty="0" smtClean="0">
                <a:solidFill>
                  <a:schemeClr val="tx1"/>
                </a:solidFill>
                <a:effectLst/>
                <a:latin typeface="+mn-lt"/>
                <a:ea typeface="+mn-ea"/>
                <a:cs typeface="+mn-cs"/>
              </a:rPr>
              <a:t>Для облучения биологических объектов была оборудована специальная  биологическая станция. Регулировка средней мощности излучения при условии неизменности пиковой осуществлялась при помощи обтюратора, для облучения биологических образцов использовали специальную полипропиленовую кювету. Температурный контроль в ходе эксперимента осуществлялся при помощи </a:t>
            </a:r>
            <a:r>
              <a:rPr lang="ru-RU" sz="1200" kern="1200" dirty="0" err="1" smtClean="0">
                <a:solidFill>
                  <a:schemeClr val="tx1"/>
                </a:solidFill>
                <a:effectLst/>
                <a:latin typeface="+mn-lt"/>
                <a:ea typeface="+mn-ea"/>
                <a:cs typeface="+mn-cs"/>
              </a:rPr>
              <a:t>тепловизора</a:t>
            </a:r>
            <a:r>
              <a:rPr lang="ru-RU" sz="1200" kern="1200" dirty="0" smtClean="0">
                <a:solidFill>
                  <a:schemeClr val="tx1"/>
                </a:solidFill>
                <a:effectLst/>
                <a:latin typeface="+mn-lt"/>
                <a:ea typeface="+mn-ea"/>
                <a:cs typeface="+mn-cs"/>
              </a:rPr>
              <a:t>.</a:t>
            </a:r>
          </a:p>
          <a:p>
            <a:endParaRPr lang="ru-RU" dirty="0"/>
          </a:p>
        </p:txBody>
      </p:sp>
      <p:sp>
        <p:nvSpPr>
          <p:cNvPr id="4" name="Номер слайда 3"/>
          <p:cNvSpPr>
            <a:spLocks noGrp="1"/>
          </p:cNvSpPr>
          <p:nvPr>
            <p:ph type="sldNum" sz="quarter" idx="10"/>
          </p:nvPr>
        </p:nvSpPr>
        <p:spPr/>
        <p:txBody>
          <a:bodyPr/>
          <a:lstStyle/>
          <a:p>
            <a:fld id="{04EC84CD-445B-4445-B2EA-0CD602A38650}" type="slidenum">
              <a:rPr lang="ru-RU" smtClean="0"/>
              <a:pPr/>
              <a:t>4</a:t>
            </a:fld>
            <a:endParaRPr lang="ru-RU"/>
          </a:p>
        </p:txBody>
      </p:sp>
    </p:spTree>
    <p:extLst>
      <p:ext uri="{BB962C8B-B14F-4D97-AF65-F5344CB8AC3E}">
        <p14:creationId xmlns:p14="http://schemas.microsoft.com/office/powerpoint/2010/main" val="230587748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04EC84CD-445B-4445-B2EA-0CD602A38650}" type="slidenum">
              <a:rPr lang="ru-RU" smtClean="0"/>
              <a:pPr/>
              <a:t>5</a:t>
            </a:fld>
            <a:endParaRPr lang="ru-RU"/>
          </a:p>
        </p:txBody>
      </p:sp>
    </p:spTree>
    <p:extLst>
      <p:ext uri="{BB962C8B-B14F-4D97-AF65-F5344CB8AC3E}">
        <p14:creationId xmlns:p14="http://schemas.microsoft.com/office/powerpoint/2010/main" val="101093115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200" kern="1200" dirty="0" smtClean="0">
                <a:solidFill>
                  <a:schemeClr val="tx1"/>
                </a:solidFill>
                <a:effectLst/>
                <a:latin typeface="+mn-lt"/>
                <a:ea typeface="+mn-ea"/>
                <a:cs typeface="+mn-cs"/>
              </a:rPr>
              <a:t>Была проведена серия экспериментов облучения клеток </a:t>
            </a:r>
            <a:r>
              <a:rPr lang="ru-RU" sz="1200" kern="1200" dirty="0" err="1" smtClean="0">
                <a:solidFill>
                  <a:schemeClr val="tx1"/>
                </a:solidFill>
                <a:effectLst/>
                <a:latin typeface="+mn-lt"/>
                <a:ea typeface="+mn-ea"/>
                <a:cs typeface="+mn-cs"/>
              </a:rPr>
              <a:t>геносенсора</a:t>
            </a:r>
            <a:r>
              <a:rPr lang="ru-RU" sz="1200" kern="1200" dirty="0" smtClean="0">
                <a:solidFill>
                  <a:schemeClr val="tx1"/>
                </a:solidFill>
                <a:effectLst/>
                <a:latin typeface="+mn-lt"/>
                <a:ea typeface="+mn-ea"/>
                <a:cs typeface="+mn-cs"/>
              </a:rPr>
              <a:t> </a:t>
            </a:r>
            <a:r>
              <a:rPr lang="ru-RU" sz="1200" i="1" kern="1200" dirty="0" smtClean="0">
                <a:solidFill>
                  <a:schemeClr val="tx1"/>
                </a:solidFill>
                <a:effectLst/>
                <a:latin typeface="+mn-lt"/>
                <a:ea typeface="+mn-ea"/>
                <a:cs typeface="+mn-cs"/>
              </a:rPr>
              <a:t>E. </a:t>
            </a:r>
            <a:r>
              <a:rPr lang="ru-RU" sz="1200" i="1" kern="1200" dirty="0" err="1" smtClean="0">
                <a:solidFill>
                  <a:schemeClr val="tx1"/>
                </a:solidFill>
                <a:effectLst/>
                <a:latin typeface="+mn-lt"/>
                <a:ea typeface="+mn-ea"/>
                <a:cs typeface="+mn-cs"/>
              </a:rPr>
              <a:t>coli</a:t>
            </a:r>
            <a:r>
              <a:rPr lang="ru-RU" sz="1200" i="1" kern="1200" dirty="0" smtClean="0">
                <a:solidFill>
                  <a:schemeClr val="tx1"/>
                </a:solidFill>
                <a:effectLst/>
                <a:latin typeface="+mn-lt"/>
                <a:ea typeface="+mn-ea"/>
                <a:cs typeface="+mn-cs"/>
              </a:rPr>
              <a:t>/</a:t>
            </a:r>
            <a:r>
              <a:rPr lang="ru-RU" sz="1200" i="1" kern="1200" dirty="0" err="1" smtClean="0">
                <a:solidFill>
                  <a:schemeClr val="tx1"/>
                </a:solidFill>
                <a:effectLst/>
                <a:latin typeface="+mn-lt"/>
                <a:ea typeface="+mn-ea"/>
                <a:cs typeface="+mn-cs"/>
              </a:rPr>
              <a:t>pKatG</a:t>
            </a:r>
            <a:r>
              <a:rPr lang="ru-RU" sz="1200" i="1" kern="1200" dirty="0" smtClean="0">
                <a:solidFill>
                  <a:schemeClr val="tx1"/>
                </a:solidFill>
                <a:effectLst/>
                <a:latin typeface="+mn-lt"/>
                <a:ea typeface="+mn-ea"/>
                <a:cs typeface="+mn-cs"/>
              </a:rPr>
              <a:t>-GFP </a:t>
            </a:r>
            <a:r>
              <a:rPr lang="ru-RU" sz="1200" kern="1200" dirty="0" err="1" smtClean="0">
                <a:solidFill>
                  <a:schemeClr val="tx1"/>
                </a:solidFill>
                <a:effectLst/>
                <a:latin typeface="+mn-lt"/>
                <a:ea typeface="+mn-ea"/>
                <a:cs typeface="+mn-cs"/>
              </a:rPr>
              <a:t>терагерцовым</a:t>
            </a:r>
            <a:r>
              <a:rPr lang="ru-RU" sz="1200" kern="1200" dirty="0" smtClean="0">
                <a:solidFill>
                  <a:schemeClr val="tx1"/>
                </a:solidFill>
                <a:effectLst/>
                <a:latin typeface="+mn-lt"/>
                <a:ea typeface="+mn-ea"/>
                <a:cs typeface="+mn-cs"/>
              </a:rPr>
              <a:t> излучением в течение 15 минут при различных</a:t>
            </a:r>
            <a:r>
              <a:rPr lang="ru-RU" sz="1200" kern="1200" baseline="0" dirty="0" smtClean="0">
                <a:solidFill>
                  <a:schemeClr val="tx1"/>
                </a:solidFill>
                <a:effectLst/>
                <a:latin typeface="+mn-lt"/>
                <a:ea typeface="+mn-ea"/>
                <a:cs typeface="+mn-cs"/>
              </a:rPr>
              <a:t> длинах волн</a:t>
            </a:r>
            <a:r>
              <a:rPr lang="ru-RU" sz="1200" kern="1200" dirty="0" smtClean="0">
                <a:solidFill>
                  <a:schemeClr val="tx1"/>
                </a:solidFill>
                <a:effectLst/>
                <a:latin typeface="+mn-lt"/>
                <a:ea typeface="+mn-ea"/>
                <a:cs typeface="+mn-cs"/>
              </a:rPr>
              <a:t>, составляющих 130 мкм, 150 мкм и 200 мкм.</a:t>
            </a:r>
            <a:r>
              <a:rPr lang="ru-RU" sz="1200" kern="1200" baseline="0" dirty="0" smtClean="0">
                <a:solidFill>
                  <a:schemeClr val="tx1"/>
                </a:solidFill>
                <a:effectLst/>
                <a:latin typeface="+mn-lt"/>
                <a:ea typeface="+mn-ea"/>
                <a:cs typeface="+mn-cs"/>
              </a:rPr>
              <a:t> В качестве положительного контроля использовалась перекись водорода в концентрации 2,5 </a:t>
            </a:r>
            <a:r>
              <a:rPr lang="ru-RU" sz="1200" kern="1200" baseline="0" dirty="0" err="1" smtClean="0">
                <a:solidFill>
                  <a:schemeClr val="tx1"/>
                </a:solidFill>
                <a:effectLst/>
                <a:latin typeface="+mn-lt"/>
                <a:ea typeface="+mn-ea"/>
                <a:cs typeface="+mn-cs"/>
              </a:rPr>
              <a:t>мМ</a:t>
            </a:r>
            <a:r>
              <a:rPr lang="ru-RU" sz="1200" kern="1200" baseline="0" dirty="0" smtClean="0">
                <a:solidFill>
                  <a:schemeClr val="tx1"/>
                </a:solidFill>
                <a:effectLst/>
                <a:latin typeface="+mn-lt"/>
                <a:ea typeface="+mn-ea"/>
                <a:cs typeface="+mn-cs"/>
              </a:rPr>
              <a:t>, в качестве отрицательного контроля – культура без каких-либо воздействий. Показана индукция </a:t>
            </a:r>
            <a:r>
              <a:rPr lang="ru-RU" sz="1200" kern="1200" baseline="0" dirty="0" err="1" smtClean="0">
                <a:solidFill>
                  <a:schemeClr val="tx1"/>
                </a:solidFill>
                <a:effectLst/>
                <a:latin typeface="+mn-lt"/>
                <a:ea typeface="+mn-ea"/>
                <a:cs typeface="+mn-cs"/>
              </a:rPr>
              <a:t>флюоресцентного</a:t>
            </a:r>
            <a:r>
              <a:rPr lang="ru-RU" sz="1200" kern="1200" baseline="0" dirty="0" smtClean="0">
                <a:solidFill>
                  <a:schemeClr val="tx1"/>
                </a:solidFill>
                <a:effectLst/>
                <a:latin typeface="+mn-lt"/>
                <a:ea typeface="+mn-ea"/>
                <a:cs typeface="+mn-cs"/>
              </a:rPr>
              <a:t> белка </a:t>
            </a:r>
            <a:r>
              <a:rPr lang="en-US" sz="1200" kern="1200" baseline="0" dirty="0" smtClean="0">
                <a:solidFill>
                  <a:schemeClr val="tx1"/>
                </a:solidFill>
                <a:effectLst/>
                <a:latin typeface="+mn-lt"/>
                <a:ea typeface="+mn-ea"/>
                <a:cs typeface="+mn-cs"/>
              </a:rPr>
              <a:t>GFP </a:t>
            </a:r>
            <a:r>
              <a:rPr lang="ru-RU" sz="1200" kern="1200" baseline="0" dirty="0" smtClean="0">
                <a:solidFill>
                  <a:schemeClr val="tx1"/>
                </a:solidFill>
                <a:effectLst/>
                <a:latin typeface="+mn-lt"/>
                <a:ea typeface="+mn-ea"/>
                <a:cs typeface="+mn-cs"/>
              </a:rPr>
              <a:t>после нетермического воздействия терагерцового излучения как при облучении с длиной волны 130 мкм,</a:t>
            </a:r>
            <a:endParaRPr lang="ru-RU" dirty="0"/>
          </a:p>
        </p:txBody>
      </p:sp>
      <p:sp>
        <p:nvSpPr>
          <p:cNvPr id="4" name="Номер слайда 3"/>
          <p:cNvSpPr>
            <a:spLocks noGrp="1"/>
          </p:cNvSpPr>
          <p:nvPr>
            <p:ph type="sldNum" sz="quarter" idx="10"/>
          </p:nvPr>
        </p:nvSpPr>
        <p:spPr/>
        <p:txBody>
          <a:bodyPr/>
          <a:lstStyle/>
          <a:p>
            <a:fld id="{04EC84CD-445B-4445-B2EA-0CD602A38650}" type="slidenum">
              <a:rPr lang="ru-RU" smtClean="0"/>
              <a:pPr/>
              <a:t>8</a:t>
            </a:fld>
            <a:endParaRPr lang="ru-RU"/>
          </a:p>
        </p:txBody>
      </p:sp>
    </p:spTree>
    <p:extLst>
      <p:ext uri="{BB962C8B-B14F-4D97-AF65-F5344CB8AC3E}">
        <p14:creationId xmlns:p14="http://schemas.microsoft.com/office/powerpoint/2010/main" val="334075968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dirty="0" smtClean="0"/>
              <a:t>Так при 150 мкм</a:t>
            </a:r>
            <a:endParaRPr lang="ru-RU" dirty="0"/>
          </a:p>
        </p:txBody>
      </p:sp>
      <p:sp>
        <p:nvSpPr>
          <p:cNvPr id="4" name="Номер слайда 3"/>
          <p:cNvSpPr>
            <a:spLocks noGrp="1"/>
          </p:cNvSpPr>
          <p:nvPr>
            <p:ph type="sldNum" sz="quarter" idx="10"/>
          </p:nvPr>
        </p:nvSpPr>
        <p:spPr/>
        <p:txBody>
          <a:bodyPr/>
          <a:lstStyle/>
          <a:p>
            <a:fld id="{04EC84CD-445B-4445-B2EA-0CD602A38650}" type="slidenum">
              <a:rPr lang="ru-RU" smtClean="0"/>
              <a:pPr/>
              <a:t>9</a:t>
            </a:fld>
            <a:endParaRPr lang="ru-RU"/>
          </a:p>
        </p:txBody>
      </p:sp>
    </p:spTree>
    <p:extLst>
      <p:ext uri="{BB962C8B-B14F-4D97-AF65-F5344CB8AC3E}">
        <p14:creationId xmlns:p14="http://schemas.microsoft.com/office/powerpoint/2010/main" val="183788615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dirty="0" smtClean="0"/>
              <a:t>И 200 мкм. Следует </a:t>
            </a:r>
            <a:r>
              <a:rPr lang="ru-RU" baseline="0" dirty="0" smtClean="0"/>
              <a:t>отметить, что по сравнению с положительным контролем, т.е. образцом с естественным индуктором – перекисью водорода, развитие </a:t>
            </a:r>
            <a:r>
              <a:rPr lang="ru-RU" baseline="0" dirty="0" err="1" smtClean="0"/>
              <a:t>флюоресцентного</a:t>
            </a:r>
            <a:r>
              <a:rPr lang="ru-RU" baseline="0" dirty="0" smtClean="0"/>
              <a:t> ответа после нетермического воздействия терагерцового излучения отличается запоздалым и более интенсивным </a:t>
            </a:r>
            <a:r>
              <a:rPr lang="ru-RU" baseline="0" dirty="0" err="1" smtClean="0"/>
              <a:t>флюоресцентным</a:t>
            </a:r>
            <a:r>
              <a:rPr lang="ru-RU" baseline="0" dirty="0" smtClean="0"/>
              <a:t> ответом, при этом не было выявлено принципиальной разницы в характере развития </a:t>
            </a:r>
            <a:r>
              <a:rPr lang="ru-RU" baseline="0" dirty="0" err="1" smtClean="0"/>
              <a:t>флюоресцентного</a:t>
            </a:r>
            <a:r>
              <a:rPr lang="ru-RU" baseline="0" dirty="0" smtClean="0"/>
              <a:t> ответа в ответ на облучение при различных длинах волн  </a:t>
            </a:r>
            <a:endParaRPr lang="ru-RU" dirty="0"/>
          </a:p>
        </p:txBody>
      </p:sp>
      <p:sp>
        <p:nvSpPr>
          <p:cNvPr id="4" name="Номер слайда 3"/>
          <p:cNvSpPr>
            <a:spLocks noGrp="1"/>
          </p:cNvSpPr>
          <p:nvPr>
            <p:ph type="sldNum" sz="quarter" idx="10"/>
          </p:nvPr>
        </p:nvSpPr>
        <p:spPr/>
        <p:txBody>
          <a:bodyPr/>
          <a:lstStyle/>
          <a:p>
            <a:fld id="{04EC84CD-445B-4445-B2EA-0CD602A38650}" type="slidenum">
              <a:rPr lang="ru-RU" smtClean="0"/>
              <a:pPr/>
              <a:t>10</a:t>
            </a:fld>
            <a:endParaRPr lang="ru-RU"/>
          </a:p>
        </p:txBody>
      </p:sp>
    </p:spTree>
    <p:extLst>
      <p:ext uri="{BB962C8B-B14F-4D97-AF65-F5344CB8AC3E}">
        <p14:creationId xmlns:p14="http://schemas.microsoft.com/office/powerpoint/2010/main" val="31132592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dirty="0" smtClean="0"/>
              <a:t>Также</a:t>
            </a:r>
            <a:r>
              <a:rPr lang="ru-RU" baseline="0" dirty="0" smtClean="0"/>
              <a:t> было показано наличие порогового эффекта при облучении. Был проведен ряд экспериментов при различных длинах волн, демонстрирующих стабильную индукцию </a:t>
            </a:r>
            <a:r>
              <a:rPr lang="ru-RU" baseline="0" dirty="0" err="1" smtClean="0"/>
              <a:t>флюоресцентного</a:t>
            </a:r>
            <a:r>
              <a:rPr lang="ru-RU" baseline="0" dirty="0" smtClean="0"/>
              <a:t> белка </a:t>
            </a:r>
            <a:r>
              <a:rPr lang="ru-RU" dirty="0" smtClean="0"/>
              <a:t>при облучении в течении </a:t>
            </a:r>
            <a:r>
              <a:rPr lang="ru-RU" b="1" dirty="0" smtClean="0">
                <a:solidFill>
                  <a:srgbClr val="FF0000"/>
                </a:solidFill>
              </a:rPr>
              <a:t>15 минут</a:t>
            </a:r>
            <a:r>
              <a:rPr lang="ru-RU" dirty="0" smtClean="0"/>
              <a:t>, </a:t>
            </a:r>
            <a:r>
              <a:rPr lang="ru-RU" b="1" u="sng" dirty="0" smtClean="0"/>
              <a:t>нестабильную</a:t>
            </a:r>
            <a:r>
              <a:rPr lang="ru-RU" dirty="0" smtClean="0"/>
              <a:t>  при облучении в течении </a:t>
            </a:r>
            <a:r>
              <a:rPr lang="ru-RU" b="1" dirty="0" smtClean="0">
                <a:solidFill>
                  <a:srgbClr val="FF0000"/>
                </a:solidFill>
              </a:rPr>
              <a:t>10 минут</a:t>
            </a:r>
            <a:r>
              <a:rPr lang="ru-RU" b="0" dirty="0" smtClean="0">
                <a:solidFill>
                  <a:schemeClr val="tx1"/>
                </a:solidFill>
              </a:rPr>
              <a:t>.</a:t>
            </a:r>
            <a:r>
              <a:rPr lang="ru-RU" b="0" baseline="0" dirty="0" smtClean="0">
                <a:solidFill>
                  <a:schemeClr val="tx1"/>
                </a:solidFill>
              </a:rPr>
              <a:t> </a:t>
            </a:r>
            <a:r>
              <a:rPr lang="ru-RU" dirty="0" smtClean="0"/>
              <a:t>  </a:t>
            </a:r>
            <a:r>
              <a:rPr lang="ru-RU" b="1" u="sng" dirty="0" smtClean="0"/>
              <a:t>П</a:t>
            </a:r>
            <a:r>
              <a:rPr lang="ru-RU" dirty="0" smtClean="0"/>
              <a:t>ри облучении в течении </a:t>
            </a:r>
            <a:r>
              <a:rPr lang="ru-RU" b="1" dirty="0" smtClean="0">
                <a:solidFill>
                  <a:srgbClr val="FF0000"/>
                </a:solidFill>
              </a:rPr>
              <a:t>5 минут индукция </a:t>
            </a:r>
            <a:r>
              <a:rPr lang="ru-RU" b="1" dirty="0" err="1" smtClean="0">
                <a:solidFill>
                  <a:srgbClr val="FF0000"/>
                </a:solidFill>
              </a:rPr>
              <a:t>флюоресцентного</a:t>
            </a:r>
            <a:r>
              <a:rPr lang="ru-RU" b="1" dirty="0" smtClean="0">
                <a:solidFill>
                  <a:srgbClr val="FF0000"/>
                </a:solidFill>
              </a:rPr>
              <a:t> белка всегда отсутствовала. На</a:t>
            </a:r>
            <a:r>
              <a:rPr lang="ru-RU" b="1" baseline="0" dirty="0" smtClean="0">
                <a:solidFill>
                  <a:srgbClr val="FF0000"/>
                </a:solidFill>
              </a:rPr>
              <a:t> слайде продемонстрирован типичный пример подобного эксперимента.</a:t>
            </a:r>
            <a:endParaRPr lang="ru-RU" dirty="0"/>
          </a:p>
        </p:txBody>
      </p:sp>
      <p:sp>
        <p:nvSpPr>
          <p:cNvPr id="4" name="Номер слайда 3"/>
          <p:cNvSpPr>
            <a:spLocks noGrp="1"/>
          </p:cNvSpPr>
          <p:nvPr>
            <p:ph type="sldNum" sz="quarter" idx="10"/>
          </p:nvPr>
        </p:nvSpPr>
        <p:spPr/>
        <p:txBody>
          <a:bodyPr/>
          <a:lstStyle/>
          <a:p>
            <a:fld id="{04EC84CD-445B-4445-B2EA-0CD602A38650}" type="slidenum">
              <a:rPr lang="ru-RU" smtClean="0"/>
              <a:pPr/>
              <a:t>11</a:t>
            </a:fld>
            <a:endParaRPr lang="ru-RU"/>
          </a:p>
        </p:txBody>
      </p:sp>
    </p:spTree>
    <p:extLst>
      <p:ext uri="{BB962C8B-B14F-4D97-AF65-F5344CB8AC3E}">
        <p14:creationId xmlns:p14="http://schemas.microsoft.com/office/powerpoint/2010/main" val="249089367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14" name="Заголовок 13"/>
          <p:cNvSpPr>
            <a:spLocks noGrp="1"/>
          </p:cNvSpPr>
          <p:nvPr>
            <p:ph type="ctrTitle"/>
          </p:nvPr>
        </p:nvSpPr>
        <p:spPr>
          <a:xfrm>
            <a:off x="1432560" y="359898"/>
            <a:ext cx="7406640" cy="1472184"/>
          </a:xfrm>
        </p:spPr>
        <p:txBody>
          <a:bodyPr anchor="b"/>
          <a:lstStyle>
            <a:lvl1pPr algn="l">
              <a:defRPr/>
            </a:lvl1pPr>
            <a:extLst/>
          </a:lstStyle>
          <a:p>
            <a:r>
              <a:rPr kumimoji="0" lang="ru-RU" smtClean="0"/>
              <a:t>Образец заголовка</a:t>
            </a:r>
            <a:endParaRPr kumimoji="0" lang="en-US"/>
          </a:p>
        </p:txBody>
      </p:sp>
      <p:sp>
        <p:nvSpPr>
          <p:cNvPr id="22" name="Подзаголовок 21"/>
          <p:cNvSpPr>
            <a:spLocks noGrp="1"/>
          </p:cNvSpPr>
          <p:nvPr>
            <p:ph type="subTitle" idx="1"/>
          </p:nvPr>
        </p:nvSpPr>
        <p:spPr>
          <a:xfrm>
            <a:off x="1432560" y="1850064"/>
            <a:ext cx="7406640" cy="1752600"/>
          </a:xfrm>
        </p:spPr>
        <p:txBody>
          <a:bodyPr tIns="0"/>
          <a:lstStyle>
            <a:lvl1pPr marL="27432" indent="0" algn="l">
              <a:buNone/>
              <a:defRPr sz="2600">
                <a:solidFill>
                  <a:schemeClr val="tx2">
                    <a:shade val="30000"/>
                    <a:satMod val="150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ru-RU" smtClean="0"/>
              <a:t>Образец подзаголовка</a:t>
            </a:r>
            <a:endParaRPr kumimoji="0" lang="en-US"/>
          </a:p>
        </p:txBody>
      </p:sp>
      <p:sp>
        <p:nvSpPr>
          <p:cNvPr id="7" name="Дата 6"/>
          <p:cNvSpPr>
            <a:spLocks noGrp="1"/>
          </p:cNvSpPr>
          <p:nvPr>
            <p:ph type="dt" sz="half" idx="10"/>
          </p:nvPr>
        </p:nvSpPr>
        <p:spPr/>
        <p:txBody>
          <a:bodyPr/>
          <a:lstStyle>
            <a:extLst/>
          </a:lstStyle>
          <a:p>
            <a:fld id="{5B106E36-FD25-4E2D-B0AA-010F637433A0}" type="datetimeFigureOut">
              <a:rPr lang="ru-RU" smtClean="0"/>
              <a:pPr/>
              <a:t>27.03.2016</a:t>
            </a:fld>
            <a:endParaRPr lang="ru-RU"/>
          </a:p>
        </p:txBody>
      </p:sp>
      <p:sp>
        <p:nvSpPr>
          <p:cNvPr id="20" name="Нижний колонтитул 19"/>
          <p:cNvSpPr>
            <a:spLocks noGrp="1"/>
          </p:cNvSpPr>
          <p:nvPr>
            <p:ph type="ftr" sz="quarter" idx="11"/>
          </p:nvPr>
        </p:nvSpPr>
        <p:spPr/>
        <p:txBody>
          <a:bodyPr/>
          <a:lstStyle>
            <a:extLst/>
          </a:lstStyle>
          <a:p>
            <a:endParaRPr lang="ru-RU"/>
          </a:p>
        </p:txBody>
      </p:sp>
      <p:sp>
        <p:nvSpPr>
          <p:cNvPr id="10" name="Номер слайда 9"/>
          <p:cNvSpPr>
            <a:spLocks noGrp="1"/>
          </p:cNvSpPr>
          <p:nvPr>
            <p:ph type="sldNum" sz="quarter" idx="12"/>
          </p:nvPr>
        </p:nvSpPr>
        <p:spPr/>
        <p:txBody>
          <a:bodyPr/>
          <a:lstStyle>
            <a:extLst/>
          </a:lstStyle>
          <a:p>
            <a:fld id="{725C68B6-61C2-468F-89AB-4B9F7531AA68}" type="slidenum">
              <a:rPr lang="ru-RU" smtClean="0"/>
              <a:pPr/>
              <a:t>‹#›</a:t>
            </a:fld>
            <a:endParaRPr lang="ru-RU"/>
          </a:p>
        </p:txBody>
      </p:sp>
      <p:sp>
        <p:nvSpPr>
          <p:cNvPr id="8" name="Овал 7"/>
          <p:cNvSpPr/>
          <p:nvPr/>
        </p:nvSpPr>
        <p:spPr>
          <a:xfrm>
            <a:off x="921433" y="1413802"/>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
        <p:nvSpPr>
          <p:cNvPr id="9" name="Овал 8"/>
          <p:cNvSpPr/>
          <p:nvPr/>
        </p:nvSpPr>
        <p:spPr>
          <a:xfrm>
            <a:off x="1157176" y="1345016"/>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extLs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extLst/>
          </a:lstStyle>
          <a:p>
            <a:fld id="{5B106E36-FD25-4E2D-B0AA-010F637433A0}" type="datetimeFigureOut">
              <a:rPr lang="ru-RU" smtClean="0"/>
              <a:pPr/>
              <a:t>27.03.2016</a:t>
            </a:fld>
            <a:endParaRPr lang="ru-RU"/>
          </a:p>
        </p:txBody>
      </p:sp>
      <p:sp>
        <p:nvSpPr>
          <p:cNvPr id="5" name="Нижний колонтитул 4"/>
          <p:cNvSpPr>
            <a:spLocks noGrp="1"/>
          </p:cNvSpPr>
          <p:nvPr>
            <p:ph type="ftr" sz="quarter" idx="11"/>
          </p:nvPr>
        </p:nvSpPr>
        <p:spPr/>
        <p:txBody>
          <a:bodyPr/>
          <a:lstStyle>
            <a:extLst/>
          </a:lstStyle>
          <a:p>
            <a:endParaRPr lang="ru-RU"/>
          </a:p>
        </p:txBody>
      </p:sp>
      <p:sp>
        <p:nvSpPr>
          <p:cNvPr id="6" name="Номер слайда 5"/>
          <p:cNvSpPr>
            <a:spLocks noGrp="1"/>
          </p:cNvSpPr>
          <p:nvPr>
            <p:ph type="sldNum" sz="quarter" idx="12"/>
          </p:nvPr>
        </p:nvSpPr>
        <p:spPr/>
        <p:txBody>
          <a:bodyPr/>
          <a:lstStyle>
            <a:extLst/>
          </a:lstStyle>
          <a:p>
            <a:fld id="{725C68B6-61C2-468F-89AB-4B9F7531AA68}"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858000" y="274639"/>
            <a:ext cx="1828800" cy="5851525"/>
          </a:xfrm>
        </p:spPr>
        <p:txBody>
          <a:bodyPr vert="eaVert"/>
          <a:lstStyle>
            <a:extLs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1143000" y="274640"/>
            <a:ext cx="5562600" cy="5851525"/>
          </a:xfrm>
        </p:spPr>
        <p:txBody>
          <a:bodyPr vert="eaVert"/>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extLst/>
          </a:lstStyle>
          <a:p>
            <a:fld id="{5B106E36-FD25-4E2D-B0AA-010F637433A0}" type="datetimeFigureOut">
              <a:rPr lang="ru-RU" smtClean="0"/>
              <a:pPr/>
              <a:t>27.03.2016</a:t>
            </a:fld>
            <a:endParaRPr lang="ru-RU"/>
          </a:p>
        </p:txBody>
      </p:sp>
      <p:sp>
        <p:nvSpPr>
          <p:cNvPr id="5" name="Нижний колонтитул 4"/>
          <p:cNvSpPr>
            <a:spLocks noGrp="1"/>
          </p:cNvSpPr>
          <p:nvPr>
            <p:ph type="ftr" sz="quarter" idx="11"/>
          </p:nvPr>
        </p:nvSpPr>
        <p:spPr/>
        <p:txBody>
          <a:bodyPr/>
          <a:lstStyle>
            <a:extLst/>
          </a:lstStyle>
          <a:p>
            <a:endParaRPr lang="ru-RU"/>
          </a:p>
        </p:txBody>
      </p:sp>
      <p:sp>
        <p:nvSpPr>
          <p:cNvPr id="6" name="Номер слайда 5"/>
          <p:cNvSpPr>
            <a:spLocks noGrp="1"/>
          </p:cNvSpPr>
          <p:nvPr>
            <p:ph type="sldNum" sz="quarter" idx="12"/>
          </p:nvPr>
        </p:nvSpPr>
        <p:spPr/>
        <p:txBody>
          <a:bodyPr/>
          <a:lstStyle>
            <a:extLst/>
          </a:lstStyle>
          <a:p>
            <a:fld id="{725C68B6-61C2-468F-89AB-4B9F7531AA68}"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extLst/>
          </a:lstStyle>
          <a:p>
            <a:r>
              <a:rPr kumimoji="0" lang="ru-RU" smtClean="0"/>
              <a:t>Образец заголовка</a:t>
            </a:r>
            <a:endParaRPr kumimoji="0" lang="en-US"/>
          </a:p>
        </p:txBody>
      </p:sp>
      <p:sp>
        <p:nvSpPr>
          <p:cNvPr id="3" name="Содержимое 2"/>
          <p:cNvSpPr>
            <a:spLocks noGrp="1"/>
          </p:cNvSpPr>
          <p:nvPr>
            <p:ph idx="1"/>
          </p:nvPr>
        </p:nvSpPr>
        <p:spPr/>
        <p:txBody>
          <a:bodyPr/>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extLst/>
          </a:lstStyle>
          <a:p>
            <a:fld id="{5B106E36-FD25-4E2D-B0AA-010F637433A0}" type="datetimeFigureOut">
              <a:rPr lang="ru-RU" smtClean="0"/>
              <a:pPr/>
              <a:t>27.03.2016</a:t>
            </a:fld>
            <a:endParaRPr lang="ru-RU"/>
          </a:p>
        </p:txBody>
      </p:sp>
      <p:sp>
        <p:nvSpPr>
          <p:cNvPr id="5" name="Нижний колонтитул 4"/>
          <p:cNvSpPr>
            <a:spLocks noGrp="1"/>
          </p:cNvSpPr>
          <p:nvPr>
            <p:ph type="ftr" sz="quarter" idx="11"/>
          </p:nvPr>
        </p:nvSpPr>
        <p:spPr/>
        <p:txBody>
          <a:bodyPr/>
          <a:lstStyle>
            <a:extLst/>
          </a:lstStyle>
          <a:p>
            <a:endParaRPr lang="ru-RU"/>
          </a:p>
        </p:txBody>
      </p:sp>
      <p:sp>
        <p:nvSpPr>
          <p:cNvPr id="6" name="Номер слайда 5"/>
          <p:cNvSpPr>
            <a:spLocks noGrp="1"/>
          </p:cNvSpPr>
          <p:nvPr>
            <p:ph type="sldNum" sz="quarter" idx="12"/>
          </p:nvPr>
        </p:nvSpPr>
        <p:spPr/>
        <p:txBody>
          <a:bodyPr/>
          <a:lstStyle>
            <a:extLst/>
          </a:lstStyle>
          <a:p>
            <a:fld id="{725C68B6-61C2-468F-89AB-4B9F7531AA68}"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spTree>
      <p:nvGrpSpPr>
        <p:cNvPr id="1" name=""/>
        <p:cNvGrpSpPr/>
        <p:nvPr/>
      </p:nvGrpSpPr>
      <p:grpSpPr>
        <a:xfrm>
          <a:off x="0" y="0"/>
          <a:ext cx="0" cy="0"/>
          <a:chOff x="0" y="0"/>
          <a:chExt cx="0" cy="0"/>
        </a:xfrm>
      </p:grpSpPr>
      <p:sp>
        <p:nvSpPr>
          <p:cNvPr id="7" name="Прямоугольник 6"/>
          <p:cNvSpPr/>
          <p:nvPr/>
        </p:nvSpPr>
        <p:spPr>
          <a:xfrm>
            <a:off x="2282890" y="-54"/>
            <a:ext cx="6858000"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Заголовок 1"/>
          <p:cNvSpPr>
            <a:spLocks noGrp="1"/>
          </p:cNvSpPr>
          <p:nvPr>
            <p:ph type="title"/>
          </p:nvPr>
        </p:nvSpPr>
        <p:spPr>
          <a:xfrm>
            <a:off x="2578392" y="2600325"/>
            <a:ext cx="6400800" cy="2286000"/>
          </a:xfrm>
        </p:spPr>
        <p:txBody>
          <a:bodyPr anchor="t"/>
          <a:lstStyle>
            <a:lvl1pPr algn="l">
              <a:lnSpc>
                <a:spcPts val="4500"/>
              </a:lnSpc>
              <a:buNone/>
              <a:defRPr sz="4000" b="1" cap="all"/>
            </a:lvl1pPr>
            <a:extLst/>
          </a:lstStyle>
          <a:p>
            <a:r>
              <a:rPr kumimoji="0" lang="ru-RU" smtClean="0"/>
              <a:t>Образец заголовка</a:t>
            </a:r>
            <a:endParaRPr kumimoji="0" lang="en-US"/>
          </a:p>
        </p:txBody>
      </p:sp>
      <p:sp>
        <p:nvSpPr>
          <p:cNvPr id="3" name="Текст 2"/>
          <p:cNvSpPr>
            <a:spLocks noGrp="1"/>
          </p:cNvSpPr>
          <p:nvPr>
            <p:ph type="body" idx="1"/>
          </p:nvPr>
        </p:nvSpPr>
        <p:spPr>
          <a:xfrm>
            <a:off x="2578392" y="1066800"/>
            <a:ext cx="6400800" cy="1509712"/>
          </a:xfrm>
        </p:spPr>
        <p:txBody>
          <a:bodyPr anchor="b"/>
          <a:lstStyle>
            <a:lvl1pPr marL="18288" indent="0">
              <a:lnSpc>
                <a:spcPts val="2300"/>
              </a:lnSpc>
              <a:spcBef>
                <a:spcPts val="0"/>
              </a:spcBef>
              <a:buNone/>
              <a:defRPr sz="2000">
                <a:solidFill>
                  <a:schemeClr val="tx2">
                    <a:shade val="30000"/>
                    <a:satMod val="150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ru-RU" smtClean="0"/>
              <a:t>Образец текста</a:t>
            </a:r>
          </a:p>
        </p:txBody>
      </p:sp>
      <p:sp>
        <p:nvSpPr>
          <p:cNvPr id="4" name="Дата 3"/>
          <p:cNvSpPr>
            <a:spLocks noGrp="1"/>
          </p:cNvSpPr>
          <p:nvPr>
            <p:ph type="dt" sz="half" idx="10"/>
          </p:nvPr>
        </p:nvSpPr>
        <p:spPr/>
        <p:txBody>
          <a:bodyPr/>
          <a:lstStyle>
            <a:extLst/>
          </a:lstStyle>
          <a:p>
            <a:fld id="{5B106E36-FD25-4E2D-B0AA-010F637433A0}" type="datetimeFigureOut">
              <a:rPr lang="ru-RU" smtClean="0"/>
              <a:pPr/>
              <a:t>27.03.2016</a:t>
            </a:fld>
            <a:endParaRPr lang="ru-RU"/>
          </a:p>
        </p:txBody>
      </p:sp>
      <p:sp>
        <p:nvSpPr>
          <p:cNvPr id="5" name="Нижний колонтитул 4"/>
          <p:cNvSpPr>
            <a:spLocks noGrp="1"/>
          </p:cNvSpPr>
          <p:nvPr>
            <p:ph type="ftr" sz="quarter" idx="11"/>
          </p:nvPr>
        </p:nvSpPr>
        <p:spPr/>
        <p:txBody>
          <a:bodyPr/>
          <a:lstStyle>
            <a:extLst/>
          </a:lstStyle>
          <a:p>
            <a:endParaRPr lang="ru-RU"/>
          </a:p>
        </p:txBody>
      </p:sp>
      <p:sp>
        <p:nvSpPr>
          <p:cNvPr id="6" name="Номер слайда 5"/>
          <p:cNvSpPr>
            <a:spLocks noGrp="1"/>
          </p:cNvSpPr>
          <p:nvPr>
            <p:ph type="sldNum" sz="quarter" idx="12"/>
          </p:nvPr>
        </p:nvSpPr>
        <p:spPr/>
        <p:txBody>
          <a:bodyPr/>
          <a:lstStyle>
            <a:extLst/>
          </a:lstStyle>
          <a:p>
            <a:fld id="{725C68B6-61C2-468F-89AB-4B9F7531AA68}" type="slidenum">
              <a:rPr lang="ru-RU" smtClean="0"/>
              <a:pPr/>
              <a:t>‹#›</a:t>
            </a:fld>
            <a:endParaRPr lang="ru-RU"/>
          </a:p>
        </p:txBody>
      </p:sp>
      <p:sp>
        <p:nvSpPr>
          <p:cNvPr id="10" name="Прямоугольник 9"/>
          <p:cNvSpPr/>
          <p:nvPr/>
        </p:nvSpPr>
        <p:spPr bwMode="invGray">
          <a:xfrm>
            <a:off x="2286000" y="0"/>
            <a:ext cx="76200"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Овал 7"/>
          <p:cNvSpPr/>
          <p:nvPr/>
        </p:nvSpPr>
        <p:spPr>
          <a:xfrm>
            <a:off x="2172321" y="2814656"/>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
        <p:nvSpPr>
          <p:cNvPr id="9" name="Овал 8"/>
          <p:cNvSpPr/>
          <p:nvPr/>
        </p:nvSpPr>
        <p:spPr>
          <a:xfrm>
            <a:off x="2408064" y="2745870"/>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435608" y="274320"/>
            <a:ext cx="7498080" cy="1143000"/>
          </a:xfrm>
        </p:spPr>
        <p:txBody>
          <a:bodyPr/>
          <a:lstStyle>
            <a:extLst/>
          </a:lstStyle>
          <a:p>
            <a:r>
              <a:rPr kumimoji="0" lang="ru-RU" smtClean="0"/>
              <a:t>Образец заголовка</a:t>
            </a:r>
            <a:endParaRPr kumimoji="0" lang="en-US"/>
          </a:p>
        </p:txBody>
      </p:sp>
      <p:sp>
        <p:nvSpPr>
          <p:cNvPr id="3" name="Содержимое 2"/>
          <p:cNvSpPr>
            <a:spLocks noGrp="1"/>
          </p:cNvSpPr>
          <p:nvPr>
            <p:ph sz="half" idx="1"/>
          </p:nvPr>
        </p:nvSpPr>
        <p:spPr>
          <a:xfrm>
            <a:off x="143560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Содержимое 3"/>
          <p:cNvSpPr>
            <a:spLocks noGrp="1"/>
          </p:cNvSpPr>
          <p:nvPr>
            <p:ph sz="half" idx="2"/>
          </p:nvPr>
        </p:nvSpPr>
        <p:spPr>
          <a:xfrm>
            <a:off x="527608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extLst/>
          </a:lstStyle>
          <a:p>
            <a:fld id="{5B106E36-FD25-4E2D-B0AA-010F637433A0}" type="datetimeFigureOut">
              <a:rPr lang="ru-RU" smtClean="0"/>
              <a:pPr/>
              <a:t>27.03.2016</a:t>
            </a:fld>
            <a:endParaRPr lang="ru-RU"/>
          </a:p>
        </p:txBody>
      </p:sp>
      <p:sp>
        <p:nvSpPr>
          <p:cNvPr id="6" name="Нижний колонтитул 5"/>
          <p:cNvSpPr>
            <a:spLocks noGrp="1"/>
          </p:cNvSpPr>
          <p:nvPr>
            <p:ph type="ftr" sz="quarter" idx="11"/>
          </p:nvPr>
        </p:nvSpPr>
        <p:spPr/>
        <p:txBody>
          <a:bodyPr/>
          <a:lstStyle>
            <a:extLst/>
          </a:lstStyle>
          <a:p>
            <a:endParaRPr lang="ru-RU"/>
          </a:p>
        </p:txBody>
      </p:sp>
      <p:sp>
        <p:nvSpPr>
          <p:cNvPr id="7" name="Номер слайда 6"/>
          <p:cNvSpPr>
            <a:spLocks noGrp="1"/>
          </p:cNvSpPr>
          <p:nvPr>
            <p:ph type="sldNum" sz="quarter" idx="12"/>
          </p:nvPr>
        </p:nvSpPr>
        <p:spPr/>
        <p:txBody>
          <a:bodyPr/>
          <a:lstStyle>
            <a:extLst/>
          </a:lstStyle>
          <a:p>
            <a:fld id="{725C68B6-61C2-468F-89AB-4B9F7531AA68}"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5160336"/>
            <a:ext cx="8229600" cy="1143000"/>
          </a:xfrm>
        </p:spPr>
        <p:txBody>
          <a:bodyPr anchor="ctr"/>
          <a:lstStyle>
            <a:lvl1pPr algn="ctr">
              <a:defRPr sz="4500" b="1" cap="none" baseline="0"/>
            </a:lvl1pPr>
            <a:extLst/>
          </a:lstStyle>
          <a:p>
            <a:r>
              <a:rPr kumimoji="0" lang="ru-RU" smtClean="0"/>
              <a:t>Образец заголовка</a:t>
            </a:r>
            <a:endParaRPr kumimoji="0" lang="en-US"/>
          </a:p>
        </p:txBody>
      </p:sp>
      <p:sp>
        <p:nvSpPr>
          <p:cNvPr id="3" name="Текст 2"/>
          <p:cNvSpPr>
            <a:spLocks noGrp="1"/>
          </p:cNvSpPr>
          <p:nvPr>
            <p:ph type="body" idx="1"/>
          </p:nvPr>
        </p:nvSpPr>
        <p:spPr>
          <a:xfrm>
            <a:off x="45720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ru-RU" smtClean="0"/>
              <a:t>Образец текста</a:t>
            </a:r>
          </a:p>
        </p:txBody>
      </p:sp>
      <p:sp>
        <p:nvSpPr>
          <p:cNvPr id="4" name="Текст 3"/>
          <p:cNvSpPr>
            <a:spLocks noGrp="1"/>
          </p:cNvSpPr>
          <p:nvPr>
            <p:ph type="body" sz="half" idx="3"/>
          </p:nvPr>
        </p:nvSpPr>
        <p:spPr>
          <a:xfrm>
            <a:off x="466344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ru-RU" smtClean="0"/>
              <a:t>Образец текста</a:t>
            </a:r>
          </a:p>
        </p:txBody>
      </p:sp>
      <p:sp>
        <p:nvSpPr>
          <p:cNvPr id="5" name="Содержимое 4"/>
          <p:cNvSpPr>
            <a:spLocks noGrp="1"/>
          </p:cNvSpPr>
          <p:nvPr>
            <p:ph sz="quarter" idx="2"/>
          </p:nvPr>
        </p:nvSpPr>
        <p:spPr>
          <a:xfrm>
            <a:off x="45720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6" name="Содержимое 5"/>
          <p:cNvSpPr>
            <a:spLocks noGrp="1"/>
          </p:cNvSpPr>
          <p:nvPr>
            <p:ph sz="quarter" idx="4"/>
          </p:nvPr>
        </p:nvSpPr>
        <p:spPr>
          <a:xfrm>
            <a:off x="466344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7" name="Дата 6"/>
          <p:cNvSpPr>
            <a:spLocks noGrp="1"/>
          </p:cNvSpPr>
          <p:nvPr>
            <p:ph type="dt" sz="half" idx="10"/>
          </p:nvPr>
        </p:nvSpPr>
        <p:spPr/>
        <p:txBody>
          <a:bodyPr/>
          <a:lstStyle>
            <a:extLst/>
          </a:lstStyle>
          <a:p>
            <a:fld id="{5B106E36-FD25-4E2D-B0AA-010F637433A0}" type="datetimeFigureOut">
              <a:rPr lang="ru-RU" smtClean="0"/>
              <a:pPr/>
              <a:t>27.03.2016</a:t>
            </a:fld>
            <a:endParaRPr lang="ru-RU"/>
          </a:p>
        </p:txBody>
      </p:sp>
      <p:sp>
        <p:nvSpPr>
          <p:cNvPr id="8" name="Нижний колонтитул 7"/>
          <p:cNvSpPr>
            <a:spLocks noGrp="1"/>
          </p:cNvSpPr>
          <p:nvPr>
            <p:ph type="ftr" sz="quarter" idx="11"/>
          </p:nvPr>
        </p:nvSpPr>
        <p:spPr/>
        <p:txBody>
          <a:bodyPr/>
          <a:lstStyle>
            <a:extLst/>
          </a:lstStyle>
          <a:p>
            <a:endParaRPr lang="ru-RU"/>
          </a:p>
        </p:txBody>
      </p:sp>
      <p:sp>
        <p:nvSpPr>
          <p:cNvPr id="9" name="Номер слайда 8"/>
          <p:cNvSpPr>
            <a:spLocks noGrp="1"/>
          </p:cNvSpPr>
          <p:nvPr>
            <p:ph type="sldNum" sz="quarter" idx="12"/>
          </p:nvPr>
        </p:nvSpPr>
        <p:spPr/>
        <p:txBody>
          <a:bodyPr/>
          <a:lstStyle>
            <a:extLst/>
          </a:lstStyle>
          <a:p>
            <a:fld id="{725C68B6-61C2-468F-89AB-4B9F7531AA68}"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435608" y="274320"/>
            <a:ext cx="7498080" cy="1143000"/>
          </a:xfrm>
        </p:spPr>
        <p:txBody>
          <a:bodyPr anchor="ctr"/>
          <a:lstStyle>
            <a:extLst/>
          </a:lstStyle>
          <a:p>
            <a:r>
              <a:rPr kumimoji="0" lang="ru-RU" smtClean="0"/>
              <a:t>Образец заголовка</a:t>
            </a:r>
            <a:endParaRPr kumimoji="0" lang="en-US"/>
          </a:p>
        </p:txBody>
      </p:sp>
      <p:sp>
        <p:nvSpPr>
          <p:cNvPr id="3" name="Дата 2"/>
          <p:cNvSpPr>
            <a:spLocks noGrp="1"/>
          </p:cNvSpPr>
          <p:nvPr>
            <p:ph type="dt" sz="half" idx="10"/>
          </p:nvPr>
        </p:nvSpPr>
        <p:spPr/>
        <p:txBody>
          <a:bodyPr/>
          <a:lstStyle>
            <a:extLst/>
          </a:lstStyle>
          <a:p>
            <a:fld id="{5B106E36-FD25-4E2D-B0AA-010F637433A0}" type="datetimeFigureOut">
              <a:rPr lang="ru-RU" smtClean="0"/>
              <a:pPr/>
              <a:t>27.03.2016</a:t>
            </a:fld>
            <a:endParaRPr lang="ru-RU"/>
          </a:p>
        </p:txBody>
      </p:sp>
      <p:sp>
        <p:nvSpPr>
          <p:cNvPr id="4" name="Нижний колонтитул 3"/>
          <p:cNvSpPr>
            <a:spLocks noGrp="1"/>
          </p:cNvSpPr>
          <p:nvPr>
            <p:ph type="ftr" sz="quarter" idx="11"/>
          </p:nvPr>
        </p:nvSpPr>
        <p:spPr/>
        <p:txBody>
          <a:bodyPr/>
          <a:lstStyle>
            <a:extLst/>
          </a:lstStyle>
          <a:p>
            <a:endParaRPr lang="ru-RU"/>
          </a:p>
        </p:txBody>
      </p:sp>
      <p:sp>
        <p:nvSpPr>
          <p:cNvPr id="5" name="Номер слайда 4"/>
          <p:cNvSpPr>
            <a:spLocks noGrp="1"/>
          </p:cNvSpPr>
          <p:nvPr>
            <p:ph type="sldNum" sz="quarter" idx="12"/>
          </p:nvPr>
        </p:nvSpPr>
        <p:spPr/>
        <p:txBody>
          <a:bodyPr/>
          <a:lstStyle>
            <a:extLst/>
          </a:lstStyle>
          <a:p>
            <a:fld id="{725C68B6-61C2-468F-89AB-4B9F7531AA68}"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Пустой слайд">
    <p:spTree>
      <p:nvGrpSpPr>
        <p:cNvPr id="1" name=""/>
        <p:cNvGrpSpPr/>
        <p:nvPr/>
      </p:nvGrpSpPr>
      <p:grpSpPr>
        <a:xfrm>
          <a:off x="0" y="0"/>
          <a:ext cx="0" cy="0"/>
          <a:chOff x="0" y="0"/>
          <a:chExt cx="0" cy="0"/>
        </a:xfrm>
      </p:grpSpPr>
      <p:sp>
        <p:nvSpPr>
          <p:cNvPr id="5" name="Прямоугольник 4"/>
          <p:cNvSpPr/>
          <p:nvPr/>
        </p:nvSpPr>
        <p:spPr>
          <a:xfrm>
            <a:off x="1014984" y="0"/>
            <a:ext cx="8129016"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Дата 1"/>
          <p:cNvSpPr>
            <a:spLocks noGrp="1"/>
          </p:cNvSpPr>
          <p:nvPr>
            <p:ph type="dt" sz="half" idx="10"/>
          </p:nvPr>
        </p:nvSpPr>
        <p:spPr/>
        <p:txBody>
          <a:bodyPr/>
          <a:lstStyle>
            <a:extLst/>
          </a:lstStyle>
          <a:p>
            <a:fld id="{5B106E36-FD25-4E2D-B0AA-010F637433A0}" type="datetimeFigureOut">
              <a:rPr lang="ru-RU" smtClean="0"/>
              <a:pPr/>
              <a:t>27.03.2016</a:t>
            </a:fld>
            <a:endParaRPr lang="ru-RU"/>
          </a:p>
        </p:txBody>
      </p:sp>
      <p:sp>
        <p:nvSpPr>
          <p:cNvPr id="3" name="Нижний колонтитул 2"/>
          <p:cNvSpPr>
            <a:spLocks noGrp="1"/>
          </p:cNvSpPr>
          <p:nvPr>
            <p:ph type="ftr" sz="quarter" idx="11"/>
          </p:nvPr>
        </p:nvSpPr>
        <p:spPr/>
        <p:txBody>
          <a:bodyPr/>
          <a:lstStyle>
            <a:extLst/>
          </a:lstStyle>
          <a:p>
            <a:endParaRPr lang="ru-RU"/>
          </a:p>
        </p:txBody>
      </p:sp>
      <p:sp>
        <p:nvSpPr>
          <p:cNvPr id="4" name="Номер слайда 3"/>
          <p:cNvSpPr>
            <a:spLocks noGrp="1"/>
          </p:cNvSpPr>
          <p:nvPr>
            <p:ph type="sldNum" sz="quarter" idx="12"/>
          </p:nvPr>
        </p:nvSpPr>
        <p:spPr/>
        <p:txBody>
          <a:bodyPr/>
          <a:lstStyle>
            <a:extLst/>
          </a:lstStyle>
          <a:p>
            <a:fld id="{725C68B6-61C2-468F-89AB-4B9F7531AA68}" type="slidenum">
              <a:rPr lang="ru-RU" smtClean="0"/>
              <a:pPr/>
              <a:t>‹#›</a:t>
            </a:fld>
            <a:endParaRPr lang="ru-RU"/>
          </a:p>
        </p:txBody>
      </p:sp>
      <p:sp>
        <p:nvSpPr>
          <p:cNvPr id="6" name="Прямоугольник 5"/>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16778"/>
            <a:ext cx="3810000" cy="1162050"/>
          </a:xfrm>
          <a:ln>
            <a:noFill/>
          </a:ln>
        </p:spPr>
        <p:txBody>
          <a:bodyPr anchor="b"/>
          <a:lstStyle>
            <a:lvl1pPr algn="l">
              <a:lnSpc>
                <a:spcPts val="2000"/>
              </a:lnSpc>
              <a:buNone/>
              <a:defRPr sz="2200" b="1" cap="all" baseline="0"/>
            </a:lvl1pPr>
            <a:extLst/>
          </a:lstStyle>
          <a:p>
            <a:r>
              <a:rPr kumimoji="0" lang="ru-RU" smtClean="0"/>
              <a:t>Образец заголовка</a:t>
            </a:r>
            <a:endParaRPr kumimoji="0" lang="en-US"/>
          </a:p>
        </p:txBody>
      </p:sp>
      <p:sp>
        <p:nvSpPr>
          <p:cNvPr id="3" name="Текст 2"/>
          <p:cNvSpPr>
            <a:spLocks noGrp="1"/>
          </p:cNvSpPr>
          <p:nvPr>
            <p:ph type="body" idx="2"/>
          </p:nvPr>
        </p:nvSpPr>
        <p:spPr>
          <a:xfrm>
            <a:off x="457200" y="1406964"/>
            <a:ext cx="3810000" cy="698500"/>
          </a:xfrm>
        </p:spPr>
        <p:txBody>
          <a:bodyPr/>
          <a:lstStyle>
            <a:lvl1pPr marL="45720" indent="0">
              <a:lnSpc>
                <a:spcPct val="100000"/>
              </a:lnSpc>
              <a:spcBef>
                <a:spcPts val="0"/>
              </a:spcBef>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ru-RU" smtClean="0"/>
              <a:t>Образец текста</a:t>
            </a:r>
          </a:p>
        </p:txBody>
      </p:sp>
      <p:sp>
        <p:nvSpPr>
          <p:cNvPr id="4" name="Содержимое 3"/>
          <p:cNvSpPr>
            <a:spLocks noGrp="1"/>
          </p:cNvSpPr>
          <p:nvPr>
            <p:ph sz="half" idx="1"/>
          </p:nvPr>
        </p:nvSpPr>
        <p:spPr>
          <a:xfrm>
            <a:off x="457200" y="2133600"/>
            <a:ext cx="8153400" cy="3992563"/>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extLst/>
          </a:lstStyle>
          <a:p>
            <a:fld id="{5B106E36-FD25-4E2D-B0AA-010F637433A0}" type="datetimeFigureOut">
              <a:rPr lang="ru-RU" smtClean="0"/>
              <a:pPr/>
              <a:t>27.03.2016</a:t>
            </a:fld>
            <a:endParaRPr lang="ru-RU"/>
          </a:p>
        </p:txBody>
      </p:sp>
      <p:sp>
        <p:nvSpPr>
          <p:cNvPr id="6" name="Нижний колонтитул 5"/>
          <p:cNvSpPr>
            <a:spLocks noGrp="1"/>
          </p:cNvSpPr>
          <p:nvPr>
            <p:ph type="ftr" sz="quarter" idx="11"/>
          </p:nvPr>
        </p:nvSpPr>
        <p:spPr/>
        <p:txBody>
          <a:bodyPr/>
          <a:lstStyle>
            <a:extLst/>
          </a:lstStyle>
          <a:p>
            <a:endParaRPr lang="ru-RU"/>
          </a:p>
        </p:txBody>
      </p:sp>
      <p:sp>
        <p:nvSpPr>
          <p:cNvPr id="7" name="Номер слайда 6"/>
          <p:cNvSpPr>
            <a:spLocks noGrp="1"/>
          </p:cNvSpPr>
          <p:nvPr>
            <p:ph type="sldNum" sz="quarter" idx="12"/>
          </p:nvPr>
        </p:nvSpPr>
        <p:spPr/>
        <p:txBody>
          <a:bodyPr/>
          <a:lstStyle>
            <a:extLst/>
          </a:lstStyle>
          <a:p>
            <a:fld id="{725C68B6-61C2-468F-89AB-4B9F7531AA68}"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886896" y="1066800"/>
            <a:ext cx="2743200" cy="1981200"/>
          </a:xfrm>
        </p:spPr>
        <p:txBody>
          <a:bodyPr anchor="b">
            <a:noAutofit/>
          </a:bodyPr>
          <a:lstStyle>
            <a:lvl1pPr algn="l">
              <a:buNone/>
              <a:defRPr sz="2100" b="1">
                <a:effectLst/>
              </a:defRPr>
            </a:lvl1pPr>
            <a:extLst/>
          </a:lstStyle>
          <a:p>
            <a:r>
              <a:rPr kumimoji="0" lang="ru-RU" smtClean="0"/>
              <a:t>Образец заголовка</a:t>
            </a:r>
            <a:endParaRPr kumimoji="0" lang="en-US"/>
          </a:p>
        </p:txBody>
      </p:sp>
      <p:sp>
        <p:nvSpPr>
          <p:cNvPr id="5" name="Дата 4"/>
          <p:cNvSpPr>
            <a:spLocks noGrp="1"/>
          </p:cNvSpPr>
          <p:nvPr>
            <p:ph type="dt" sz="half" idx="10"/>
          </p:nvPr>
        </p:nvSpPr>
        <p:spPr/>
        <p:txBody>
          <a:bodyPr/>
          <a:lstStyle>
            <a:extLst/>
          </a:lstStyle>
          <a:p>
            <a:fld id="{5B106E36-FD25-4E2D-B0AA-010F637433A0}" type="datetimeFigureOut">
              <a:rPr lang="ru-RU" smtClean="0"/>
              <a:pPr/>
              <a:t>27.03.2016</a:t>
            </a:fld>
            <a:endParaRPr lang="ru-RU"/>
          </a:p>
        </p:txBody>
      </p:sp>
      <p:sp>
        <p:nvSpPr>
          <p:cNvPr id="6" name="Нижний колонтитул 5"/>
          <p:cNvSpPr>
            <a:spLocks noGrp="1"/>
          </p:cNvSpPr>
          <p:nvPr>
            <p:ph type="ftr" sz="quarter" idx="11"/>
          </p:nvPr>
        </p:nvSpPr>
        <p:spPr/>
        <p:txBody>
          <a:bodyPr/>
          <a:lstStyle>
            <a:extLst/>
          </a:lstStyle>
          <a:p>
            <a:endParaRPr lang="ru-RU"/>
          </a:p>
        </p:txBody>
      </p:sp>
      <p:sp>
        <p:nvSpPr>
          <p:cNvPr id="7" name="Номер слайда 6"/>
          <p:cNvSpPr>
            <a:spLocks noGrp="1"/>
          </p:cNvSpPr>
          <p:nvPr>
            <p:ph type="sldNum" sz="quarter" idx="12"/>
          </p:nvPr>
        </p:nvSpPr>
        <p:spPr/>
        <p:txBody>
          <a:bodyPr/>
          <a:lstStyle>
            <a:extLst/>
          </a:lstStyle>
          <a:p>
            <a:fld id="{725C68B6-61C2-468F-89AB-4B9F7531AA68}" type="slidenum">
              <a:rPr lang="ru-RU" smtClean="0"/>
              <a:pPr/>
              <a:t>‹#›</a:t>
            </a:fld>
            <a:endParaRPr lang="ru-RU"/>
          </a:p>
        </p:txBody>
      </p:sp>
      <p:sp>
        <p:nvSpPr>
          <p:cNvPr id="8" name="Прямоугольник 7"/>
          <p:cNvSpPr/>
          <p:nvPr/>
        </p:nvSpPr>
        <p:spPr>
          <a:xfrm>
            <a:off x="762000" y="1066800"/>
            <a:ext cx="4572000" cy="4572000"/>
          </a:xfrm>
          <a:prstGeom prst="rect">
            <a:avLst/>
          </a:prstGeom>
          <a:solidFill>
            <a:srgbClr val="FFFFFF"/>
          </a:solidFill>
          <a:ln w="88900" cap="sq">
            <a:solidFill>
              <a:srgbClr val="FFFFFF"/>
            </a:solidFill>
            <a:miter lim="800000"/>
          </a:ln>
          <a:effectLst>
            <a:outerShdw blurRad="55500" dist="18500" dir="5400000" algn="tl" rotWithShape="0">
              <a:srgbClr val="000000">
                <a:alpha val="35000"/>
              </a:srgbClr>
            </a:outerShdw>
          </a:effectLst>
          <a:scene3d>
            <a:camera prst="orthographicFront"/>
            <a:lightRig rig="twoPt" dir="t">
              <a:rot lat="0" lon="0" rev="7200000"/>
            </a:lightRig>
          </a:scene3d>
          <a:sp3d contourW="635">
            <a:bevelT w="25400" h="19050"/>
            <a:contourClr>
              <a:srgbClr val="969696"/>
            </a:contourClr>
          </a:sp3d>
        </p:spPr>
        <p:txBody>
          <a:bodyPr lIns="91440" tIns="274320" rtlCol="0" anchor="t">
            <a:normAutofit/>
          </a:bodyPr>
          <a:lstStyle>
            <a:extLst/>
          </a:lstStyle>
          <a:p>
            <a:pPr marL="0" indent="-283464" algn="l" rtl="0" eaLnBrk="1" latinLnBrk="0" hangingPunct="1">
              <a:lnSpc>
                <a:spcPts val="3000"/>
              </a:lnSpc>
              <a:spcBef>
                <a:spcPts val="600"/>
              </a:spcBef>
              <a:buClr>
                <a:schemeClr val="accent1"/>
              </a:buClr>
              <a:buSzPct val="80000"/>
              <a:buFont typeface="Wingdings 2"/>
              <a:buNone/>
            </a:pPr>
            <a:endParaRPr kumimoji="0" lang="en-US" sz="3200" kern="1200">
              <a:solidFill>
                <a:schemeClr val="tx1"/>
              </a:solidFill>
              <a:latin typeface="+mn-lt"/>
              <a:ea typeface="+mn-ea"/>
              <a:cs typeface="+mn-cs"/>
            </a:endParaRPr>
          </a:p>
        </p:txBody>
      </p:sp>
      <p:sp>
        <p:nvSpPr>
          <p:cNvPr id="3" name="Рисунок 2"/>
          <p:cNvSpPr>
            <a:spLocks noGrp="1"/>
          </p:cNvSpPr>
          <p:nvPr>
            <p:ph type="pic" idx="1"/>
          </p:nvPr>
        </p:nvSpPr>
        <p:spPr>
          <a:xfrm>
            <a:off x="838200" y="1143003"/>
            <a:ext cx="4419600" cy="3514531"/>
          </a:xfrm>
          <a:prstGeom prst="roundRect">
            <a:avLst>
              <a:gd name="adj" fmla="val 783"/>
            </a:avLst>
          </a:prstGeom>
          <a:solidFill>
            <a:schemeClr val="bg2"/>
          </a:solidFill>
          <a:ln w="127000">
            <a:noFill/>
            <a:miter lim="800000"/>
          </a:ln>
          <a:effectLst/>
        </p:spPr>
        <p:txBody>
          <a:bodyPr lIns="91440" tIns="274320" anchor="t"/>
          <a:lstStyle>
            <a:lvl1pPr indent="0">
              <a:buNone/>
              <a:defRPr sz="3200"/>
            </a:lvl1pPr>
            <a:extLst/>
          </a:lstStyle>
          <a:p>
            <a:pPr marL="0" algn="l" eaLnBrk="1" latinLnBrk="0" hangingPunct="1"/>
            <a:r>
              <a:rPr kumimoji="0" lang="ru-RU" smtClean="0"/>
              <a:t>Вставка рисунка</a:t>
            </a:r>
            <a:endParaRPr kumimoji="0" lang="en-US" dirty="0"/>
          </a:p>
        </p:txBody>
      </p:sp>
      <p:sp>
        <p:nvSpPr>
          <p:cNvPr id="9" name="Блок-схема: процесс 8"/>
          <p:cNvSpPr/>
          <p:nvPr/>
        </p:nvSpPr>
        <p:spPr>
          <a:xfrm rot="19468671">
            <a:off x="396725" y="954341"/>
            <a:ext cx="685800"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shade val="90000"/>
                <a:satMod val="200000"/>
                <a:alpha val="4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0" name="Блок-схема: процесс 9"/>
          <p:cNvSpPr/>
          <p:nvPr/>
        </p:nvSpPr>
        <p:spPr>
          <a:xfrm rot="2103354" flipH="1">
            <a:off x="5003667" y="936786"/>
            <a:ext cx="649224"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alpha val="2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4" name="Текст 3"/>
          <p:cNvSpPr>
            <a:spLocks noGrp="1"/>
          </p:cNvSpPr>
          <p:nvPr>
            <p:ph type="body" sz="half" idx="2"/>
          </p:nvPr>
        </p:nvSpPr>
        <p:spPr>
          <a:xfrm>
            <a:off x="838200" y="4800600"/>
            <a:ext cx="4419600" cy="762000"/>
          </a:xfrm>
        </p:spPr>
        <p:txBody>
          <a:bodyPr anchor="ctr"/>
          <a:lstStyle>
            <a:lvl1pPr marL="0" indent="0" algn="l">
              <a:lnSpc>
                <a:spcPts val="1600"/>
              </a:lnSpc>
              <a:spcBef>
                <a:spcPts val="0"/>
              </a:spcBef>
              <a:buNone/>
              <a:defRPr sz="1400">
                <a:solidFill>
                  <a:srgbClr val="777777"/>
                </a:solidFill>
              </a:defRPr>
            </a:lvl1pPr>
            <a:lvl2pPr>
              <a:defRPr sz="1200"/>
            </a:lvl2pPr>
            <a:lvl3pPr>
              <a:defRPr sz="1000"/>
            </a:lvl3pPr>
            <a:lvl4pPr>
              <a:defRPr sz="900"/>
            </a:lvl4pPr>
            <a:lvl5pPr>
              <a:defRPr sz="900"/>
            </a:lvl5pPr>
            <a:extLst/>
          </a:lstStyle>
          <a:p>
            <a:pPr lvl="0" eaLnBrk="1" latinLnBrk="0" hangingPunct="1"/>
            <a:r>
              <a:rPr kumimoji="0" lang="ru-RU" smtClean="0"/>
              <a:t>Образец текста</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Пирог 6"/>
          <p:cNvSpPr/>
          <p:nvPr/>
        </p:nvSpPr>
        <p:spPr>
          <a:xfrm>
            <a:off x="-815927" y="-815922"/>
            <a:ext cx="1638887" cy="1638887"/>
          </a:xfrm>
          <a:prstGeom prst="pie">
            <a:avLst>
              <a:gd name="adj1" fmla="val 0"/>
              <a:gd name="adj2" fmla="val 5402120"/>
            </a:avLst>
          </a:prstGeom>
          <a:solidFill>
            <a:schemeClr val="bg2">
              <a:tint val="18000"/>
              <a:satMod val="220000"/>
              <a:alpha val="33000"/>
            </a:schemeClr>
          </a:solidFill>
          <a:ln w="3175" cap="rnd" cmpd="sng" algn="ctr">
            <a:solidFill>
              <a:schemeClr val="bg2">
                <a:shade val="70000"/>
                <a:satMod val="200000"/>
                <a:alpha val="100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Овал 7"/>
          <p:cNvSpPr/>
          <p:nvPr/>
        </p:nvSpPr>
        <p:spPr>
          <a:xfrm>
            <a:off x="168816" y="21102"/>
            <a:ext cx="1702191" cy="1702191"/>
          </a:xfrm>
          <a:prstGeom prst="ellipse">
            <a:avLst/>
          </a:prstGeom>
          <a:noFill/>
          <a:ln w="27305" cap="rnd" cmpd="sng" algn="ctr">
            <a:solidFill>
              <a:schemeClr val="bg2">
                <a:tint val="45000"/>
                <a:satMod val="325000"/>
                <a:alpha val="100000"/>
              </a:schemeClr>
            </a:solidFill>
            <a:prstDash val="solid"/>
          </a:ln>
          <a:effectLst>
            <a:outerShdw blurRad="25400" dist="25400" dir="5400000" algn="tl" rotWithShape="0">
              <a:schemeClr val="bg2">
                <a:shade val="50000"/>
                <a:satMod val="150000"/>
                <a:alpha val="8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Кольцо 10"/>
          <p:cNvSpPr/>
          <p:nvPr/>
        </p:nvSpPr>
        <p:spPr>
          <a:xfrm rot="2315675">
            <a:off x="182881" y="1055077"/>
            <a:ext cx="1125717" cy="1102624"/>
          </a:xfrm>
          <a:prstGeom prst="donut">
            <a:avLst>
              <a:gd name="adj" fmla="val 11833"/>
            </a:avLst>
          </a:prstGeom>
          <a:gradFill rotWithShape="1">
            <a:gsLst>
              <a:gs pos="0">
                <a:schemeClr val="bg2">
                  <a:tint val="10000"/>
                  <a:shade val="99000"/>
                  <a:satMod val="355000"/>
                  <a:alpha val="70000"/>
                </a:schemeClr>
              </a:gs>
              <a:gs pos="70000">
                <a:schemeClr val="bg2">
                  <a:tint val="6000"/>
                  <a:shade val="100000"/>
                  <a:satMod val="400000"/>
                  <a:alpha val="55000"/>
                </a:schemeClr>
              </a:gs>
              <a:gs pos="100000">
                <a:schemeClr val="bg2">
                  <a:tint val="100000"/>
                  <a:shade val="75000"/>
                  <a:satMod val="370000"/>
                  <a:alpha val="60000"/>
                </a:schemeClr>
              </a:gs>
            </a:gsLst>
            <a:path path="circle">
              <a:fillToRect l="-407500" t="-50000" r="507500" b="150000"/>
            </a:path>
          </a:gradFill>
          <a:ln w="7350" cap="rnd" cmpd="sng" algn="ctr">
            <a:solidFill>
              <a:schemeClr val="bg2">
                <a:shade val="60000"/>
                <a:satMod val="220000"/>
                <a:alpha val="100000"/>
              </a:schemeClr>
            </a:solidFill>
            <a:prstDash val="solid"/>
          </a:ln>
          <a:effectLst>
            <a:outerShdw blurRad="12700" dist="15000" dir="4500000" algn="tl" rotWithShape="0">
              <a:schemeClr val="bg2">
                <a:shade val="10000"/>
                <a:satMod val="200000"/>
                <a:alpha val="3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2" name="Прямоугольник 11"/>
          <p:cNvSpPr/>
          <p:nvPr/>
        </p:nvSpPr>
        <p:spPr>
          <a:xfrm>
            <a:off x="1012873" y="-54"/>
            <a:ext cx="8131127"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5" name="Заголовок 4"/>
          <p:cNvSpPr>
            <a:spLocks noGrp="1"/>
          </p:cNvSpPr>
          <p:nvPr>
            <p:ph type="title"/>
          </p:nvPr>
        </p:nvSpPr>
        <p:spPr>
          <a:xfrm>
            <a:off x="1435608" y="274638"/>
            <a:ext cx="7498080" cy="1143000"/>
          </a:xfrm>
          <a:prstGeom prst="rect">
            <a:avLst/>
          </a:prstGeom>
        </p:spPr>
        <p:txBody>
          <a:bodyPr anchor="ctr">
            <a:normAutofit/>
          </a:bodyPr>
          <a:lstStyle>
            <a:extLst/>
          </a:lstStyle>
          <a:p>
            <a:r>
              <a:rPr kumimoji="0" lang="ru-RU" smtClean="0"/>
              <a:t>Образец заголовка</a:t>
            </a:r>
            <a:endParaRPr kumimoji="0" lang="en-US"/>
          </a:p>
        </p:txBody>
      </p:sp>
      <p:sp>
        <p:nvSpPr>
          <p:cNvPr id="9" name="Текст 8"/>
          <p:cNvSpPr>
            <a:spLocks noGrp="1"/>
          </p:cNvSpPr>
          <p:nvPr>
            <p:ph type="body" idx="1"/>
          </p:nvPr>
        </p:nvSpPr>
        <p:spPr>
          <a:xfrm>
            <a:off x="1435608" y="1447800"/>
            <a:ext cx="7498080" cy="4800600"/>
          </a:xfrm>
          <a:prstGeom prst="rect">
            <a:avLst/>
          </a:prstGeom>
        </p:spPr>
        <p:txBody>
          <a:bodyPr>
            <a:normAutofit/>
          </a:bodyPr>
          <a:lstStyle>
            <a:extLst/>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24" name="Дата 23"/>
          <p:cNvSpPr>
            <a:spLocks noGrp="1"/>
          </p:cNvSpPr>
          <p:nvPr>
            <p:ph type="dt" sz="half" idx="2"/>
          </p:nvPr>
        </p:nvSpPr>
        <p:spPr>
          <a:xfrm>
            <a:off x="3581400" y="6305550"/>
            <a:ext cx="2133600" cy="476250"/>
          </a:xfrm>
          <a:prstGeom prst="rect">
            <a:avLst/>
          </a:prstGeom>
        </p:spPr>
        <p:txBody>
          <a:bodyPr anchor="b"/>
          <a:lstStyle>
            <a:lvl1pPr algn="r" eaLnBrk="1" latinLnBrk="0" hangingPunct="1">
              <a:defRPr kumimoji="0" sz="1200">
                <a:solidFill>
                  <a:schemeClr val="bg2">
                    <a:shade val="50000"/>
                    <a:satMod val="200000"/>
                  </a:schemeClr>
                </a:solidFill>
              </a:defRPr>
            </a:lvl1pPr>
            <a:extLst/>
          </a:lstStyle>
          <a:p>
            <a:fld id="{5B106E36-FD25-4E2D-B0AA-010F637433A0}" type="datetimeFigureOut">
              <a:rPr lang="ru-RU" smtClean="0"/>
              <a:pPr/>
              <a:t>27.03.2016</a:t>
            </a:fld>
            <a:endParaRPr lang="ru-RU"/>
          </a:p>
        </p:txBody>
      </p:sp>
      <p:sp>
        <p:nvSpPr>
          <p:cNvPr id="10" name="Нижний колонтитул 9"/>
          <p:cNvSpPr>
            <a:spLocks noGrp="1"/>
          </p:cNvSpPr>
          <p:nvPr>
            <p:ph type="ftr" sz="quarter" idx="3"/>
          </p:nvPr>
        </p:nvSpPr>
        <p:spPr>
          <a:xfrm>
            <a:off x="5715000" y="6305550"/>
            <a:ext cx="2895600" cy="476250"/>
          </a:xfrm>
          <a:prstGeom prst="rect">
            <a:avLst/>
          </a:prstGeom>
        </p:spPr>
        <p:txBody>
          <a:bodyPr anchor="b"/>
          <a:lstStyle>
            <a:lvl1pPr eaLnBrk="1" latinLnBrk="0" hangingPunct="1">
              <a:defRPr kumimoji="0" sz="1200">
                <a:solidFill>
                  <a:schemeClr val="bg2">
                    <a:shade val="50000"/>
                    <a:satMod val="200000"/>
                  </a:schemeClr>
                </a:solidFill>
                <a:effectLst/>
              </a:defRPr>
            </a:lvl1pPr>
            <a:extLst/>
          </a:lstStyle>
          <a:p>
            <a:endParaRPr lang="ru-RU"/>
          </a:p>
        </p:txBody>
      </p:sp>
      <p:sp>
        <p:nvSpPr>
          <p:cNvPr id="22" name="Номер слайда 21"/>
          <p:cNvSpPr>
            <a:spLocks noGrp="1"/>
          </p:cNvSpPr>
          <p:nvPr>
            <p:ph type="sldNum" sz="quarter" idx="4"/>
          </p:nvPr>
        </p:nvSpPr>
        <p:spPr>
          <a:xfrm>
            <a:off x="8613648" y="6305550"/>
            <a:ext cx="457200" cy="476250"/>
          </a:xfrm>
          <a:prstGeom prst="rect">
            <a:avLst/>
          </a:prstGeom>
        </p:spPr>
        <p:txBody>
          <a:bodyPr anchor="b"/>
          <a:lstStyle>
            <a:lvl1pPr algn="ctr" eaLnBrk="1" latinLnBrk="0" hangingPunct="1">
              <a:defRPr kumimoji="0" sz="1200">
                <a:solidFill>
                  <a:schemeClr val="bg2">
                    <a:shade val="50000"/>
                    <a:satMod val="200000"/>
                  </a:schemeClr>
                </a:solidFill>
                <a:effectLst/>
              </a:defRPr>
            </a:lvl1pPr>
            <a:extLst/>
          </a:lstStyle>
          <a:p>
            <a:fld id="{725C68B6-61C2-468F-89AB-4B9F7531AA68}" type="slidenum">
              <a:rPr lang="ru-RU" smtClean="0"/>
              <a:pPr/>
              <a:t>‹#›</a:t>
            </a:fld>
            <a:endParaRPr lang="ru-RU"/>
          </a:p>
        </p:txBody>
      </p:sp>
      <p:sp>
        <p:nvSpPr>
          <p:cNvPr id="15" name="Прямоугольник 14"/>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 bg1="lt1" tx1="dk1" bg2="lt2" tx2="dk2" accent1="accent1" accent2="accent2" accent3="accent3" accent4="accent4" accent5="accent5" accent6="accent6" hlink="hlink" folHlink="folHlink"/>
  <p:sldLayoutIdLst>
    <p:sldLayoutId id="2147483853" r:id="rId1"/>
    <p:sldLayoutId id="2147483854" r:id="rId2"/>
    <p:sldLayoutId id="2147483855" r:id="rId3"/>
    <p:sldLayoutId id="2147483856" r:id="rId4"/>
    <p:sldLayoutId id="2147483857" r:id="rId5"/>
    <p:sldLayoutId id="2147483858" r:id="rId6"/>
    <p:sldLayoutId id="2147483859" r:id="rId7"/>
    <p:sldLayoutId id="2147483860" r:id="rId8"/>
    <p:sldLayoutId id="2147483861" r:id="rId9"/>
    <p:sldLayoutId id="2147483862" r:id="rId10"/>
    <p:sldLayoutId id="2147483863" r:id="rId11"/>
  </p:sldLayoutIdLst>
  <p:txStyles>
    <p:titleStyle>
      <a:lvl1pPr algn="l" rtl="0"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p:titleStyle>
    <p:bodyStyle>
      <a:lvl1pPr marL="365760" indent="-283464" algn="l" rtl="0" eaLnBrk="1" latinLnBrk="0" hangingPunct="1">
        <a:lnSpc>
          <a:spcPct val="100000"/>
        </a:lnSpc>
        <a:spcBef>
          <a:spcPts val="600"/>
        </a:spcBef>
        <a:buClr>
          <a:schemeClr val="accent1"/>
        </a:buClr>
        <a:buSzPct val="80000"/>
        <a:buFont typeface="Wingdings 2"/>
        <a:buChar char=""/>
        <a:defRPr kumimoji="0" sz="3200" kern="1200">
          <a:solidFill>
            <a:schemeClr val="tx1"/>
          </a:solidFill>
          <a:latin typeface="+mn-lt"/>
          <a:ea typeface="+mn-ea"/>
          <a:cs typeface="+mn-cs"/>
        </a:defRPr>
      </a:lvl1pPr>
      <a:lvl2pPr marL="640080" indent="-237744" algn="l" rtl="0" eaLnBrk="1" latinLnBrk="0" hangingPunct="1">
        <a:lnSpc>
          <a:spcPct val="100000"/>
        </a:lnSpc>
        <a:spcBef>
          <a:spcPts val="550"/>
        </a:spcBef>
        <a:buClr>
          <a:schemeClr val="accent1"/>
        </a:buClr>
        <a:buFont typeface="Verdana"/>
        <a:buChar char="◦"/>
        <a:defRPr kumimoji="0" sz="2800" kern="1200">
          <a:solidFill>
            <a:schemeClr val="tx1"/>
          </a:solidFill>
          <a:latin typeface="+mn-lt"/>
          <a:ea typeface="+mn-ea"/>
          <a:cs typeface="+mn-cs"/>
        </a:defRPr>
      </a:lvl2pPr>
      <a:lvl3pPr marL="886968" indent="-228600" algn="l" rtl="0" eaLnBrk="1" latinLnBrk="0" hangingPunct="1">
        <a:lnSpc>
          <a:spcPct val="100000"/>
        </a:lnSpc>
        <a:spcBef>
          <a:spcPct val="20000"/>
        </a:spcBef>
        <a:buClr>
          <a:schemeClr val="accent2"/>
        </a:buClr>
        <a:buFont typeface="Wingdings 2"/>
        <a:buChar char=""/>
        <a:defRPr kumimoji="0" sz="2400" kern="1200">
          <a:solidFill>
            <a:schemeClr val="tx1"/>
          </a:solidFill>
          <a:latin typeface="+mn-lt"/>
          <a:ea typeface="+mn-ea"/>
          <a:cs typeface="+mn-cs"/>
        </a:defRPr>
      </a:lvl3pPr>
      <a:lvl4pPr marL="1097280" indent="-173736" algn="l" rtl="0" eaLnBrk="1" latinLnBrk="0" hangingPunct="1">
        <a:lnSpc>
          <a:spcPct val="100000"/>
        </a:lnSpc>
        <a:spcBef>
          <a:spcPct val="20000"/>
        </a:spcBef>
        <a:buClr>
          <a:schemeClr val="accent3"/>
        </a:buClr>
        <a:buFont typeface="Wingdings 2"/>
        <a:buChar char=""/>
        <a:defRPr kumimoji="0" sz="2000" kern="1200">
          <a:solidFill>
            <a:schemeClr val="tx1"/>
          </a:solidFill>
          <a:latin typeface="+mn-lt"/>
          <a:ea typeface="+mn-ea"/>
          <a:cs typeface="+mn-cs"/>
        </a:defRPr>
      </a:lvl4pPr>
      <a:lvl5pPr marL="1298448" indent="-182880" algn="l" rtl="0" eaLnBrk="1" latinLnBrk="0" hangingPunct="1">
        <a:lnSpc>
          <a:spcPct val="100000"/>
        </a:lnSpc>
        <a:spcBef>
          <a:spcPct val="20000"/>
        </a:spcBef>
        <a:buClr>
          <a:schemeClr val="accent4"/>
        </a:buClr>
        <a:buFont typeface="Wingdings 2"/>
        <a:buChar char=""/>
        <a:defRPr kumimoji="0"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chart" Target="../charts/chart9.xml"/></Relationships>
</file>

<file path=ppt/slides/_rels/slide19.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chart" Target="../charts/chart11.xml"/><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chart" Target="../charts/chart12.xml"/><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chart" Target="../charts/chart13.xml"/></Relationships>
</file>

<file path=ppt/slides/_rels/slide22.xml.rels><?xml version="1.0" encoding="UTF-8" standalone="yes"?>
<Relationships xmlns="http://schemas.openxmlformats.org/package/2006/relationships"><Relationship Id="rId3" Type="http://schemas.openxmlformats.org/officeDocument/2006/relationships/chart" Target="../charts/chart14.xml"/><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image" Target="../media/image13.png"/><Relationship Id="rId11" Type="http://schemas.openxmlformats.org/officeDocument/2006/relationships/image" Target="../media/image18.png"/><Relationship Id="rId5" Type="http://schemas.openxmlformats.org/officeDocument/2006/relationships/image" Target="../media/image12.png"/><Relationship Id="rId10" Type="http://schemas.openxmlformats.org/officeDocument/2006/relationships/image" Target="../media/image17.png"/><Relationship Id="rId4" Type="http://schemas.openxmlformats.org/officeDocument/2006/relationships/image" Target="../media/image11.png"/><Relationship Id="rId9" Type="http://schemas.openxmlformats.org/officeDocument/2006/relationships/image" Target="../media/image16.png"/></Relationships>
</file>

<file path=ppt/slides/_rels/slide24.xml.rels><?xml version="1.0" encoding="UTF-8" standalone="yes"?>
<Relationships xmlns="http://schemas.openxmlformats.org/package/2006/relationships"><Relationship Id="rId3" Type="http://schemas.openxmlformats.org/officeDocument/2006/relationships/chart" Target="../charts/chart15.xml"/><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chart" Target="../charts/chart16.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jpe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187624" y="2348880"/>
            <a:ext cx="7416824" cy="990600"/>
          </a:xfrm>
        </p:spPr>
        <p:txBody>
          <a:bodyPr>
            <a:normAutofit fontScale="90000"/>
          </a:bodyPr>
          <a:lstStyle/>
          <a:p>
            <a:pPr algn="ctr"/>
            <a:r>
              <a:rPr lang="ru-RU" dirty="0" smtClean="0"/>
              <a:t>Изучение воздействия </a:t>
            </a:r>
            <a:r>
              <a:rPr lang="ru-RU" dirty="0"/>
              <a:t>терагерцового </a:t>
            </a:r>
            <a:r>
              <a:rPr lang="ru-RU" dirty="0" smtClean="0"/>
              <a:t>излучения на </a:t>
            </a:r>
            <a:r>
              <a:rPr lang="en-US" i="1" dirty="0" smtClean="0"/>
              <a:t>Escherichia coli </a:t>
            </a:r>
            <a:r>
              <a:rPr lang="ru-RU" dirty="0" smtClean="0"/>
              <a:t>при помощи </a:t>
            </a:r>
            <a:r>
              <a:rPr lang="ru-RU" dirty="0" err="1" smtClean="0"/>
              <a:t>геносенсоров</a:t>
            </a:r>
            <a:endParaRPr lang="ru-RU" dirty="0"/>
          </a:p>
        </p:txBody>
      </p:sp>
      <p:sp>
        <p:nvSpPr>
          <p:cNvPr id="3" name="Подзаголовок 2"/>
          <p:cNvSpPr>
            <a:spLocks noGrp="1"/>
          </p:cNvSpPr>
          <p:nvPr>
            <p:ph type="subTitle" idx="1"/>
          </p:nvPr>
        </p:nvSpPr>
        <p:spPr>
          <a:xfrm>
            <a:off x="1187624" y="3717032"/>
            <a:ext cx="7622664" cy="2448272"/>
          </a:xfrm>
        </p:spPr>
        <p:txBody>
          <a:bodyPr>
            <a:normAutofit fontScale="62500" lnSpcReduction="20000"/>
          </a:bodyPr>
          <a:lstStyle/>
          <a:p>
            <a:r>
              <a:rPr lang="ru-RU" u="sng" dirty="0" smtClean="0">
                <a:latin typeface="Calibri" panose="020F0502020204030204" pitchFamily="34" charset="0"/>
              </a:rPr>
              <a:t>Соискатель</a:t>
            </a:r>
            <a:r>
              <a:rPr lang="en-US" dirty="0" smtClean="0">
                <a:latin typeface="Calibri" panose="020F0502020204030204" pitchFamily="34" charset="0"/>
              </a:rPr>
              <a:t>: </a:t>
            </a:r>
            <a:r>
              <a:rPr lang="ru-RU" dirty="0" smtClean="0">
                <a:latin typeface="Calibri" panose="020F0502020204030204" pitchFamily="34" charset="0"/>
              </a:rPr>
              <a:t>Елизавета Вячеславовна Демидова </a:t>
            </a:r>
          </a:p>
          <a:p>
            <a:endParaRPr lang="ru-RU" dirty="0" smtClean="0">
              <a:latin typeface="Calibri" panose="020F0502020204030204" pitchFamily="34" charset="0"/>
            </a:endParaRPr>
          </a:p>
          <a:p>
            <a:r>
              <a:rPr lang="ru-RU" u="sng" dirty="0" smtClean="0">
                <a:latin typeface="Calibri" panose="020F0502020204030204" pitchFamily="34" charset="0"/>
              </a:rPr>
              <a:t>Научный руководитель НИР</a:t>
            </a:r>
            <a:r>
              <a:rPr lang="ru-RU" dirty="0" smtClean="0">
                <a:latin typeface="Calibri" panose="020F0502020204030204" pitchFamily="34" charset="0"/>
              </a:rPr>
              <a:t>: к. б. н., зав. Лаборатории молекулярных биотехнологий</a:t>
            </a:r>
            <a:r>
              <a:rPr lang="en-US" dirty="0" smtClean="0">
                <a:latin typeface="Calibri" panose="020F0502020204030204" pitchFamily="34" charset="0"/>
              </a:rPr>
              <a:t> </a:t>
            </a:r>
            <a:r>
              <a:rPr lang="ru-RU" dirty="0" smtClean="0">
                <a:latin typeface="Calibri" panose="020F0502020204030204" pitchFamily="34" charset="0"/>
              </a:rPr>
              <a:t>Сергей Евгеньевич </a:t>
            </a:r>
            <a:r>
              <a:rPr lang="ru-RU" dirty="0" err="1" smtClean="0">
                <a:latin typeface="Calibri" panose="020F0502020204030204" pitchFamily="34" charset="0"/>
              </a:rPr>
              <a:t>Пельтек</a:t>
            </a:r>
            <a:endParaRPr lang="en-US" dirty="0" smtClean="0">
              <a:latin typeface="Calibri" panose="020F0502020204030204" pitchFamily="34" charset="0"/>
            </a:endParaRPr>
          </a:p>
          <a:p>
            <a:r>
              <a:rPr lang="ru-RU" dirty="0" smtClean="0">
                <a:latin typeface="Calibri" panose="020F0502020204030204" pitchFamily="34" charset="0"/>
              </a:rPr>
              <a:t> </a:t>
            </a:r>
          </a:p>
          <a:p>
            <a:r>
              <a:rPr lang="ru-RU" dirty="0" smtClean="0">
                <a:latin typeface="Calibri" panose="020F0502020204030204" pitchFamily="34" charset="0"/>
              </a:rPr>
              <a:t>НИР проводится на базе Лаборатории молекулярных биотехнологий, тема 22.</a:t>
            </a:r>
          </a:p>
          <a:p>
            <a:endParaRPr lang="ru-RU" dirty="0" smtClean="0">
              <a:latin typeface="Calibri" panose="020F0502020204030204" pitchFamily="34" charset="0"/>
            </a:endParaRPr>
          </a:p>
          <a:p>
            <a:r>
              <a:rPr lang="ru-RU" dirty="0" smtClean="0">
                <a:latin typeface="Calibri" panose="020F0502020204030204" pitchFamily="34" charset="0"/>
              </a:rPr>
              <a:t>Специальность</a:t>
            </a:r>
            <a:r>
              <a:rPr lang="en-US" dirty="0" smtClean="0">
                <a:latin typeface="Calibri" panose="020F0502020204030204" pitchFamily="34" charset="0"/>
              </a:rPr>
              <a:t>:  </a:t>
            </a:r>
            <a:r>
              <a:rPr lang="ru-RU" dirty="0" smtClean="0">
                <a:latin typeface="Calibri" panose="020F0502020204030204" pitchFamily="34" charset="0"/>
              </a:rPr>
              <a:t>03.02.07 – генетика</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pPr algn="ctr"/>
            <a:r>
              <a:rPr lang="ru-RU" sz="2400" dirty="0" err="1"/>
              <a:t>Флюоресцентный</a:t>
            </a:r>
            <a:r>
              <a:rPr lang="ru-RU" sz="2400" dirty="0"/>
              <a:t> ответ </a:t>
            </a:r>
            <a:r>
              <a:rPr lang="ru-RU" sz="2400" dirty="0" err="1"/>
              <a:t>геносенсора</a:t>
            </a:r>
            <a:r>
              <a:rPr lang="ru-RU" sz="2400" dirty="0"/>
              <a:t> </a:t>
            </a:r>
            <a:r>
              <a:rPr lang="en-US" sz="2400" i="1" dirty="0">
                <a:sym typeface="Calibri"/>
              </a:rPr>
              <a:t>E.coli/</a:t>
            </a:r>
            <a:r>
              <a:rPr lang="ru-RU" sz="2400" i="1" dirty="0" err="1">
                <a:sym typeface="Calibri"/>
              </a:rPr>
              <a:t>pKatG</a:t>
            </a:r>
            <a:r>
              <a:rPr lang="ru-RU" sz="2400" i="1" dirty="0">
                <a:sym typeface="Calibri"/>
              </a:rPr>
              <a:t>-GFP </a:t>
            </a:r>
            <a:r>
              <a:rPr lang="ru-RU" sz="2400" dirty="0" smtClean="0">
                <a:sym typeface="Calibri"/>
              </a:rPr>
              <a:t>при </a:t>
            </a:r>
            <a:r>
              <a:rPr lang="ru-RU" sz="2400" dirty="0">
                <a:sym typeface="Calibri"/>
              </a:rPr>
              <a:t>длине волны </a:t>
            </a:r>
            <a:r>
              <a:rPr lang="ru-RU" sz="2400" dirty="0" smtClean="0">
                <a:sym typeface="Calibri"/>
              </a:rPr>
              <a:t>200 мкм</a:t>
            </a:r>
            <a:endParaRPr lang="ru-RU" sz="2400" dirty="0"/>
          </a:p>
        </p:txBody>
      </p:sp>
      <p:sp>
        <p:nvSpPr>
          <p:cNvPr id="5" name="Прямоугольник 4"/>
          <p:cNvSpPr/>
          <p:nvPr/>
        </p:nvSpPr>
        <p:spPr>
          <a:xfrm>
            <a:off x="1160966" y="5878237"/>
            <a:ext cx="7848872" cy="646331"/>
          </a:xfrm>
          <a:prstGeom prst="rect">
            <a:avLst/>
          </a:prstGeom>
        </p:spPr>
        <p:txBody>
          <a:bodyPr wrap="square">
            <a:spAutoFit/>
          </a:bodyPr>
          <a:lstStyle/>
          <a:p>
            <a:pPr algn="just"/>
            <a:r>
              <a:rPr lang="ru-RU" dirty="0" smtClean="0"/>
              <a:t>         Зависимость </a:t>
            </a:r>
            <a:r>
              <a:rPr lang="ru-RU" dirty="0"/>
              <a:t>характерна для всех используемых длин </a:t>
            </a:r>
            <a:r>
              <a:rPr lang="ru-RU" dirty="0" smtClean="0"/>
              <a:t>волн –   </a:t>
            </a:r>
          </a:p>
          <a:p>
            <a:pPr algn="just"/>
            <a:r>
              <a:rPr lang="ru-RU" dirty="0" smtClean="0"/>
              <a:t>130</a:t>
            </a:r>
            <a:r>
              <a:rPr lang="ru-RU" dirty="0"/>
              <a:t>, 150 и 200 </a:t>
            </a:r>
            <a:r>
              <a:rPr lang="ru-RU" dirty="0" smtClean="0"/>
              <a:t>мкм.</a:t>
            </a:r>
            <a:endParaRPr lang="ru-RU" dirty="0"/>
          </a:p>
        </p:txBody>
      </p:sp>
      <p:graphicFrame>
        <p:nvGraphicFramePr>
          <p:cNvPr id="8" name="Объект 7"/>
          <p:cNvGraphicFramePr>
            <a:graphicFrameLocks noGrp="1"/>
          </p:cNvGraphicFramePr>
          <p:nvPr>
            <p:ph idx="1"/>
            <p:extLst>
              <p:ext uri="{D42A27DB-BD31-4B8C-83A1-F6EECF244321}">
                <p14:modId xmlns:p14="http://schemas.microsoft.com/office/powerpoint/2010/main" val="811573249"/>
              </p:ext>
            </p:extLst>
          </p:nvPr>
        </p:nvGraphicFramePr>
        <p:xfrm>
          <a:off x="1379033" y="1601688"/>
          <a:ext cx="7412737" cy="4644611"/>
        </p:xfrm>
        <a:graphic>
          <a:graphicData uri="http://schemas.openxmlformats.org/drawingml/2006/chart">
            <c:chart xmlns:c="http://schemas.openxmlformats.org/drawingml/2006/chart" xmlns:r="http://schemas.openxmlformats.org/officeDocument/2006/relationships" r:id="rId3"/>
          </a:graphicData>
        </a:graphic>
      </p:graphicFrame>
      <p:sp>
        <p:nvSpPr>
          <p:cNvPr id="9" name="Объект 3"/>
          <p:cNvSpPr txBox="1">
            <a:spLocks/>
          </p:cNvSpPr>
          <p:nvPr/>
        </p:nvSpPr>
        <p:spPr>
          <a:xfrm>
            <a:off x="1435608" y="1293911"/>
            <a:ext cx="7096832" cy="307777"/>
          </a:xfrm>
          <a:prstGeom prst="rect">
            <a:avLst/>
          </a:prstGeom>
        </p:spPr>
        <p:txBody>
          <a:bodyPr wrap="square">
            <a:spAutoFit/>
          </a:bodyPr>
          <a:lstStyle>
            <a:lvl1pPr marL="365760" indent="-283464" algn="l" rtl="0" eaLnBrk="1" latinLnBrk="0" hangingPunct="1">
              <a:lnSpc>
                <a:spcPct val="100000"/>
              </a:lnSpc>
              <a:spcBef>
                <a:spcPts val="600"/>
              </a:spcBef>
              <a:buClr>
                <a:schemeClr val="accent1"/>
              </a:buClr>
              <a:buSzPct val="80000"/>
              <a:buFont typeface="Wingdings 2"/>
              <a:buChar char=""/>
              <a:defRPr kumimoji="0" sz="3200" kern="1200">
                <a:solidFill>
                  <a:schemeClr val="tx1"/>
                </a:solidFill>
                <a:latin typeface="+mn-lt"/>
                <a:ea typeface="+mn-ea"/>
                <a:cs typeface="+mn-cs"/>
              </a:defRPr>
            </a:lvl1pPr>
            <a:lvl2pPr marL="640080" indent="-237744" algn="l" rtl="0" eaLnBrk="1" latinLnBrk="0" hangingPunct="1">
              <a:lnSpc>
                <a:spcPct val="100000"/>
              </a:lnSpc>
              <a:spcBef>
                <a:spcPts val="550"/>
              </a:spcBef>
              <a:buClr>
                <a:schemeClr val="accent1"/>
              </a:buClr>
              <a:buFont typeface="Verdana"/>
              <a:buChar char="◦"/>
              <a:defRPr kumimoji="0" sz="2800" kern="1200">
                <a:solidFill>
                  <a:schemeClr val="tx1"/>
                </a:solidFill>
                <a:latin typeface="+mn-lt"/>
                <a:ea typeface="+mn-ea"/>
                <a:cs typeface="+mn-cs"/>
              </a:defRPr>
            </a:lvl2pPr>
            <a:lvl3pPr marL="886968" indent="-228600" algn="l" rtl="0" eaLnBrk="1" latinLnBrk="0" hangingPunct="1">
              <a:lnSpc>
                <a:spcPct val="100000"/>
              </a:lnSpc>
              <a:spcBef>
                <a:spcPct val="20000"/>
              </a:spcBef>
              <a:buClr>
                <a:schemeClr val="accent2"/>
              </a:buClr>
              <a:buFont typeface="Wingdings 2"/>
              <a:buChar char=""/>
              <a:defRPr kumimoji="0" sz="2400" kern="1200">
                <a:solidFill>
                  <a:schemeClr val="tx1"/>
                </a:solidFill>
                <a:latin typeface="+mn-lt"/>
                <a:ea typeface="+mn-ea"/>
                <a:cs typeface="+mn-cs"/>
              </a:defRPr>
            </a:lvl3pPr>
            <a:lvl4pPr marL="1097280" indent="-173736" algn="l" rtl="0" eaLnBrk="1" latinLnBrk="0" hangingPunct="1">
              <a:lnSpc>
                <a:spcPct val="100000"/>
              </a:lnSpc>
              <a:spcBef>
                <a:spcPct val="20000"/>
              </a:spcBef>
              <a:buClr>
                <a:schemeClr val="accent3"/>
              </a:buClr>
              <a:buFont typeface="Wingdings 2"/>
              <a:buChar char=""/>
              <a:defRPr kumimoji="0" sz="2000" kern="1200">
                <a:solidFill>
                  <a:schemeClr val="tx1"/>
                </a:solidFill>
                <a:latin typeface="+mn-lt"/>
                <a:ea typeface="+mn-ea"/>
                <a:cs typeface="+mn-cs"/>
              </a:defRPr>
            </a:lvl4pPr>
            <a:lvl5pPr marL="1298448" indent="-182880" algn="l" rtl="0" eaLnBrk="1" latinLnBrk="0" hangingPunct="1">
              <a:lnSpc>
                <a:spcPct val="100000"/>
              </a:lnSpc>
              <a:spcBef>
                <a:spcPct val="20000"/>
              </a:spcBef>
              <a:buClr>
                <a:schemeClr val="accent4"/>
              </a:buClr>
              <a:buFont typeface="Wingdings 2"/>
              <a:buChar char=""/>
              <a:defRPr kumimoji="0"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a:lstStyle>
          <a:p>
            <a:pPr algn="ctr">
              <a:buFont typeface="Wingdings 2"/>
              <a:buNone/>
            </a:pPr>
            <a:r>
              <a:rPr lang="ru-RU" sz="1400" dirty="0" smtClean="0">
                <a:solidFill>
                  <a:schemeClr val="dk1"/>
                </a:solidFill>
                <a:latin typeface="Calibri"/>
                <a:ea typeface="Calibri"/>
                <a:cs typeface="Calibri"/>
                <a:sym typeface="Calibri"/>
              </a:rPr>
              <a:t>Клетки облучали с плотностью мощности излучения 1,4 Вт/см</a:t>
            </a:r>
            <a:r>
              <a:rPr lang="ru-RU" sz="1400" baseline="30000" dirty="0" smtClean="0">
                <a:solidFill>
                  <a:schemeClr val="dk1"/>
                </a:solidFill>
                <a:latin typeface="Calibri"/>
                <a:ea typeface="Calibri"/>
                <a:cs typeface="Calibri"/>
                <a:sym typeface="Calibri"/>
              </a:rPr>
              <a:t>2</a:t>
            </a:r>
            <a:r>
              <a:rPr lang="ru-RU" sz="1400" dirty="0" smtClean="0">
                <a:solidFill>
                  <a:schemeClr val="dk1"/>
                </a:solidFill>
                <a:latin typeface="Calibri"/>
                <a:ea typeface="Calibri"/>
                <a:cs typeface="Calibri"/>
                <a:sym typeface="Calibri"/>
              </a:rPr>
              <a:t>  в течение 15 минут</a:t>
            </a:r>
            <a:r>
              <a:rPr lang="en-US" sz="1400" dirty="0" smtClean="0">
                <a:solidFill>
                  <a:schemeClr val="dk1"/>
                </a:solidFill>
                <a:latin typeface="Calibri"/>
                <a:ea typeface="Calibri"/>
                <a:cs typeface="Calibri"/>
                <a:sym typeface="Calibri"/>
              </a:rPr>
              <a:t> </a:t>
            </a:r>
            <a:endParaRPr lang="ru-RU" sz="1400" dirty="0" smtClean="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418595279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475656" y="90385"/>
            <a:ext cx="7498080" cy="1143000"/>
          </a:xfrm>
        </p:spPr>
        <p:txBody>
          <a:bodyPr>
            <a:normAutofit/>
          </a:bodyPr>
          <a:lstStyle/>
          <a:p>
            <a:pPr algn="ctr"/>
            <a:r>
              <a:rPr lang="ru-RU" sz="2400" dirty="0" smtClean="0"/>
              <a:t>Пороговый эффект </a:t>
            </a:r>
            <a:r>
              <a:rPr lang="ru-RU" sz="2400" dirty="0" smtClean="0">
                <a:sym typeface="Calibri"/>
              </a:rPr>
              <a:t>в </a:t>
            </a:r>
            <a:r>
              <a:rPr lang="ru-RU" sz="2400" dirty="0">
                <a:sym typeface="Calibri"/>
              </a:rPr>
              <a:t>зависимости от </a:t>
            </a:r>
            <a:r>
              <a:rPr lang="ru-RU" sz="2400" dirty="0" smtClean="0">
                <a:sym typeface="Calibri"/>
              </a:rPr>
              <a:t>длительности </a:t>
            </a:r>
            <a:r>
              <a:rPr lang="ru-RU" sz="2400" dirty="0">
                <a:sym typeface="Calibri"/>
              </a:rPr>
              <a:t>облучения</a:t>
            </a:r>
            <a:endParaRPr lang="ru-RU" sz="2400" dirty="0"/>
          </a:p>
        </p:txBody>
      </p:sp>
      <p:sp>
        <p:nvSpPr>
          <p:cNvPr id="9" name="Прямоугольник 8"/>
          <p:cNvSpPr/>
          <p:nvPr/>
        </p:nvSpPr>
        <p:spPr>
          <a:xfrm>
            <a:off x="1174500" y="5445224"/>
            <a:ext cx="7799236" cy="1631216"/>
          </a:xfrm>
          <a:prstGeom prst="rect">
            <a:avLst/>
          </a:prstGeom>
        </p:spPr>
        <p:txBody>
          <a:bodyPr wrap="square">
            <a:spAutoFit/>
          </a:bodyPr>
          <a:lstStyle/>
          <a:p>
            <a:pPr algn="just"/>
            <a:r>
              <a:rPr lang="ru-RU" dirty="0" smtClean="0"/>
              <a:t>         </a:t>
            </a:r>
            <a:r>
              <a:rPr lang="ru-RU" sz="2000" dirty="0" smtClean="0">
                <a:latin typeface="Calibri" panose="020F0502020204030204" pitchFamily="34" charset="0"/>
              </a:rPr>
              <a:t>Индукция </a:t>
            </a:r>
            <a:r>
              <a:rPr lang="ru-RU" sz="2000" dirty="0">
                <a:latin typeface="Calibri" panose="020F0502020204030204" pitchFamily="34" charset="0"/>
              </a:rPr>
              <a:t>синтеза </a:t>
            </a:r>
            <a:r>
              <a:rPr lang="ru-RU" sz="2000" dirty="0" err="1">
                <a:latin typeface="Calibri" panose="020F0502020204030204" pitchFamily="34" charset="0"/>
              </a:rPr>
              <a:t>флюоресцентного</a:t>
            </a:r>
            <a:r>
              <a:rPr lang="ru-RU" sz="2000" dirty="0">
                <a:latin typeface="Calibri" panose="020F0502020204030204" pitchFamily="34" charset="0"/>
              </a:rPr>
              <a:t> белка </a:t>
            </a:r>
            <a:r>
              <a:rPr lang="en-US" sz="2000" dirty="0">
                <a:latin typeface="Calibri" panose="020F0502020204030204" pitchFamily="34" charset="0"/>
              </a:rPr>
              <a:t>GFP </a:t>
            </a:r>
            <a:r>
              <a:rPr lang="ru-RU" sz="2000" dirty="0">
                <a:latin typeface="Calibri" panose="020F0502020204030204" pitchFamily="34" charset="0"/>
              </a:rPr>
              <a:t>проявлялась </a:t>
            </a:r>
            <a:endParaRPr lang="ru-RU" sz="2000" dirty="0" smtClean="0">
              <a:latin typeface="Calibri" panose="020F0502020204030204" pitchFamily="34" charset="0"/>
            </a:endParaRPr>
          </a:p>
          <a:p>
            <a:pPr algn="just"/>
            <a:r>
              <a:rPr lang="ru-RU" sz="2000" b="1" u="sng" dirty="0" smtClean="0">
                <a:latin typeface="Calibri" panose="020F0502020204030204" pitchFamily="34" charset="0"/>
              </a:rPr>
              <a:t>всегда</a:t>
            </a:r>
            <a:r>
              <a:rPr lang="ru-RU" sz="2000" dirty="0" smtClean="0">
                <a:latin typeface="Calibri" panose="020F0502020204030204" pitchFamily="34" charset="0"/>
              </a:rPr>
              <a:t> </a:t>
            </a:r>
            <a:r>
              <a:rPr lang="ru-RU" sz="2000" dirty="0">
                <a:latin typeface="Calibri" panose="020F0502020204030204" pitchFamily="34" charset="0"/>
              </a:rPr>
              <a:t>при облучении в течении </a:t>
            </a:r>
            <a:r>
              <a:rPr lang="ru-RU" sz="2000" b="1" dirty="0" smtClean="0">
                <a:solidFill>
                  <a:srgbClr val="FF0000"/>
                </a:solidFill>
                <a:latin typeface="Calibri" panose="020F0502020204030204" pitchFamily="34" charset="0"/>
              </a:rPr>
              <a:t>15 </a:t>
            </a:r>
            <a:r>
              <a:rPr lang="ru-RU" sz="2000" b="1" dirty="0">
                <a:solidFill>
                  <a:srgbClr val="FF0000"/>
                </a:solidFill>
                <a:latin typeface="Calibri" panose="020F0502020204030204" pitchFamily="34" charset="0"/>
              </a:rPr>
              <a:t>минут</a:t>
            </a:r>
            <a:r>
              <a:rPr lang="ru-RU" sz="2000" dirty="0">
                <a:latin typeface="Calibri" panose="020F0502020204030204" pitchFamily="34" charset="0"/>
              </a:rPr>
              <a:t>, </a:t>
            </a:r>
            <a:r>
              <a:rPr lang="ru-RU" sz="2000" b="1" u="sng" dirty="0" smtClean="0">
                <a:latin typeface="Calibri" panose="020F0502020204030204" pitchFamily="34" charset="0"/>
              </a:rPr>
              <a:t>нестабильно</a:t>
            </a:r>
            <a:r>
              <a:rPr lang="ru-RU" sz="2000" dirty="0" smtClean="0">
                <a:latin typeface="Calibri" panose="020F0502020204030204" pitchFamily="34" charset="0"/>
              </a:rPr>
              <a:t>  при </a:t>
            </a:r>
            <a:r>
              <a:rPr lang="ru-RU" sz="2000" dirty="0">
                <a:latin typeface="Calibri" panose="020F0502020204030204" pitchFamily="34" charset="0"/>
              </a:rPr>
              <a:t>облучении в течении </a:t>
            </a:r>
            <a:r>
              <a:rPr lang="ru-RU" sz="2000" b="1" dirty="0" smtClean="0">
                <a:solidFill>
                  <a:srgbClr val="FF0000"/>
                </a:solidFill>
                <a:latin typeface="Calibri" panose="020F0502020204030204" pitchFamily="34" charset="0"/>
              </a:rPr>
              <a:t>10 </a:t>
            </a:r>
            <a:r>
              <a:rPr lang="ru-RU" sz="2000" b="1" dirty="0">
                <a:solidFill>
                  <a:srgbClr val="FF0000"/>
                </a:solidFill>
                <a:latin typeface="Calibri" panose="020F0502020204030204" pitchFamily="34" charset="0"/>
              </a:rPr>
              <a:t>минут</a:t>
            </a:r>
            <a:r>
              <a:rPr lang="ru-RU" sz="2000" dirty="0">
                <a:latin typeface="Calibri" panose="020F0502020204030204" pitchFamily="34" charset="0"/>
              </a:rPr>
              <a:t>, </a:t>
            </a:r>
            <a:r>
              <a:rPr lang="ru-RU" sz="2000" dirty="0" smtClean="0">
                <a:latin typeface="Calibri" panose="020F0502020204030204" pitchFamily="34" charset="0"/>
              </a:rPr>
              <a:t> </a:t>
            </a:r>
            <a:r>
              <a:rPr lang="ru-RU" sz="2000" b="1" u="sng" dirty="0" smtClean="0">
                <a:latin typeface="Calibri" panose="020F0502020204030204" pitchFamily="34" charset="0"/>
              </a:rPr>
              <a:t>никогда</a:t>
            </a:r>
            <a:r>
              <a:rPr lang="ru-RU" sz="2000" dirty="0" smtClean="0">
                <a:latin typeface="Calibri" panose="020F0502020204030204" pitchFamily="34" charset="0"/>
              </a:rPr>
              <a:t> </a:t>
            </a:r>
            <a:r>
              <a:rPr lang="ru-RU" sz="2000" dirty="0">
                <a:latin typeface="Calibri" panose="020F0502020204030204" pitchFamily="34" charset="0"/>
              </a:rPr>
              <a:t>не проявлялась при облучении в течении </a:t>
            </a:r>
            <a:r>
              <a:rPr lang="ru-RU" sz="2000" b="1" dirty="0" smtClean="0">
                <a:solidFill>
                  <a:srgbClr val="FF0000"/>
                </a:solidFill>
                <a:latin typeface="Calibri" panose="020F0502020204030204" pitchFamily="34" charset="0"/>
              </a:rPr>
              <a:t>5 </a:t>
            </a:r>
            <a:r>
              <a:rPr lang="ru-RU" sz="2000" b="1" dirty="0">
                <a:solidFill>
                  <a:srgbClr val="FF0000"/>
                </a:solidFill>
                <a:latin typeface="Calibri" panose="020F0502020204030204" pitchFamily="34" charset="0"/>
              </a:rPr>
              <a:t>минут</a:t>
            </a:r>
            <a:r>
              <a:rPr lang="ru-RU" sz="2000" dirty="0">
                <a:latin typeface="Calibri" panose="020F0502020204030204" pitchFamily="34" charset="0"/>
              </a:rPr>
              <a:t>. </a:t>
            </a:r>
            <a:endParaRPr lang="en-US" sz="2000" dirty="0">
              <a:latin typeface="Calibri" panose="020F0502020204030204" pitchFamily="34" charset="0"/>
            </a:endParaRPr>
          </a:p>
          <a:p>
            <a:pPr algn="just"/>
            <a:endParaRPr lang="en-US" sz="2000" dirty="0">
              <a:latin typeface="Calibri" panose="020F0502020204030204" pitchFamily="34" charset="0"/>
            </a:endParaRPr>
          </a:p>
        </p:txBody>
      </p:sp>
      <p:sp>
        <p:nvSpPr>
          <p:cNvPr id="3" name="Объект 2"/>
          <p:cNvSpPr>
            <a:spLocks noGrp="1"/>
          </p:cNvSpPr>
          <p:nvPr>
            <p:ph idx="1"/>
          </p:nvPr>
        </p:nvSpPr>
        <p:spPr>
          <a:xfrm>
            <a:off x="5436096" y="5573518"/>
            <a:ext cx="3497592" cy="674882"/>
          </a:xfrm>
        </p:spPr>
        <p:txBody>
          <a:bodyPr/>
          <a:lstStyle/>
          <a:p>
            <a:endParaRPr lang="ru-RU" dirty="0"/>
          </a:p>
        </p:txBody>
      </p:sp>
      <p:graphicFrame>
        <p:nvGraphicFramePr>
          <p:cNvPr id="7" name="Диаграмма 6"/>
          <p:cNvGraphicFramePr/>
          <p:nvPr>
            <p:extLst>
              <p:ext uri="{D42A27DB-BD31-4B8C-83A1-F6EECF244321}">
                <p14:modId xmlns:p14="http://schemas.microsoft.com/office/powerpoint/2010/main" val="3666878698"/>
              </p:ext>
            </p:extLst>
          </p:nvPr>
        </p:nvGraphicFramePr>
        <p:xfrm>
          <a:off x="1331640" y="1361678"/>
          <a:ext cx="7344816" cy="4011537"/>
        </p:xfrm>
        <a:graphic>
          <a:graphicData uri="http://schemas.openxmlformats.org/drawingml/2006/chart">
            <c:chart xmlns:c="http://schemas.openxmlformats.org/drawingml/2006/chart" xmlns:r="http://schemas.openxmlformats.org/officeDocument/2006/relationships" r:id="rId3"/>
          </a:graphicData>
        </a:graphic>
      </p:graphicFrame>
      <p:sp>
        <p:nvSpPr>
          <p:cNvPr id="10" name="Содержимое 2"/>
          <p:cNvSpPr txBox="1">
            <a:spLocks/>
          </p:cNvSpPr>
          <p:nvPr/>
        </p:nvSpPr>
        <p:spPr>
          <a:xfrm>
            <a:off x="1475656" y="1001639"/>
            <a:ext cx="7498080" cy="360040"/>
          </a:xfrm>
          <a:prstGeom prst="rect">
            <a:avLst/>
          </a:prstGeom>
        </p:spPr>
        <p:txBody>
          <a:bodyPr>
            <a:normAutofit/>
          </a:bodyPr>
          <a:lstStyle>
            <a:lvl1pPr marL="365760" indent="-283464" algn="l" rtl="0" eaLnBrk="1" latinLnBrk="0" hangingPunct="1">
              <a:lnSpc>
                <a:spcPct val="100000"/>
              </a:lnSpc>
              <a:spcBef>
                <a:spcPts val="600"/>
              </a:spcBef>
              <a:buClr>
                <a:schemeClr val="accent1"/>
              </a:buClr>
              <a:buSzPct val="80000"/>
              <a:buFont typeface="Wingdings 2"/>
              <a:buChar char=""/>
              <a:defRPr kumimoji="0" sz="3200" kern="1200">
                <a:solidFill>
                  <a:schemeClr val="tx1"/>
                </a:solidFill>
                <a:latin typeface="+mn-lt"/>
                <a:ea typeface="+mn-ea"/>
                <a:cs typeface="+mn-cs"/>
              </a:defRPr>
            </a:lvl1pPr>
            <a:lvl2pPr marL="640080" indent="-237744" algn="l" rtl="0" eaLnBrk="1" latinLnBrk="0" hangingPunct="1">
              <a:lnSpc>
                <a:spcPct val="100000"/>
              </a:lnSpc>
              <a:spcBef>
                <a:spcPts val="550"/>
              </a:spcBef>
              <a:buClr>
                <a:schemeClr val="accent1"/>
              </a:buClr>
              <a:buFont typeface="Verdana"/>
              <a:buChar char="◦"/>
              <a:defRPr kumimoji="0" sz="2800" kern="1200">
                <a:solidFill>
                  <a:schemeClr val="tx1"/>
                </a:solidFill>
                <a:latin typeface="+mn-lt"/>
                <a:ea typeface="+mn-ea"/>
                <a:cs typeface="+mn-cs"/>
              </a:defRPr>
            </a:lvl2pPr>
            <a:lvl3pPr marL="886968" indent="-228600" algn="l" rtl="0" eaLnBrk="1" latinLnBrk="0" hangingPunct="1">
              <a:lnSpc>
                <a:spcPct val="100000"/>
              </a:lnSpc>
              <a:spcBef>
                <a:spcPct val="20000"/>
              </a:spcBef>
              <a:buClr>
                <a:schemeClr val="accent2"/>
              </a:buClr>
              <a:buFont typeface="Wingdings 2"/>
              <a:buChar char=""/>
              <a:defRPr kumimoji="0" sz="2400" kern="1200">
                <a:solidFill>
                  <a:schemeClr val="tx1"/>
                </a:solidFill>
                <a:latin typeface="+mn-lt"/>
                <a:ea typeface="+mn-ea"/>
                <a:cs typeface="+mn-cs"/>
              </a:defRPr>
            </a:lvl3pPr>
            <a:lvl4pPr marL="1097280" indent="-173736" algn="l" rtl="0" eaLnBrk="1" latinLnBrk="0" hangingPunct="1">
              <a:lnSpc>
                <a:spcPct val="100000"/>
              </a:lnSpc>
              <a:spcBef>
                <a:spcPct val="20000"/>
              </a:spcBef>
              <a:buClr>
                <a:schemeClr val="accent3"/>
              </a:buClr>
              <a:buFont typeface="Wingdings 2"/>
              <a:buChar char=""/>
              <a:defRPr kumimoji="0" sz="2000" kern="1200">
                <a:solidFill>
                  <a:schemeClr val="tx1"/>
                </a:solidFill>
                <a:latin typeface="+mn-lt"/>
                <a:ea typeface="+mn-ea"/>
                <a:cs typeface="+mn-cs"/>
              </a:defRPr>
            </a:lvl4pPr>
            <a:lvl5pPr marL="1298448" indent="-182880" algn="l" rtl="0" eaLnBrk="1" latinLnBrk="0" hangingPunct="1">
              <a:lnSpc>
                <a:spcPct val="100000"/>
              </a:lnSpc>
              <a:spcBef>
                <a:spcPct val="20000"/>
              </a:spcBef>
              <a:buClr>
                <a:schemeClr val="accent4"/>
              </a:buClr>
              <a:buFont typeface="Wingdings 2"/>
              <a:buChar char=""/>
              <a:defRPr kumimoji="0"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a:lstStyle>
          <a:p>
            <a:pPr algn="ctr">
              <a:buFont typeface="Wingdings 2"/>
              <a:buNone/>
            </a:pPr>
            <a:r>
              <a:rPr lang="ru-RU" sz="1600" dirty="0" smtClean="0">
                <a:solidFill>
                  <a:schemeClr val="dk1"/>
                </a:solidFill>
                <a:latin typeface="Calibri"/>
                <a:ea typeface="Calibri"/>
                <a:cs typeface="Calibri"/>
                <a:sym typeface="Calibri"/>
              </a:rPr>
              <a:t>Клетки облучали с плотностью мощности излучения 1,4 Вт/см</a:t>
            </a:r>
            <a:r>
              <a:rPr lang="ru-RU" sz="1600" baseline="30000" dirty="0" smtClean="0">
                <a:solidFill>
                  <a:schemeClr val="dk1"/>
                </a:solidFill>
                <a:latin typeface="Calibri"/>
                <a:ea typeface="Calibri"/>
                <a:cs typeface="Calibri"/>
                <a:sym typeface="Calibri"/>
              </a:rPr>
              <a:t>2</a:t>
            </a:r>
            <a:endParaRPr lang="ru-RU" dirty="0"/>
          </a:p>
        </p:txBody>
      </p:sp>
    </p:spTree>
    <p:extLst>
      <p:ext uri="{BB962C8B-B14F-4D97-AF65-F5344CB8AC3E}">
        <p14:creationId xmlns:p14="http://schemas.microsoft.com/office/powerpoint/2010/main" val="333255530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pPr algn="ctr"/>
            <a:r>
              <a:rPr lang="ru-RU" sz="3200" dirty="0" smtClean="0"/>
              <a:t>Конструирование </a:t>
            </a:r>
            <a:r>
              <a:rPr lang="ru-RU" sz="3200" dirty="0" err="1" smtClean="0"/>
              <a:t>геносенсоров</a:t>
            </a:r>
            <a:r>
              <a:rPr lang="ru-RU" sz="3200" dirty="0" smtClean="0"/>
              <a:t/>
            </a:r>
            <a:br>
              <a:rPr lang="ru-RU" sz="3200" dirty="0" smtClean="0"/>
            </a:br>
            <a:r>
              <a:rPr lang="ru-RU" sz="3200" dirty="0" smtClean="0"/>
              <a:t> </a:t>
            </a:r>
            <a:r>
              <a:rPr lang="en-US" sz="3200" i="1" dirty="0" err="1" smtClean="0"/>
              <a:t>pCopA</a:t>
            </a:r>
            <a:r>
              <a:rPr lang="ru-RU" sz="3200" i="1" dirty="0" smtClean="0"/>
              <a:t>-</a:t>
            </a:r>
            <a:r>
              <a:rPr lang="en-US" sz="3200" i="1" dirty="0" smtClean="0"/>
              <a:t>GFP</a:t>
            </a:r>
            <a:endParaRPr lang="ru-RU" sz="3200" i="1" dirty="0"/>
          </a:p>
        </p:txBody>
      </p:sp>
      <p:sp>
        <p:nvSpPr>
          <p:cNvPr id="3" name="Объект 2"/>
          <p:cNvSpPr>
            <a:spLocks noGrp="1"/>
          </p:cNvSpPr>
          <p:nvPr>
            <p:ph idx="1"/>
          </p:nvPr>
        </p:nvSpPr>
        <p:spPr>
          <a:xfrm>
            <a:off x="1553745" y="1680503"/>
            <a:ext cx="7498080" cy="4800600"/>
          </a:xfrm>
        </p:spPr>
        <p:txBody>
          <a:bodyPr>
            <a:normAutofit/>
          </a:bodyPr>
          <a:lstStyle/>
          <a:p>
            <a:endParaRPr lang="en-US" sz="2400" dirty="0" smtClean="0"/>
          </a:p>
          <a:p>
            <a:endParaRPr lang="en-US" sz="2400" dirty="0"/>
          </a:p>
          <a:p>
            <a:endParaRPr lang="en-US" sz="2400" dirty="0" smtClean="0"/>
          </a:p>
          <a:p>
            <a:endParaRPr lang="ru-RU" sz="2400" dirty="0" smtClean="0"/>
          </a:p>
          <a:p>
            <a:endParaRPr lang="ru-RU" sz="2400" dirty="0"/>
          </a:p>
          <a:p>
            <a:endParaRPr lang="ru-RU" sz="2400" dirty="0" smtClean="0"/>
          </a:p>
          <a:p>
            <a:endParaRPr lang="ru-RU" sz="2400" dirty="0"/>
          </a:p>
          <a:p>
            <a:pPr marL="82296" indent="0">
              <a:buNone/>
            </a:pPr>
            <a:endParaRPr lang="en-US" sz="2400" i="1" dirty="0"/>
          </a:p>
        </p:txBody>
      </p:sp>
      <p:sp>
        <p:nvSpPr>
          <p:cNvPr id="4" name="Стрелка вправо 3"/>
          <p:cNvSpPr/>
          <p:nvPr/>
        </p:nvSpPr>
        <p:spPr>
          <a:xfrm rot="5400000">
            <a:off x="2500186" y="3124600"/>
            <a:ext cx="1148361" cy="1272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5" name="TextBox 4"/>
          <p:cNvSpPr txBox="1"/>
          <p:nvPr/>
        </p:nvSpPr>
        <p:spPr>
          <a:xfrm>
            <a:off x="1118509" y="3924409"/>
            <a:ext cx="3960440" cy="646331"/>
          </a:xfrm>
          <a:prstGeom prst="rect">
            <a:avLst/>
          </a:prstGeom>
          <a:noFill/>
        </p:spPr>
        <p:txBody>
          <a:bodyPr wrap="square" rtlCol="0">
            <a:spAutoFit/>
          </a:bodyPr>
          <a:lstStyle/>
          <a:p>
            <a:pPr algn="ctr"/>
            <a:r>
              <a:rPr lang="ru-RU" dirty="0"/>
              <a:t>Базовая векторная конструкция</a:t>
            </a:r>
          </a:p>
          <a:p>
            <a:pPr algn="ctr"/>
            <a:r>
              <a:rPr lang="en-US" dirty="0"/>
              <a:t>pUC18</a:t>
            </a:r>
            <a:r>
              <a:rPr lang="ru-RU" dirty="0"/>
              <a:t>-</a:t>
            </a:r>
            <a:r>
              <a:rPr lang="en-US" dirty="0"/>
              <a:t>GFP </a:t>
            </a:r>
            <a:endParaRPr lang="ru-RU" dirty="0"/>
          </a:p>
        </p:txBody>
      </p:sp>
      <p:sp>
        <p:nvSpPr>
          <p:cNvPr id="7" name="Стрелка вправо 6"/>
          <p:cNvSpPr/>
          <p:nvPr/>
        </p:nvSpPr>
        <p:spPr>
          <a:xfrm rot="5400000">
            <a:off x="6374194" y="3116305"/>
            <a:ext cx="1148362" cy="14379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0" name="TextBox 9"/>
          <p:cNvSpPr txBox="1"/>
          <p:nvPr/>
        </p:nvSpPr>
        <p:spPr>
          <a:xfrm>
            <a:off x="5505450" y="3920129"/>
            <a:ext cx="3240360" cy="646331"/>
          </a:xfrm>
          <a:prstGeom prst="rect">
            <a:avLst/>
          </a:prstGeom>
          <a:noFill/>
        </p:spPr>
        <p:txBody>
          <a:bodyPr wrap="square" rtlCol="0">
            <a:spAutoFit/>
          </a:bodyPr>
          <a:lstStyle/>
          <a:p>
            <a:pPr algn="ctr"/>
            <a:r>
              <a:rPr lang="ru-RU" dirty="0" err="1" smtClean="0"/>
              <a:t>Геносенсорная</a:t>
            </a:r>
            <a:r>
              <a:rPr lang="ru-RU" dirty="0" smtClean="0"/>
              <a:t> конструкция </a:t>
            </a:r>
            <a:r>
              <a:rPr lang="en-US" dirty="0" err="1" smtClean="0"/>
              <a:t>pCopA</a:t>
            </a:r>
            <a:r>
              <a:rPr lang="ru-RU" dirty="0"/>
              <a:t>-</a:t>
            </a:r>
            <a:r>
              <a:rPr lang="en-US" dirty="0" smtClean="0"/>
              <a:t>GFP</a:t>
            </a:r>
            <a:endParaRPr lang="ru-RU" dirty="0"/>
          </a:p>
        </p:txBody>
      </p:sp>
      <p:sp>
        <p:nvSpPr>
          <p:cNvPr id="8" name="TextBox 7"/>
          <p:cNvSpPr txBox="1"/>
          <p:nvPr/>
        </p:nvSpPr>
        <p:spPr>
          <a:xfrm>
            <a:off x="3137967" y="2832902"/>
            <a:ext cx="1625384" cy="307777"/>
          </a:xfrm>
          <a:prstGeom prst="rect">
            <a:avLst/>
          </a:prstGeom>
          <a:noFill/>
        </p:spPr>
        <p:txBody>
          <a:bodyPr wrap="square" rtlCol="0">
            <a:spAutoFit/>
          </a:bodyPr>
          <a:lstStyle/>
          <a:p>
            <a:r>
              <a:rPr lang="ru-RU" sz="1400" i="1" dirty="0" err="1" smtClean="0"/>
              <a:t>лигирование</a:t>
            </a:r>
            <a:endParaRPr lang="ru-RU" sz="1400" i="1" dirty="0"/>
          </a:p>
        </p:txBody>
      </p:sp>
      <p:sp>
        <p:nvSpPr>
          <p:cNvPr id="11" name="TextBox 10"/>
          <p:cNvSpPr txBox="1"/>
          <p:nvPr/>
        </p:nvSpPr>
        <p:spPr>
          <a:xfrm>
            <a:off x="7047453" y="2775785"/>
            <a:ext cx="1625384" cy="307777"/>
          </a:xfrm>
          <a:prstGeom prst="rect">
            <a:avLst/>
          </a:prstGeom>
          <a:noFill/>
        </p:spPr>
        <p:txBody>
          <a:bodyPr wrap="square" rtlCol="0">
            <a:spAutoFit/>
          </a:bodyPr>
          <a:lstStyle/>
          <a:p>
            <a:r>
              <a:rPr lang="ru-RU" sz="1400" i="1" dirty="0" err="1" smtClean="0"/>
              <a:t>лигирование</a:t>
            </a:r>
            <a:endParaRPr lang="ru-RU" sz="1400" i="1" dirty="0"/>
          </a:p>
        </p:txBody>
      </p:sp>
      <p:grpSp>
        <p:nvGrpSpPr>
          <p:cNvPr id="64" name="Группа 63"/>
          <p:cNvGrpSpPr/>
          <p:nvPr/>
        </p:nvGrpSpPr>
        <p:grpSpPr>
          <a:xfrm>
            <a:off x="1508372" y="4511391"/>
            <a:ext cx="2652936" cy="2184876"/>
            <a:chOff x="182437" y="485805"/>
            <a:chExt cx="3306538" cy="2817269"/>
          </a:xfrm>
        </p:grpSpPr>
        <p:grpSp>
          <p:nvGrpSpPr>
            <p:cNvPr id="65" name="Группа 64"/>
            <p:cNvGrpSpPr/>
            <p:nvPr/>
          </p:nvGrpSpPr>
          <p:grpSpPr>
            <a:xfrm>
              <a:off x="182437" y="485805"/>
              <a:ext cx="3306538" cy="2817269"/>
              <a:chOff x="182437" y="485805"/>
              <a:chExt cx="3306538" cy="2817269"/>
            </a:xfrm>
          </p:grpSpPr>
          <p:sp>
            <p:nvSpPr>
              <p:cNvPr id="67" name="Овал 66"/>
              <p:cNvSpPr/>
              <p:nvPr/>
            </p:nvSpPr>
            <p:spPr>
              <a:xfrm rot="709168">
                <a:off x="998019" y="695466"/>
                <a:ext cx="2286000" cy="2241500"/>
              </a:xfrm>
              <a:prstGeom prst="ellipse">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68" name="Круговая стрелка 67"/>
              <p:cNvSpPr/>
              <p:nvPr/>
            </p:nvSpPr>
            <p:spPr>
              <a:xfrm rot="16200000" flipH="1">
                <a:off x="805967" y="480517"/>
                <a:ext cx="2627132" cy="2653679"/>
              </a:xfrm>
              <a:prstGeom prst="circularArrow">
                <a:avLst>
                  <a:gd name="adj1" fmla="val 0"/>
                  <a:gd name="adj2" fmla="val 938140"/>
                  <a:gd name="adj3" fmla="val 18857427"/>
                  <a:gd name="adj4" fmla="val 19077892"/>
                  <a:gd name="adj5" fmla="val 7251"/>
                </a:avLst>
              </a:prstGeom>
              <a:solidFill>
                <a:schemeClr val="accent5">
                  <a:lumMod val="75000"/>
                </a:schemeClr>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chemeClr val="tx1"/>
                  </a:solidFill>
                </a:endParaRPr>
              </a:p>
            </p:txBody>
          </p:sp>
          <p:sp>
            <p:nvSpPr>
              <p:cNvPr id="69" name="Круговая стрелка 68"/>
              <p:cNvSpPr/>
              <p:nvPr/>
            </p:nvSpPr>
            <p:spPr>
              <a:xfrm rot="20967077" flipH="1">
                <a:off x="822978" y="512948"/>
                <a:ext cx="2558804" cy="2701769"/>
              </a:xfrm>
              <a:prstGeom prst="circularArrow">
                <a:avLst>
                  <a:gd name="adj1" fmla="val 3461"/>
                  <a:gd name="adj2" fmla="val 831831"/>
                  <a:gd name="adj3" fmla="val 20848075"/>
                  <a:gd name="adj4" fmla="val 16442017"/>
                  <a:gd name="adj5" fmla="val 7251"/>
                </a:avLst>
              </a:prstGeom>
              <a:solidFill>
                <a:srgbClr val="FFFF00"/>
              </a:solid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chemeClr val="tx1"/>
                  </a:solidFill>
                </a:endParaRPr>
              </a:p>
            </p:txBody>
          </p:sp>
          <p:sp>
            <p:nvSpPr>
              <p:cNvPr id="70" name="Круговая стрелка 69"/>
              <p:cNvSpPr/>
              <p:nvPr/>
            </p:nvSpPr>
            <p:spPr>
              <a:xfrm rot="10501403" flipH="1">
                <a:off x="847778" y="485805"/>
                <a:ext cx="2641197" cy="2656058"/>
              </a:xfrm>
              <a:prstGeom prst="circularArrow">
                <a:avLst>
                  <a:gd name="adj1" fmla="val 3461"/>
                  <a:gd name="adj2" fmla="val 831831"/>
                  <a:gd name="adj3" fmla="val 20848075"/>
                  <a:gd name="adj4" fmla="val 15935657"/>
                  <a:gd name="adj5" fmla="val 7251"/>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chemeClr val="tx1"/>
                  </a:solidFill>
                </a:endParaRPr>
              </a:p>
            </p:txBody>
          </p:sp>
          <p:sp>
            <p:nvSpPr>
              <p:cNvPr id="71" name="Прямоугольник 70"/>
              <p:cNvSpPr/>
              <p:nvPr/>
            </p:nvSpPr>
            <p:spPr>
              <a:xfrm rot="21181210">
                <a:off x="2174343" y="2869068"/>
                <a:ext cx="339152" cy="118915"/>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72" name="TextBox 71"/>
              <p:cNvSpPr txBox="1"/>
              <p:nvPr/>
            </p:nvSpPr>
            <p:spPr>
              <a:xfrm>
                <a:off x="2055388" y="2016326"/>
                <a:ext cx="1431459" cy="684434"/>
              </a:xfrm>
              <a:prstGeom prst="rect">
                <a:avLst/>
              </a:prstGeom>
              <a:noFill/>
            </p:spPr>
            <p:txBody>
              <a:bodyPr wrap="square" rtlCol="0">
                <a:spAutoFit/>
              </a:bodyPr>
              <a:lstStyle/>
              <a:p>
                <a:pPr algn="ctr"/>
                <a:r>
                  <a:rPr lang="ru-RU" sz="1600" b="1" dirty="0">
                    <a:latin typeface="Times New Roman" panose="02020603050405020304" pitchFamily="18" charset="0"/>
                    <a:cs typeface="Times New Roman" panose="02020603050405020304" pitchFamily="18" charset="0"/>
                  </a:rPr>
                  <a:t>Ген</a:t>
                </a:r>
                <a:r>
                  <a:rPr lang="ru-RU" sz="1600" b="1" i="1" dirty="0">
                    <a:latin typeface="Times New Roman" panose="02020603050405020304" pitchFamily="18" charset="0"/>
                    <a:cs typeface="Times New Roman" panose="02020603050405020304" pitchFamily="18" charset="0"/>
                  </a:rPr>
                  <a:t> </a:t>
                </a:r>
              </a:p>
              <a:p>
                <a:pPr algn="ctr"/>
                <a:r>
                  <a:rPr lang="en-US" sz="1600" b="1" i="1" dirty="0" err="1" smtClean="0">
                    <a:latin typeface="Times New Roman" panose="02020603050405020304" pitchFamily="18" charset="0"/>
                    <a:cs typeface="Times New Roman" panose="02020603050405020304" pitchFamily="18" charset="0"/>
                  </a:rPr>
                  <a:t>gfp</a:t>
                </a:r>
                <a:endParaRPr lang="ru-RU" sz="1600" b="1" i="1" dirty="0">
                  <a:latin typeface="Times New Roman" panose="02020603050405020304" pitchFamily="18" charset="0"/>
                  <a:cs typeface="Times New Roman" panose="02020603050405020304" pitchFamily="18" charset="0"/>
                </a:endParaRPr>
              </a:p>
            </p:txBody>
          </p:sp>
          <p:sp>
            <p:nvSpPr>
              <p:cNvPr id="73" name="TextBox 72"/>
              <p:cNvSpPr txBox="1"/>
              <p:nvPr/>
            </p:nvSpPr>
            <p:spPr>
              <a:xfrm>
                <a:off x="1881110" y="2942845"/>
                <a:ext cx="1465207" cy="360229"/>
              </a:xfrm>
              <a:prstGeom prst="rect">
                <a:avLst/>
              </a:prstGeom>
              <a:noFill/>
            </p:spPr>
            <p:txBody>
              <a:bodyPr wrap="square" rtlCol="0">
                <a:spAutoFit/>
              </a:bodyPr>
              <a:lstStyle/>
              <a:p>
                <a:r>
                  <a:rPr lang="ru-RU" sz="1400" b="1" dirty="0">
                    <a:latin typeface="Times New Roman" panose="02020603050405020304" pitchFamily="18" charset="0"/>
                    <a:cs typeface="Times New Roman" panose="02020603050405020304" pitchFamily="18" charset="0"/>
                  </a:rPr>
                  <a:t>П(</a:t>
                </a:r>
                <a:r>
                  <a:rPr lang="en-US" sz="1400" b="1" i="1" dirty="0" err="1">
                    <a:latin typeface="Times New Roman" panose="02020603050405020304" pitchFamily="18" charset="0"/>
                    <a:cs typeface="Times New Roman" panose="02020603050405020304" pitchFamily="18" charset="0"/>
                  </a:rPr>
                  <a:t>lacZ</a:t>
                </a:r>
                <a:r>
                  <a:rPr lang="ru-RU" sz="1400" b="1" i="1" dirty="0">
                    <a:latin typeface="Times New Roman" panose="02020603050405020304" pitchFamily="18" charset="0"/>
                    <a:cs typeface="Times New Roman" panose="02020603050405020304" pitchFamily="18" charset="0"/>
                  </a:rPr>
                  <a:t>)</a:t>
                </a:r>
              </a:p>
            </p:txBody>
          </p:sp>
          <p:sp>
            <p:nvSpPr>
              <p:cNvPr id="74" name="TextBox 73"/>
              <p:cNvSpPr txBox="1"/>
              <p:nvPr/>
            </p:nvSpPr>
            <p:spPr>
              <a:xfrm>
                <a:off x="1079678" y="2720866"/>
                <a:ext cx="558897" cy="360229"/>
              </a:xfrm>
              <a:prstGeom prst="rect">
                <a:avLst/>
              </a:prstGeom>
              <a:noFill/>
            </p:spPr>
            <p:txBody>
              <a:bodyPr wrap="square" rtlCol="0">
                <a:spAutoFit/>
              </a:bodyPr>
              <a:lstStyle/>
              <a:p>
                <a:r>
                  <a:rPr lang="ru-RU" sz="1400" dirty="0" err="1">
                    <a:latin typeface="Times New Roman" panose="02020603050405020304" pitchFamily="18" charset="0"/>
                    <a:cs typeface="Times New Roman" panose="02020603050405020304" pitchFamily="18" charset="0"/>
                  </a:rPr>
                  <a:t>тнр</a:t>
                </a:r>
                <a:endParaRPr lang="ru-RU" sz="1400" dirty="0">
                  <a:latin typeface="Times New Roman" panose="02020603050405020304" pitchFamily="18" charset="0"/>
                  <a:cs typeface="Times New Roman" panose="02020603050405020304" pitchFamily="18" charset="0"/>
                </a:endParaRPr>
              </a:p>
            </p:txBody>
          </p:sp>
          <p:sp>
            <p:nvSpPr>
              <p:cNvPr id="75" name="TextBox 74"/>
              <p:cNvSpPr txBox="1"/>
              <p:nvPr/>
            </p:nvSpPr>
            <p:spPr>
              <a:xfrm>
                <a:off x="182437" y="768022"/>
                <a:ext cx="1431459" cy="612389"/>
              </a:xfrm>
              <a:prstGeom prst="rect">
                <a:avLst/>
              </a:prstGeom>
              <a:noFill/>
            </p:spPr>
            <p:txBody>
              <a:bodyPr wrap="square" rtlCol="0">
                <a:spAutoFit/>
              </a:bodyPr>
              <a:lstStyle/>
              <a:p>
                <a:pPr algn="ctr"/>
                <a:r>
                  <a:rPr lang="ru-RU" sz="1400" dirty="0">
                    <a:latin typeface="Times New Roman" panose="02020603050405020304" pitchFamily="18" charset="0"/>
                    <a:cs typeface="Times New Roman" panose="02020603050405020304" pitchFamily="18" charset="0"/>
                  </a:rPr>
                  <a:t>Ген</a:t>
                </a:r>
                <a:r>
                  <a:rPr lang="ru-RU" sz="1400" i="1" dirty="0">
                    <a:latin typeface="Times New Roman" panose="02020603050405020304" pitchFamily="18" charset="0"/>
                    <a:cs typeface="Times New Roman" panose="02020603050405020304" pitchFamily="18" charset="0"/>
                  </a:rPr>
                  <a:t> </a:t>
                </a:r>
              </a:p>
              <a:p>
                <a:pPr algn="ctr"/>
                <a:r>
                  <a:rPr lang="en-US" sz="1400" i="1" dirty="0" err="1">
                    <a:latin typeface="Times New Roman" panose="02020603050405020304" pitchFamily="18" charset="0"/>
                    <a:cs typeface="Times New Roman" panose="02020603050405020304" pitchFamily="18" charset="0"/>
                  </a:rPr>
                  <a:t>A</a:t>
                </a:r>
                <a:r>
                  <a:rPr lang="en-US" sz="1400" i="1" dirty="0" err="1" smtClean="0">
                    <a:latin typeface="Times New Roman" panose="02020603050405020304" pitchFamily="18" charset="0"/>
                    <a:cs typeface="Times New Roman" panose="02020603050405020304" pitchFamily="18" charset="0"/>
                  </a:rPr>
                  <a:t>mp</a:t>
                </a:r>
                <a:r>
                  <a:rPr lang="en-US" sz="1400" i="1" baseline="30000" dirty="0" err="1" smtClean="0">
                    <a:latin typeface="Times New Roman" panose="02020603050405020304" pitchFamily="18" charset="0"/>
                    <a:cs typeface="Times New Roman" panose="02020603050405020304" pitchFamily="18" charset="0"/>
                  </a:rPr>
                  <a:t>r</a:t>
                </a:r>
                <a:endParaRPr lang="ru-RU" sz="1400" i="1" dirty="0">
                  <a:latin typeface="Times New Roman" panose="02020603050405020304" pitchFamily="18" charset="0"/>
                  <a:cs typeface="Times New Roman" panose="02020603050405020304" pitchFamily="18" charset="0"/>
                </a:endParaRPr>
              </a:p>
            </p:txBody>
          </p:sp>
        </p:grpSp>
        <p:sp>
          <p:nvSpPr>
            <p:cNvPr id="66" name="TextBox 65"/>
            <p:cNvSpPr txBox="1"/>
            <p:nvPr/>
          </p:nvSpPr>
          <p:spPr>
            <a:xfrm>
              <a:off x="1240724" y="1460261"/>
              <a:ext cx="1628500" cy="436545"/>
            </a:xfrm>
            <a:prstGeom prst="rect">
              <a:avLst/>
            </a:prstGeom>
            <a:noFill/>
          </p:spPr>
          <p:txBody>
            <a:bodyPr wrap="square" rtlCol="0">
              <a:spAutoFit/>
            </a:bodyPr>
            <a:lstStyle/>
            <a:p>
              <a:pPr algn="ctr"/>
              <a:r>
                <a:rPr lang="en-US" sz="1600" b="1" u="sng" dirty="0" smtClean="0">
                  <a:latin typeface="Times New Roman" panose="02020603050405020304" pitchFamily="18" charset="0"/>
                  <a:cs typeface="Times New Roman" panose="02020603050405020304" pitchFamily="18" charset="0"/>
                </a:rPr>
                <a:t>pUC18</a:t>
              </a:r>
              <a:r>
                <a:rPr lang="ru-RU" sz="1600" b="1" u="sng" dirty="0" smtClean="0">
                  <a:latin typeface="Times New Roman" panose="02020603050405020304" pitchFamily="18" charset="0"/>
                  <a:cs typeface="Times New Roman" panose="02020603050405020304" pitchFamily="18" charset="0"/>
                </a:rPr>
                <a:t>-</a:t>
              </a:r>
              <a:r>
                <a:rPr lang="en-US" sz="1600" b="1" u="sng" dirty="0" smtClean="0">
                  <a:latin typeface="Times New Roman" panose="02020603050405020304" pitchFamily="18" charset="0"/>
                  <a:cs typeface="Times New Roman" panose="02020603050405020304" pitchFamily="18" charset="0"/>
                </a:rPr>
                <a:t>GFP</a:t>
              </a:r>
            </a:p>
          </p:txBody>
        </p:sp>
      </p:grpSp>
      <p:sp>
        <p:nvSpPr>
          <p:cNvPr id="76" name="TextBox 75"/>
          <p:cNvSpPr txBox="1"/>
          <p:nvPr/>
        </p:nvSpPr>
        <p:spPr>
          <a:xfrm>
            <a:off x="1247832" y="1575456"/>
            <a:ext cx="3404718" cy="1200329"/>
          </a:xfrm>
          <a:prstGeom prst="rect">
            <a:avLst/>
          </a:prstGeom>
          <a:noFill/>
        </p:spPr>
        <p:txBody>
          <a:bodyPr wrap="square" rtlCol="0">
            <a:spAutoFit/>
          </a:bodyPr>
          <a:lstStyle/>
          <a:p>
            <a:pPr marL="82296" algn="ctr"/>
            <a:r>
              <a:rPr lang="ru-RU" dirty="0" err="1"/>
              <a:t>Плазмида</a:t>
            </a:r>
            <a:r>
              <a:rPr lang="ru-RU" dirty="0"/>
              <a:t> </a:t>
            </a:r>
            <a:r>
              <a:rPr lang="en-US" dirty="0"/>
              <a:t>pUC18 </a:t>
            </a:r>
            <a:endParaRPr lang="ru-RU" dirty="0" smtClean="0"/>
          </a:p>
          <a:p>
            <a:pPr marL="82296" algn="ctr"/>
            <a:r>
              <a:rPr lang="ru-RU" dirty="0" smtClean="0"/>
              <a:t>+</a:t>
            </a:r>
          </a:p>
          <a:p>
            <a:pPr marL="82296" algn="ctr"/>
            <a:r>
              <a:rPr lang="ru-RU" dirty="0" smtClean="0"/>
              <a:t>ген </a:t>
            </a:r>
            <a:r>
              <a:rPr lang="ru-RU" dirty="0" err="1"/>
              <a:t>репортерного</a:t>
            </a:r>
            <a:r>
              <a:rPr lang="ru-RU" dirty="0"/>
              <a:t> белка </a:t>
            </a:r>
            <a:r>
              <a:rPr lang="en-US" i="1" dirty="0" err="1" smtClean="0"/>
              <a:t>gfp</a:t>
            </a:r>
            <a:endParaRPr lang="en-US" i="1" dirty="0" smtClean="0"/>
          </a:p>
          <a:p>
            <a:pPr marL="82296" indent="0">
              <a:buNone/>
            </a:pPr>
            <a:r>
              <a:rPr lang="ru-RU" dirty="0" smtClean="0"/>
              <a:t> </a:t>
            </a:r>
            <a:endParaRPr lang="ru-RU" dirty="0"/>
          </a:p>
        </p:txBody>
      </p:sp>
      <p:sp>
        <p:nvSpPr>
          <p:cNvPr id="77" name="TextBox 76"/>
          <p:cNvSpPr txBox="1"/>
          <p:nvPr/>
        </p:nvSpPr>
        <p:spPr>
          <a:xfrm>
            <a:off x="5365254" y="1575456"/>
            <a:ext cx="3122528" cy="923330"/>
          </a:xfrm>
          <a:prstGeom prst="rect">
            <a:avLst/>
          </a:prstGeom>
          <a:noFill/>
        </p:spPr>
        <p:txBody>
          <a:bodyPr wrap="square" rtlCol="0">
            <a:spAutoFit/>
          </a:bodyPr>
          <a:lstStyle/>
          <a:p>
            <a:pPr algn="ctr"/>
            <a:r>
              <a:rPr lang="ru-RU" dirty="0" smtClean="0"/>
              <a:t>Фрагмент </a:t>
            </a:r>
            <a:r>
              <a:rPr lang="en-US" dirty="0" smtClean="0"/>
              <a:t>pUC18</a:t>
            </a:r>
            <a:r>
              <a:rPr lang="ru-RU" dirty="0" smtClean="0"/>
              <a:t>-</a:t>
            </a:r>
            <a:r>
              <a:rPr lang="en-US" dirty="0" smtClean="0"/>
              <a:t>GFP </a:t>
            </a:r>
            <a:endParaRPr lang="ru-RU" dirty="0" smtClean="0"/>
          </a:p>
          <a:p>
            <a:pPr algn="ctr"/>
            <a:r>
              <a:rPr lang="ru-RU" dirty="0" smtClean="0"/>
              <a:t>+</a:t>
            </a:r>
          </a:p>
          <a:p>
            <a:pPr algn="ctr"/>
            <a:r>
              <a:rPr lang="ru-RU" dirty="0" smtClean="0"/>
              <a:t> </a:t>
            </a:r>
            <a:r>
              <a:rPr lang="ru-RU" dirty="0"/>
              <a:t>промотор гена </a:t>
            </a:r>
            <a:r>
              <a:rPr lang="en-US" i="1" dirty="0" err="1" smtClean="0"/>
              <a:t>copA</a:t>
            </a:r>
            <a:endParaRPr lang="en-US" i="1" dirty="0"/>
          </a:p>
        </p:txBody>
      </p:sp>
      <p:cxnSp>
        <p:nvCxnSpPr>
          <p:cNvPr id="79" name="Прямая соединительная линия 78"/>
          <p:cNvCxnSpPr>
            <a:stCxn id="2" idx="2"/>
          </p:cNvCxnSpPr>
          <p:nvPr/>
        </p:nvCxnSpPr>
        <p:spPr>
          <a:xfrm>
            <a:off x="5184648" y="1417638"/>
            <a:ext cx="0" cy="5179714"/>
          </a:xfrm>
          <a:prstGeom prst="line">
            <a:avLst/>
          </a:prstGeom>
        </p:spPr>
        <p:style>
          <a:lnRef idx="1">
            <a:schemeClr val="accent1"/>
          </a:lnRef>
          <a:fillRef idx="0">
            <a:schemeClr val="accent1"/>
          </a:fillRef>
          <a:effectRef idx="0">
            <a:schemeClr val="accent1"/>
          </a:effectRef>
          <a:fontRef idx="minor">
            <a:schemeClr val="tx1"/>
          </a:fontRef>
        </p:style>
      </p:cxnSp>
      <p:grpSp>
        <p:nvGrpSpPr>
          <p:cNvPr id="97" name="Группа 96"/>
          <p:cNvGrpSpPr/>
          <p:nvPr/>
        </p:nvGrpSpPr>
        <p:grpSpPr>
          <a:xfrm>
            <a:off x="5663948" y="4516815"/>
            <a:ext cx="3134763" cy="2117293"/>
            <a:chOff x="6767770" y="3024585"/>
            <a:chExt cx="2782162" cy="2014692"/>
          </a:xfrm>
        </p:grpSpPr>
        <p:grpSp>
          <p:nvGrpSpPr>
            <p:cNvPr id="98" name="Группа 97"/>
            <p:cNvGrpSpPr/>
            <p:nvPr/>
          </p:nvGrpSpPr>
          <p:grpSpPr>
            <a:xfrm>
              <a:off x="6767770" y="3024585"/>
              <a:ext cx="2782162" cy="2014692"/>
              <a:chOff x="-26222" y="2860871"/>
              <a:chExt cx="2782162" cy="2014692"/>
            </a:xfrm>
          </p:grpSpPr>
          <p:grpSp>
            <p:nvGrpSpPr>
              <p:cNvPr id="100" name="Группа 99"/>
              <p:cNvGrpSpPr/>
              <p:nvPr/>
            </p:nvGrpSpPr>
            <p:grpSpPr>
              <a:xfrm>
                <a:off x="168724" y="2860871"/>
                <a:ext cx="2587216" cy="2014692"/>
                <a:chOff x="419375" y="485805"/>
                <a:chExt cx="3760471" cy="2869626"/>
              </a:xfrm>
            </p:grpSpPr>
            <p:grpSp>
              <p:nvGrpSpPr>
                <p:cNvPr id="103" name="Группа 102"/>
                <p:cNvGrpSpPr/>
                <p:nvPr/>
              </p:nvGrpSpPr>
              <p:grpSpPr>
                <a:xfrm>
                  <a:off x="419375" y="485805"/>
                  <a:ext cx="3760471" cy="2869626"/>
                  <a:chOff x="419375" y="485805"/>
                  <a:chExt cx="3760471" cy="2869626"/>
                </a:xfrm>
              </p:grpSpPr>
              <p:sp>
                <p:nvSpPr>
                  <p:cNvPr id="105" name="Овал 104"/>
                  <p:cNvSpPr/>
                  <p:nvPr/>
                </p:nvSpPr>
                <p:spPr>
                  <a:xfrm rot="709168">
                    <a:off x="998019" y="695466"/>
                    <a:ext cx="2286000" cy="2241500"/>
                  </a:xfrm>
                  <a:prstGeom prst="ellipse">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06" name="Круговая стрелка 105"/>
                  <p:cNvSpPr/>
                  <p:nvPr/>
                </p:nvSpPr>
                <p:spPr>
                  <a:xfrm rot="16200000" flipH="1">
                    <a:off x="805967" y="480517"/>
                    <a:ext cx="2627132" cy="2653679"/>
                  </a:xfrm>
                  <a:prstGeom prst="circularArrow">
                    <a:avLst>
                      <a:gd name="adj1" fmla="val 0"/>
                      <a:gd name="adj2" fmla="val 938140"/>
                      <a:gd name="adj3" fmla="val 18857427"/>
                      <a:gd name="adj4" fmla="val 19077892"/>
                      <a:gd name="adj5" fmla="val 7251"/>
                    </a:avLst>
                  </a:prstGeom>
                  <a:solidFill>
                    <a:schemeClr val="accent5">
                      <a:lumMod val="75000"/>
                    </a:schemeClr>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chemeClr val="tx1"/>
                      </a:solidFill>
                    </a:endParaRPr>
                  </a:p>
                </p:txBody>
              </p:sp>
              <p:sp>
                <p:nvSpPr>
                  <p:cNvPr id="107" name="Круговая стрелка 106"/>
                  <p:cNvSpPr/>
                  <p:nvPr/>
                </p:nvSpPr>
                <p:spPr>
                  <a:xfrm rot="20967077" flipH="1">
                    <a:off x="822978" y="512948"/>
                    <a:ext cx="2558804" cy="2701769"/>
                  </a:xfrm>
                  <a:prstGeom prst="circularArrow">
                    <a:avLst>
                      <a:gd name="adj1" fmla="val 3461"/>
                      <a:gd name="adj2" fmla="val 831831"/>
                      <a:gd name="adj3" fmla="val 20848075"/>
                      <a:gd name="adj4" fmla="val 16442017"/>
                      <a:gd name="adj5" fmla="val 7251"/>
                    </a:avLst>
                  </a:prstGeom>
                  <a:solidFill>
                    <a:srgbClr val="FFFF00"/>
                  </a:solid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chemeClr val="tx1"/>
                      </a:solidFill>
                    </a:endParaRPr>
                  </a:p>
                </p:txBody>
              </p:sp>
              <p:sp>
                <p:nvSpPr>
                  <p:cNvPr id="108" name="Круговая стрелка 107"/>
                  <p:cNvSpPr/>
                  <p:nvPr/>
                </p:nvSpPr>
                <p:spPr>
                  <a:xfrm rot="10501403" flipH="1">
                    <a:off x="847778" y="485805"/>
                    <a:ext cx="2641197" cy="2656058"/>
                  </a:xfrm>
                  <a:prstGeom prst="circularArrow">
                    <a:avLst>
                      <a:gd name="adj1" fmla="val 3461"/>
                      <a:gd name="adj2" fmla="val 831831"/>
                      <a:gd name="adj3" fmla="val 20848075"/>
                      <a:gd name="adj4" fmla="val 15935657"/>
                      <a:gd name="adj5" fmla="val 7251"/>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chemeClr val="tx1"/>
                      </a:solidFill>
                    </a:endParaRPr>
                  </a:p>
                </p:txBody>
              </p:sp>
              <p:sp>
                <p:nvSpPr>
                  <p:cNvPr id="109" name="Прямоугольник 108"/>
                  <p:cNvSpPr/>
                  <p:nvPr/>
                </p:nvSpPr>
                <p:spPr>
                  <a:xfrm rot="21181210">
                    <a:off x="2174343" y="2869068"/>
                    <a:ext cx="339152" cy="118915"/>
                  </a:xfrm>
                  <a:prstGeom prst="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10" name="TextBox 109"/>
                  <p:cNvSpPr txBox="1"/>
                  <p:nvPr/>
                </p:nvSpPr>
                <p:spPr>
                  <a:xfrm>
                    <a:off x="2748387" y="2270894"/>
                    <a:ext cx="1431459" cy="482219"/>
                  </a:xfrm>
                  <a:prstGeom prst="rect">
                    <a:avLst/>
                  </a:prstGeom>
                  <a:noFill/>
                </p:spPr>
                <p:txBody>
                  <a:bodyPr wrap="square" rtlCol="0">
                    <a:spAutoFit/>
                  </a:bodyPr>
                  <a:lstStyle/>
                  <a:p>
                    <a:pPr algn="ctr"/>
                    <a:endParaRPr lang="ru-RU" sz="1600" i="1" dirty="0">
                      <a:latin typeface="Times New Roman" panose="02020603050405020304" pitchFamily="18" charset="0"/>
                      <a:cs typeface="Times New Roman" panose="02020603050405020304" pitchFamily="18" charset="0"/>
                    </a:endParaRPr>
                  </a:p>
                </p:txBody>
              </p:sp>
              <p:sp>
                <p:nvSpPr>
                  <p:cNvPr id="111" name="TextBox 110"/>
                  <p:cNvSpPr txBox="1"/>
                  <p:nvPr/>
                </p:nvSpPr>
                <p:spPr>
                  <a:xfrm>
                    <a:off x="1700179" y="2873212"/>
                    <a:ext cx="1743275" cy="482219"/>
                  </a:xfrm>
                  <a:prstGeom prst="rect">
                    <a:avLst/>
                  </a:prstGeom>
                  <a:noFill/>
                </p:spPr>
                <p:txBody>
                  <a:bodyPr wrap="square" rtlCol="0">
                    <a:spAutoFit/>
                  </a:bodyPr>
                  <a:lstStyle/>
                  <a:p>
                    <a:r>
                      <a:rPr lang="ru-RU" sz="1600" b="1" dirty="0" smtClean="0">
                        <a:latin typeface="Times New Roman" panose="02020603050405020304" pitchFamily="18" charset="0"/>
                        <a:cs typeface="Times New Roman" panose="02020603050405020304" pitchFamily="18" charset="0"/>
                      </a:rPr>
                      <a:t>П</a:t>
                    </a:r>
                    <a:r>
                      <a:rPr lang="ru-RU" sz="1600" b="1" i="1" dirty="0" smtClean="0">
                        <a:latin typeface="Times New Roman" panose="02020603050405020304" pitchFamily="18" charset="0"/>
                        <a:cs typeface="Times New Roman" panose="02020603050405020304" pitchFamily="18" charset="0"/>
                      </a:rPr>
                      <a:t>(</a:t>
                    </a:r>
                    <a:r>
                      <a:rPr lang="en-US" sz="1600" b="1" i="1" dirty="0" err="1" smtClean="0">
                        <a:latin typeface="Times New Roman" panose="02020603050405020304" pitchFamily="18" charset="0"/>
                        <a:cs typeface="Times New Roman" panose="02020603050405020304" pitchFamily="18" charset="0"/>
                      </a:rPr>
                      <a:t>copA</a:t>
                    </a:r>
                    <a:r>
                      <a:rPr lang="ru-RU" sz="1600" b="1" i="1" dirty="0" smtClean="0">
                        <a:latin typeface="Times New Roman" panose="02020603050405020304" pitchFamily="18" charset="0"/>
                        <a:cs typeface="Times New Roman" panose="02020603050405020304" pitchFamily="18" charset="0"/>
                      </a:rPr>
                      <a:t>)</a:t>
                    </a:r>
                    <a:endParaRPr lang="ru-RU" sz="1600" b="1" i="1" dirty="0">
                      <a:latin typeface="Times New Roman" panose="02020603050405020304" pitchFamily="18" charset="0"/>
                      <a:cs typeface="Times New Roman" panose="02020603050405020304" pitchFamily="18" charset="0"/>
                    </a:endParaRPr>
                  </a:p>
                </p:txBody>
              </p:sp>
              <p:sp>
                <p:nvSpPr>
                  <p:cNvPr id="112" name="TextBox 111"/>
                  <p:cNvSpPr txBox="1"/>
                  <p:nvPr/>
                </p:nvSpPr>
                <p:spPr>
                  <a:xfrm>
                    <a:off x="1071791" y="2707739"/>
                    <a:ext cx="988920" cy="438382"/>
                  </a:xfrm>
                  <a:prstGeom prst="rect">
                    <a:avLst/>
                  </a:prstGeom>
                  <a:noFill/>
                </p:spPr>
                <p:txBody>
                  <a:bodyPr wrap="square" rtlCol="0">
                    <a:spAutoFit/>
                  </a:bodyPr>
                  <a:lstStyle/>
                  <a:p>
                    <a:r>
                      <a:rPr lang="ru-RU" sz="1400" dirty="0" err="1" smtClean="0">
                        <a:latin typeface="Times New Roman" panose="02020603050405020304" pitchFamily="18" charset="0"/>
                        <a:cs typeface="Times New Roman" panose="02020603050405020304" pitchFamily="18" charset="0"/>
                      </a:rPr>
                      <a:t>тнр</a:t>
                    </a:r>
                    <a:endParaRPr lang="ru-RU" sz="1400" dirty="0">
                      <a:latin typeface="Times New Roman" panose="02020603050405020304" pitchFamily="18" charset="0"/>
                      <a:cs typeface="Times New Roman" panose="02020603050405020304" pitchFamily="18" charset="0"/>
                    </a:endParaRPr>
                  </a:p>
                </p:txBody>
              </p:sp>
              <p:sp>
                <p:nvSpPr>
                  <p:cNvPr id="113" name="TextBox 112"/>
                  <p:cNvSpPr txBox="1"/>
                  <p:nvPr/>
                </p:nvSpPr>
                <p:spPr>
                  <a:xfrm>
                    <a:off x="419375" y="833014"/>
                    <a:ext cx="1431459" cy="396251"/>
                  </a:xfrm>
                  <a:prstGeom prst="rect">
                    <a:avLst/>
                  </a:prstGeom>
                  <a:noFill/>
                </p:spPr>
                <p:txBody>
                  <a:bodyPr wrap="square" rtlCol="0">
                    <a:spAutoFit/>
                  </a:bodyPr>
                  <a:lstStyle/>
                  <a:p>
                    <a:pPr algn="ctr"/>
                    <a:endParaRPr lang="ru-RU" sz="1600" i="1" dirty="0">
                      <a:latin typeface="Times New Roman" panose="02020603050405020304" pitchFamily="18" charset="0"/>
                      <a:cs typeface="Times New Roman" panose="02020603050405020304" pitchFamily="18" charset="0"/>
                    </a:endParaRPr>
                  </a:p>
                </p:txBody>
              </p:sp>
            </p:grpSp>
            <p:sp>
              <p:nvSpPr>
                <p:cNvPr id="104" name="TextBox 103"/>
                <p:cNvSpPr txBox="1"/>
                <p:nvPr/>
              </p:nvSpPr>
              <p:spPr>
                <a:xfrm>
                  <a:off x="1601405" y="1331985"/>
                  <a:ext cx="1001949" cy="482219"/>
                </a:xfrm>
                <a:prstGeom prst="rect">
                  <a:avLst/>
                </a:prstGeom>
                <a:noFill/>
              </p:spPr>
              <p:txBody>
                <a:bodyPr wrap="square" rtlCol="0">
                  <a:spAutoFit/>
                </a:bodyPr>
                <a:lstStyle/>
                <a:p>
                  <a:pPr algn="ctr"/>
                  <a:endParaRPr lang="ru-RU" sz="1600" b="1" dirty="0">
                    <a:latin typeface="Times New Roman" panose="02020603050405020304" pitchFamily="18" charset="0"/>
                    <a:cs typeface="Times New Roman" panose="02020603050405020304" pitchFamily="18" charset="0"/>
                  </a:endParaRPr>
                </a:p>
              </p:txBody>
            </p:sp>
          </p:grpSp>
          <p:sp>
            <p:nvSpPr>
              <p:cNvPr id="101" name="Прямоугольник 100"/>
              <p:cNvSpPr/>
              <p:nvPr/>
            </p:nvSpPr>
            <p:spPr>
              <a:xfrm>
                <a:off x="-26222" y="2935525"/>
                <a:ext cx="906337" cy="523220"/>
              </a:xfrm>
              <a:prstGeom prst="rect">
                <a:avLst/>
              </a:prstGeom>
            </p:spPr>
            <p:txBody>
              <a:bodyPr wrap="square">
                <a:spAutoFit/>
              </a:bodyPr>
              <a:lstStyle/>
              <a:p>
                <a:pPr algn="ctr"/>
                <a:r>
                  <a:rPr lang="ru-RU" sz="1400" dirty="0">
                    <a:latin typeface="Times New Roman" panose="02020603050405020304" pitchFamily="18" charset="0"/>
                    <a:cs typeface="Times New Roman" panose="02020603050405020304" pitchFamily="18" charset="0"/>
                  </a:rPr>
                  <a:t>Ген</a:t>
                </a:r>
                <a:r>
                  <a:rPr lang="ru-RU" sz="1400" i="1" dirty="0">
                    <a:latin typeface="Times New Roman" panose="02020603050405020304" pitchFamily="18" charset="0"/>
                    <a:cs typeface="Times New Roman" panose="02020603050405020304" pitchFamily="18" charset="0"/>
                  </a:rPr>
                  <a:t> </a:t>
                </a:r>
              </a:p>
              <a:p>
                <a:pPr algn="ctr"/>
                <a:r>
                  <a:rPr lang="en-US" sz="1400" i="1" dirty="0" err="1">
                    <a:latin typeface="Times New Roman" panose="02020603050405020304" pitchFamily="18" charset="0"/>
                    <a:cs typeface="Times New Roman" panose="02020603050405020304" pitchFamily="18" charset="0"/>
                  </a:rPr>
                  <a:t>Amp</a:t>
                </a:r>
                <a:r>
                  <a:rPr lang="en-US" sz="1400" i="1" baseline="30000" dirty="0" err="1">
                    <a:latin typeface="Times New Roman" panose="02020603050405020304" pitchFamily="18" charset="0"/>
                    <a:cs typeface="Times New Roman" panose="02020603050405020304" pitchFamily="18" charset="0"/>
                  </a:rPr>
                  <a:t>r</a:t>
                </a:r>
                <a:endParaRPr lang="ru-RU" sz="1400" i="1" dirty="0">
                  <a:latin typeface="Times New Roman" panose="02020603050405020304" pitchFamily="18" charset="0"/>
                  <a:cs typeface="Times New Roman" panose="02020603050405020304" pitchFamily="18" charset="0"/>
                </a:endParaRPr>
              </a:p>
            </p:txBody>
          </p:sp>
          <p:sp>
            <p:nvSpPr>
              <p:cNvPr id="102" name="Прямоугольник 101"/>
              <p:cNvSpPr/>
              <p:nvPr/>
            </p:nvSpPr>
            <p:spPr>
              <a:xfrm>
                <a:off x="612337" y="3566399"/>
                <a:ext cx="1428596" cy="369332"/>
              </a:xfrm>
              <a:prstGeom prst="rect">
                <a:avLst/>
              </a:prstGeom>
            </p:spPr>
            <p:txBody>
              <a:bodyPr wrap="none">
                <a:spAutoFit/>
              </a:bodyPr>
              <a:lstStyle/>
              <a:p>
                <a:pPr algn="ctr"/>
                <a:r>
                  <a:rPr lang="en-US" b="1" u="sng" dirty="0" err="1" smtClean="0">
                    <a:latin typeface="Times New Roman" panose="02020603050405020304" pitchFamily="18" charset="0"/>
                    <a:cs typeface="Times New Roman" panose="02020603050405020304" pitchFamily="18" charset="0"/>
                  </a:rPr>
                  <a:t>pCopA</a:t>
                </a:r>
                <a:r>
                  <a:rPr lang="en-US" b="1" u="sng" dirty="0" smtClean="0">
                    <a:latin typeface="Times New Roman" panose="02020603050405020304" pitchFamily="18" charset="0"/>
                    <a:cs typeface="Times New Roman" panose="02020603050405020304" pitchFamily="18" charset="0"/>
                  </a:rPr>
                  <a:t>-GFP</a:t>
                </a:r>
                <a:endParaRPr lang="en-US" b="1" u="sng" dirty="0">
                  <a:latin typeface="Times New Roman" panose="02020603050405020304" pitchFamily="18" charset="0"/>
                  <a:cs typeface="Times New Roman" panose="02020603050405020304" pitchFamily="18" charset="0"/>
                </a:endParaRPr>
              </a:p>
            </p:txBody>
          </p:sp>
        </p:grpSp>
        <p:sp>
          <p:nvSpPr>
            <p:cNvPr id="99" name="Прямоугольник 98"/>
            <p:cNvSpPr/>
            <p:nvPr/>
          </p:nvSpPr>
          <p:spPr>
            <a:xfrm>
              <a:off x="8744452" y="4281497"/>
              <a:ext cx="733437" cy="584775"/>
            </a:xfrm>
            <a:prstGeom prst="rect">
              <a:avLst/>
            </a:prstGeom>
          </p:spPr>
          <p:txBody>
            <a:bodyPr wrap="square">
              <a:spAutoFit/>
            </a:bodyPr>
            <a:lstStyle/>
            <a:p>
              <a:pPr algn="ctr"/>
              <a:r>
                <a:rPr lang="ru-RU" sz="1600" b="1" dirty="0">
                  <a:latin typeface="Times New Roman" panose="02020603050405020304" pitchFamily="18" charset="0"/>
                  <a:cs typeface="Times New Roman" panose="02020603050405020304" pitchFamily="18" charset="0"/>
                </a:rPr>
                <a:t>Ген</a:t>
              </a:r>
              <a:r>
                <a:rPr lang="ru-RU" sz="1600" b="1" i="1" dirty="0">
                  <a:latin typeface="Times New Roman" panose="02020603050405020304" pitchFamily="18" charset="0"/>
                  <a:cs typeface="Times New Roman" panose="02020603050405020304" pitchFamily="18" charset="0"/>
                </a:rPr>
                <a:t> </a:t>
              </a:r>
            </a:p>
            <a:p>
              <a:pPr algn="ctr"/>
              <a:r>
                <a:rPr lang="en-US" sz="1600" b="1" i="1" dirty="0" err="1">
                  <a:latin typeface="Times New Roman" panose="02020603050405020304" pitchFamily="18" charset="0"/>
                  <a:cs typeface="Times New Roman" panose="02020603050405020304" pitchFamily="18" charset="0"/>
                </a:rPr>
                <a:t>gfp</a:t>
              </a:r>
              <a:endParaRPr lang="ru-RU" sz="1600" b="1" i="1" dirty="0">
                <a:latin typeface="Times New Roman" panose="02020603050405020304" pitchFamily="18" charset="0"/>
                <a:cs typeface="Times New Roman" panose="02020603050405020304" pitchFamily="18" charset="0"/>
              </a:endParaRPr>
            </a:p>
          </p:txBody>
        </p:sp>
      </p:grpSp>
      <p:sp>
        <p:nvSpPr>
          <p:cNvPr id="114" name="TextBox 113"/>
          <p:cNvSpPr txBox="1"/>
          <p:nvPr/>
        </p:nvSpPr>
        <p:spPr>
          <a:xfrm>
            <a:off x="1553745" y="1565768"/>
            <a:ext cx="443848" cy="400110"/>
          </a:xfrm>
          <a:prstGeom prst="rect">
            <a:avLst/>
          </a:prstGeom>
          <a:noFill/>
        </p:spPr>
        <p:txBody>
          <a:bodyPr wrap="square" rtlCol="0">
            <a:spAutoFit/>
          </a:bodyPr>
          <a:lstStyle/>
          <a:p>
            <a:r>
              <a:rPr lang="ru-RU" sz="2000" b="1" dirty="0" smtClean="0"/>
              <a:t>1)</a:t>
            </a:r>
            <a:endParaRPr lang="ru-RU" sz="2000" b="1" dirty="0"/>
          </a:p>
        </p:txBody>
      </p:sp>
      <p:sp>
        <p:nvSpPr>
          <p:cNvPr id="115" name="TextBox 114"/>
          <p:cNvSpPr txBox="1"/>
          <p:nvPr/>
        </p:nvSpPr>
        <p:spPr>
          <a:xfrm>
            <a:off x="5453513" y="1581067"/>
            <a:ext cx="443848" cy="400110"/>
          </a:xfrm>
          <a:prstGeom prst="rect">
            <a:avLst/>
          </a:prstGeom>
          <a:noFill/>
        </p:spPr>
        <p:txBody>
          <a:bodyPr wrap="square" rtlCol="0">
            <a:spAutoFit/>
          </a:bodyPr>
          <a:lstStyle/>
          <a:p>
            <a:r>
              <a:rPr lang="ru-RU" sz="2000" b="1" dirty="0"/>
              <a:t>2</a:t>
            </a:r>
            <a:r>
              <a:rPr lang="ru-RU" sz="2000" b="1" dirty="0" smtClean="0"/>
              <a:t>)</a:t>
            </a:r>
            <a:endParaRPr lang="ru-RU" sz="2000" b="1" dirty="0"/>
          </a:p>
        </p:txBody>
      </p:sp>
    </p:spTree>
    <p:extLst>
      <p:ext uri="{BB962C8B-B14F-4D97-AF65-F5344CB8AC3E}">
        <p14:creationId xmlns:p14="http://schemas.microsoft.com/office/powerpoint/2010/main" val="337265234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Autofit/>
          </a:bodyPr>
          <a:lstStyle/>
          <a:p>
            <a:pPr algn="ctr"/>
            <a:r>
              <a:rPr lang="ru-RU" sz="2400" dirty="0" smtClean="0"/>
              <a:t>Индукция </a:t>
            </a:r>
            <a:r>
              <a:rPr lang="ru-RU" sz="2400" dirty="0" err="1" smtClean="0"/>
              <a:t>флюоресцентного</a:t>
            </a:r>
            <a:r>
              <a:rPr lang="ru-RU" sz="2400" dirty="0" smtClean="0"/>
              <a:t> ответа после воздействия нетермического ТГц излучения у </a:t>
            </a:r>
            <a:r>
              <a:rPr lang="ru-RU" sz="2400" dirty="0" err="1" smtClean="0"/>
              <a:t>геносенсора</a:t>
            </a:r>
            <a:r>
              <a:rPr lang="ru-RU" sz="2400" dirty="0" smtClean="0"/>
              <a:t> </a:t>
            </a:r>
            <a:r>
              <a:rPr lang="en-US" sz="2400" i="1" dirty="0">
                <a:sym typeface="Calibri"/>
              </a:rPr>
              <a:t>E.coli/</a:t>
            </a:r>
            <a:r>
              <a:rPr lang="ru-RU" sz="2400" i="1" dirty="0" smtClean="0">
                <a:sym typeface="Calibri"/>
              </a:rPr>
              <a:t>p</a:t>
            </a:r>
            <a:r>
              <a:rPr lang="en-US" sz="2400" i="1" dirty="0" err="1" smtClean="0">
                <a:sym typeface="Calibri"/>
              </a:rPr>
              <a:t>CopA</a:t>
            </a:r>
            <a:r>
              <a:rPr lang="ru-RU" sz="2400" i="1" dirty="0" smtClean="0">
                <a:sym typeface="Calibri"/>
              </a:rPr>
              <a:t>-GFP</a:t>
            </a:r>
            <a:endParaRPr lang="ru-RU" sz="2400" dirty="0"/>
          </a:p>
        </p:txBody>
      </p:sp>
      <p:sp>
        <p:nvSpPr>
          <p:cNvPr id="3" name="Содержимое 2"/>
          <p:cNvSpPr>
            <a:spLocks noGrp="1"/>
          </p:cNvSpPr>
          <p:nvPr>
            <p:ph idx="1"/>
          </p:nvPr>
        </p:nvSpPr>
        <p:spPr>
          <a:xfrm>
            <a:off x="1435608" y="1556792"/>
            <a:ext cx="7498080" cy="360040"/>
          </a:xfrm>
        </p:spPr>
        <p:txBody>
          <a:bodyPr/>
          <a:lstStyle/>
          <a:p>
            <a:pPr lvl="0">
              <a:buNone/>
            </a:pPr>
            <a:r>
              <a:rPr lang="ru-RU" sz="1600" dirty="0" smtClean="0">
                <a:solidFill>
                  <a:schemeClr val="dk1"/>
                </a:solidFill>
                <a:latin typeface="Calibri"/>
                <a:ea typeface="Calibri"/>
                <a:cs typeface="Calibri"/>
                <a:sym typeface="Calibri"/>
              </a:rPr>
              <a:t>Клетки облучали с плотностью мощности излучения 1,4 Вт/см</a:t>
            </a:r>
            <a:r>
              <a:rPr lang="ru-RU" sz="1600" baseline="30000" dirty="0" smtClean="0">
                <a:solidFill>
                  <a:schemeClr val="dk1"/>
                </a:solidFill>
                <a:latin typeface="Calibri"/>
                <a:ea typeface="Calibri"/>
                <a:cs typeface="Calibri"/>
                <a:sym typeface="Calibri"/>
              </a:rPr>
              <a:t>2</a:t>
            </a:r>
            <a:r>
              <a:rPr lang="ru-RU" sz="1600" dirty="0" smtClean="0">
                <a:solidFill>
                  <a:schemeClr val="dk1"/>
                </a:solidFill>
                <a:latin typeface="Calibri"/>
                <a:ea typeface="Calibri"/>
                <a:cs typeface="Calibri"/>
                <a:sym typeface="Calibri"/>
              </a:rPr>
              <a:t>  в течение 15 минут</a:t>
            </a:r>
          </a:p>
          <a:p>
            <a:pPr>
              <a:buNone/>
            </a:pPr>
            <a:endParaRPr lang="ru-RU" dirty="0"/>
          </a:p>
        </p:txBody>
      </p:sp>
      <p:sp>
        <p:nvSpPr>
          <p:cNvPr id="11" name="Прямоугольник 10"/>
          <p:cNvSpPr/>
          <p:nvPr/>
        </p:nvSpPr>
        <p:spPr>
          <a:xfrm>
            <a:off x="1115616" y="5873115"/>
            <a:ext cx="7818071" cy="984885"/>
          </a:xfrm>
          <a:prstGeom prst="rect">
            <a:avLst/>
          </a:prstGeom>
        </p:spPr>
        <p:txBody>
          <a:bodyPr wrap="square">
            <a:spAutoFit/>
          </a:bodyPr>
          <a:lstStyle/>
          <a:p>
            <a:pPr algn="just"/>
            <a:r>
              <a:rPr lang="ru-RU" sz="1600" dirty="0" smtClean="0">
                <a:solidFill>
                  <a:schemeClr val="dk1"/>
                </a:solidFill>
                <a:latin typeface="Calibri"/>
                <a:ea typeface="Calibri"/>
                <a:cs typeface="Calibri"/>
              </a:rPr>
              <a:t>	</a:t>
            </a:r>
            <a:r>
              <a:rPr lang="ru-RU" sz="1400" dirty="0" smtClean="0">
                <a:solidFill>
                  <a:schemeClr val="dk1"/>
                </a:solidFill>
                <a:latin typeface="Calibri"/>
                <a:ea typeface="Calibri"/>
                <a:cs typeface="Calibri"/>
              </a:rPr>
              <a:t>Для </a:t>
            </a:r>
            <a:r>
              <a:rPr lang="ru-RU" sz="1400" dirty="0" err="1">
                <a:solidFill>
                  <a:schemeClr val="dk1"/>
                </a:solidFill>
                <a:latin typeface="Calibri"/>
                <a:ea typeface="Calibri"/>
                <a:cs typeface="Calibri"/>
              </a:rPr>
              <a:t>рассчета</a:t>
            </a:r>
            <a:r>
              <a:rPr lang="ru-RU" sz="1400" dirty="0">
                <a:solidFill>
                  <a:schemeClr val="dk1"/>
                </a:solidFill>
                <a:latin typeface="Calibri"/>
                <a:ea typeface="Calibri"/>
                <a:cs typeface="Calibri"/>
              </a:rPr>
              <a:t> стандартных </a:t>
            </a:r>
            <a:r>
              <a:rPr lang="ru-RU" sz="1400" dirty="0" smtClean="0">
                <a:solidFill>
                  <a:schemeClr val="dk1"/>
                </a:solidFill>
                <a:latin typeface="Calibri"/>
                <a:ea typeface="Calibri"/>
                <a:cs typeface="Calibri"/>
              </a:rPr>
              <a:t>отклонений результатов </a:t>
            </a:r>
            <a:r>
              <a:rPr lang="ru-RU" sz="1400" b="1" dirty="0" smtClean="0">
                <a:solidFill>
                  <a:schemeClr val="dk1"/>
                </a:solidFill>
                <a:latin typeface="Calibri"/>
                <a:ea typeface="Calibri"/>
                <a:cs typeface="Calibri"/>
              </a:rPr>
              <a:t>трех</a:t>
            </a:r>
            <a:r>
              <a:rPr lang="ru-RU" sz="1400" dirty="0" smtClean="0">
                <a:solidFill>
                  <a:schemeClr val="dk1"/>
                </a:solidFill>
                <a:latin typeface="Calibri"/>
                <a:ea typeface="Calibri"/>
                <a:cs typeface="Calibri"/>
              </a:rPr>
              <a:t> независимых </a:t>
            </a:r>
            <a:r>
              <a:rPr lang="ru-RU" sz="1400" dirty="0" err="1" smtClean="0">
                <a:solidFill>
                  <a:schemeClr val="dk1"/>
                </a:solidFill>
                <a:latin typeface="Calibri"/>
                <a:ea typeface="Calibri"/>
                <a:cs typeface="Calibri"/>
              </a:rPr>
              <a:t>эксприментов</a:t>
            </a:r>
            <a:r>
              <a:rPr lang="ru-RU" sz="1400" dirty="0" smtClean="0">
                <a:solidFill>
                  <a:schemeClr val="dk1"/>
                </a:solidFill>
                <a:latin typeface="Calibri"/>
                <a:ea typeface="Calibri"/>
                <a:cs typeface="Calibri"/>
              </a:rPr>
              <a:t> использовали </a:t>
            </a:r>
            <a:r>
              <a:rPr lang="ru-RU" sz="1400" b="1" dirty="0">
                <a:solidFill>
                  <a:schemeClr val="dk1"/>
                </a:solidFill>
                <a:latin typeface="Calibri"/>
                <a:ea typeface="Calibri"/>
                <a:cs typeface="Calibri"/>
              </a:rPr>
              <a:t>нормированный уровень </a:t>
            </a:r>
            <a:r>
              <a:rPr lang="ru-RU" sz="1400" b="1" dirty="0" smtClean="0">
                <a:solidFill>
                  <a:schemeClr val="dk1"/>
                </a:solidFill>
                <a:latin typeface="Calibri"/>
                <a:ea typeface="Calibri"/>
                <a:cs typeface="Calibri"/>
              </a:rPr>
              <a:t>индукции</a:t>
            </a:r>
            <a:r>
              <a:rPr lang="ru-RU" sz="1400" dirty="0" smtClean="0">
                <a:solidFill>
                  <a:schemeClr val="dk1"/>
                </a:solidFill>
                <a:latin typeface="Calibri"/>
                <a:ea typeface="Calibri"/>
                <a:cs typeface="Calibri"/>
              </a:rPr>
              <a:t>, </a:t>
            </a:r>
            <a:r>
              <a:rPr lang="ru-RU" sz="1400" dirty="0"/>
              <a:t>представляющий собой </a:t>
            </a:r>
            <a:r>
              <a:rPr lang="ru-RU" sz="1400" b="1" dirty="0"/>
              <a:t>отношение</a:t>
            </a:r>
            <a:r>
              <a:rPr lang="ru-RU" sz="1400" dirty="0"/>
              <a:t> интенсивности флюоресценции в опыте и положительном контроле к интенсивности флюоресценции отрицательного контроля в каждой точке измерения </a:t>
            </a:r>
            <a:endParaRPr lang="ru-RU" sz="1400" dirty="0">
              <a:solidFill>
                <a:schemeClr val="dk1"/>
              </a:solidFill>
              <a:latin typeface="Calibri"/>
              <a:ea typeface="Calibri"/>
              <a:cs typeface="Calibri"/>
            </a:endParaRPr>
          </a:p>
        </p:txBody>
      </p:sp>
      <p:graphicFrame>
        <p:nvGraphicFramePr>
          <p:cNvPr id="6" name="Диаграмма 5"/>
          <p:cNvGraphicFramePr/>
          <p:nvPr>
            <p:extLst>
              <p:ext uri="{D42A27DB-BD31-4B8C-83A1-F6EECF244321}">
                <p14:modId xmlns:p14="http://schemas.microsoft.com/office/powerpoint/2010/main" val="1629020801"/>
              </p:ext>
            </p:extLst>
          </p:nvPr>
        </p:nvGraphicFramePr>
        <p:xfrm>
          <a:off x="1619672" y="1849437"/>
          <a:ext cx="7128792" cy="4023678"/>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Autofit/>
          </a:bodyPr>
          <a:lstStyle/>
          <a:p>
            <a:pPr algn="ctr"/>
            <a:r>
              <a:rPr lang="ru-RU" sz="2400" dirty="0"/>
              <a:t>Индукция </a:t>
            </a:r>
            <a:r>
              <a:rPr lang="ru-RU" sz="2400" dirty="0" err="1"/>
              <a:t>флюоресцентного</a:t>
            </a:r>
            <a:r>
              <a:rPr lang="ru-RU" sz="2400" dirty="0"/>
              <a:t> ответа после </a:t>
            </a:r>
            <a:r>
              <a:rPr lang="ru-RU" sz="2400" dirty="0" smtClean="0"/>
              <a:t>воздействия нетермического ТГц </a:t>
            </a:r>
            <a:r>
              <a:rPr lang="ru-RU" sz="2400" dirty="0"/>
              <a:t>излучения у </a:t>
            </a:r>
            <a:r>
              <a:rPr lang="ru-RU" sz="2400" dirty="0" err="1"/>
              <a:t>геносенсора</a:t>
            </a:r>
            <a:r>
              <a:rPr lang="ru-RU" sz="2400" dirty="0"/>
              <a:t> </a:t>
            </a:r>
            <a:r>
              <a:rPr lang="en-US" sz="2400" i="1" dirty="0">
                <a:sym typeface="Calibri"/>
              </a:rPr>
              <a:t>E.coli/</a:t>
            </a:r>
            <a:r>
              <a:rPr lang="ru-RU" sz="2400" i="1" dirty="0" smtClean="0">
                <a:sym typeface="Calibri"/>
              </a:rPr>
              <a:t>p</a:t>
            </a:r>
            <a:r>
              <a:rPr lang="en-US" sz="2400" i="1" dirty="0" err="1" smtClean="0">
                <a:sym typeface="Calibri"/>
              </a:rPr>
              <a:t>EmrR</a:t>
            </a:r>
            <a:r>
              <a:rPr lang="ru-RU" sz="2400" i="1" dirty="0" smtClean="0">
                <a:sym typeface="Calibri"/>
              </a:rPr>
              <a:t>-GFP</a:t>
            </a:r>
            <a:endParaRPr lang="ru-RU" sz="2400" i="1" dirty="0"/>
          </a:p>
        </p:txBody>
      </p:sp>
      <p:sp>
        <p:nvSpPr>
          <p:cNvPr id="5" name="Содержимое 2"/>
          <p:cNvSpPr txBox="1">
            <a:spLocks/>
          </p:cNvSpPr>
          <p:nvPr/>
        </p:nvSpPr>
        <p:spPr>
          <a:xfrm>
            <a:off x="1475656" y="1412776"/>
            <a:ext cx="7498080" cy="360040"/>
          </a:xfrm>
          <a:prstGeom prst="rect">
            <a:avLst/>
          </a:prstGeom>
        </p:spPr>
        <p:txBody>
          <a:bodyPr>
            <a:normAutofit/>
          </a:bodyPr>
          <a:lstStyle>
            <a:lvl1pPr marL="365760" indent="-283464" algn="l" rtl="0" eaLnBrk="1" latinLnBrk="0" hangingPunct="1">
              <a:lnSpc>
                <a:spcPct val="100000"/>
              </a:lnSpc>
              <a:spcBef>
                <a:spcPts val="600"/>
              </a:spcBef>
              <a:buClr>
                <a:schemeClr val="accent1"/>
              </a:buClr>
              <a:buSzPct val="80000"/>
              <a:buFont typeface="Wingdings 2"/>
              <a:buChar char=""/>
              <a:defRPr kumimoji="0" sz="3200" kern="1200">
                <a:solidFill>
                  <a:schemeClr val="tx1"/>
                </a:solidFill>
                <a:latin typeface="+mn-lt"/>
                <a:ea typeface="+mn-ea"/>
                <a:cs typeface="+mn-cs"/>
              </a:defRPr>
            </a:lvl1pPr>
            <a:lvl2pPr marL="640080" indent="-237744" algn="l" rtl="0" eaLnBrk="1" latinLnBrk="0" hangingPunct="1">
              <a:lnSpc>
                <a:spcPct val="100000"/>
              </a:lnSpc>
              <a:spcBef>
                <a:spcPts val="550"/>
              </a:spcBef>
              <a:buClr>
                <a:schemeClr val="accent1"/>
              </a:buClr>
              <a:buFont typeface="Verdana"/>
              <a:buChar char="◦"/>
              <a:defRPr kumimoji="0" sz="2800" kern="1200">
                <a:solidFill>
                  <a:schemeClr val="tx1"/>
                </a:solidFill>
                <a:latin typeface="+mn-lt"/>
                <a:ea typeface="+mn-ea"/>
                <a:cs typeface="+mn-cs"/>
              </a:defRPr>
            </a:lvl2pPr>
            <a:lvl3pPr marL="886968" indent="-228600" algn="l" rtl="0" eaLnBrk="1" latinLnBrk="0" hangingPunct="1">
              <a:lnSpc>
                <a:spcPct val="100000"/>
              </a:lnSpc>
              <a:spcBef>
                <a:spcPct val="20000"/>
              </a:spcBef>
              <a:buClr>
                <a:schemeClr val="accent2"/>
              </a:buClr>
              <a:buFont typeface="Wingdings 2"/>
              <a:buChar char=""/>
              <a:defRPr kumimoji="0" sz="2400" kern="1200">
                <a:solidFill>
                  <a:schemeClr val="tx1"/>
                </a:solidFill>
                <a:latin typeface="+mn-lt"/>
                <a:ea typeface="+mn-ea"/>
                <a:cs typeface="+mn-cs"/>
              </a:defRPr>
            </a:lvl3pPr>
            <a:lvl4pPr marL="1097280" indent="-173736" algn="l" rtl="0" eaLnBrk="1" latinLnBrk="0" hangingPunct="1">
              <a:lnSpc>
                <a:spcPct val="100000"/>
              </a:lnSpc>
              <a:spcBef>
                <a:spcPct val="20000"/>
              </a:spcBef>
              <a:buClr>
                <a:schemeClr val="accent3"/>
              </a:buClr>
              <a:buFont typeface="Wingdings 2"/>
              <a:buChar char=""/>
              <a:defRPr kumimoji="0" sz="2000" kern="1200">
                <a:solidFill>
                  <a:schemeClr val="tx1"/>
                </a:solidFill>
                <a:latin typeface="+mn-lt"/>
                <a:ea typeface="+mn-ea"/>
                <a:cs typeface="+mn-cs"/>
              </a:defRPr>
            </a:lvl4pPr>
            <a:lvl5pPr marL="1298448" indent="-182880" algn="l" rtl="0" eaLnBrk="1" latinLnBrk="0" hangingPunct="1">
              <a:lnSpc>
                <a:spcPct val="100000"/>
              </a:lnSpc>
              <a:spcBef>
                <a:spcPct val="20000"/>
              </a:spcBef>
              <a:buClr>
                <a:schemeClr val="accent4"/>
              </a:buClr>
              <a:buFont typeface="Wingdings 2"/>
              <a:buChar char=""/>
              <a:defRPr kumimoji="0"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a:lstStyle>
          <a:p>
            <a:pPr>
              <a:buFont typeface="Wingdings 2"/>
              <a:buNone/>
            </a:pPr>
            <a:r>
              <a:rPr lang="ru-RU" sz="1600" dirty="0" smtClean="0">
                <a:solidFill>
                  <a:schemeClr val="dk1"/>
                </a:solidFill>
                <a:latin typeface="Calibri"/>
                <a:ea typeface="Calibri"/>
                <a:cs typeface="Calibri"/>
                <a:sym typeface="Calibri"/>
              </a:rPr>
              <a:t>Клетки облучали с плотностью мощности излучения 1.4 Вт/см</a:t>
            </a:r>
            <a:r>
              <a:rPr lang="ru-RU" sz="1600" baseline="30000" dirty="0" smtClean="0">
                <a:solidFill>
                  <a:schemeClr val="dk1"/>
                </a:solidFill>
                <a:latin typeface="Calibri"/>
                <a:ea typeface="Calibri"/>
                <a:cs typeface="Calibri"/>
                <a:sym typeface="Calibri"/>
              </a:rPr>
              <a:t>2</a:t>
            </a:r>
            <a:r>
              <a:rPr lang="ru-RU" sz="1600" dirty="0" smtClean="0">
                <a:solidFill>
                  <a:schemeClr val="dk1"/>
                </a:solidFill>
                <a:latin typeface="Calibri"/>
                <a:ea typeface="Calibri"/>
                <a:cs typeface="Calibri"/>
                <a:sym typeface="Calibri"/>
              </a:rPr>
              <a:t>  в течение 15 минут</a:t>
            </a:r>
          </a:p>
          <a:p>
            <a:pPr>
              <a:buFont typeface="Wingdings 2"/>
              <a:buNone/>
            </a:pPr>
            <a:endParaRPr lang="ru-RU" dirty="0"/>
          </a:p>
        </p:txBody>
      </p:sp>
      <p:sp>
        <p:nvSpPr>
          <p:cNvPr id="6" name="Прямоугольник 5"/>
          <p:cNvSpPr/>
          <p:nvPr/>
        </p:nvSpPr>
        <p:spPr>
          <a:xfrm>
            <a:off x="4211960" y="1916832"/>
            <a:ext cx="1728192" cy="36004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0" name="Прямоугольник 9"/>
          <p:cNvSpPr/>
          <p:nvPr/>
        </p:nvSpPr>
        <p:spPr>
          <a:xfrm>
            <a:off x="1043608" y="5873115"/>
            <a:ext cx="7890080" cy="984885"/>
          </a:xfrm>
          <a:prstGeom prst="rect">
            <a:avLst/>
          </a:prstGeom>
        </p:spPr>
        <p:txBody>
          <a:bodyPr wrap="square">
            <a:spAutoFit/>
          </a:bodyPr>
          <a:lstStyle/>
          <a:p>
            <a:pPr algn="just"/>
            <a:r>
              <a:rPr lang="en-US" sz="1600" dirty="0" smtClean="0"/>
              <a:t>	</a:t>
            </a:r>
            <a:r>
              <a:rPr lang="ru-RU" sz="1400" dirty="0" smtClean="0"/>
              <a:t>Для </a:t>
            </a:r>
            <a:r>
              <a:rPr lang="ru-RU" sz="1400" dirty="0" err="1"/>
              <a:t>рассчета</a:t>
            </a:r>
            <a:r>
              <a:rPr lang="ru-RU" sz="1400" dirty="0"/>
              <a:t> стандартных отклонений результатов трех независимых </a:t>
            </a:r>
            <a:r>
              <a:rPr lang="ru-RU" sz="1400" dirty="0" err="1"/>
              <a:t>эксприментов</a:t>
            </a:r>
            <a:r>
              <a:rPr lang="ru-RU" sz="1400" dirty="0"/>
              <a:t> использовали </a:t>
            </a:r>
            <a:r>
              <a:rPr lang="ru-RU" sz="1400" b="1" dirty="0"/>
              <a:t>нормированный уровень индукции</a:t>
            </a:r>
            <a:r>
              <a:rPr lang="ru-RU" sz="1400" dirty="0"/>
              <a:t>, представляющий собой </a:t>
            </a:r>
            <a:r>
              <a:rPr lang="ru-RU" sz="1400" b="1" dirty="0"/>
              <a:t>отношение</a:t>
            </a:r>
            <a:r>
              <a:rPr lang="ru-RU" sz="1400" dirty="0"/>
              <a:t> интенсивности флюоресценции в опыте и положительном контроле к интенсивности флюоресценции отрицательного контроля в каждой точке измерения </a:t>
            </a:r>
          </a:p>
        </p:txBody>
      </p:sp>
      <p:graphicFrame>
        <p:nvGraphicFramePr>
          <p:cNvPr id="11" name="Объект 10"/>
          <p:cNvGraphicFramePr>
            <a:graphicFrameLocks noGrp="1"/>
          </p:cNvGraphicFramePr>
          <p:nvPr>
            <p:ph idx="1"/>
            <p:extLst>
              <p:ext uri="{D42A27DB-BD31-4B8C-83A1-F6EECF244321}">
                <p14:modId xmlns:p14="http://schemas.microsoft.com/office/powerpoint/2010/main" val="715981176"/>
              </p:ext>
            </p:extLst>
          </p:nvPr>
        </p:nvGraphicFramePr>
        <p:xfrm>
          <a:off x="1435608" y="1772816"/>
          <a:ext cx="7422083" cy="4198421"/>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42898096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Autofit/>
          </a:bodyPr>
          <a:lstStyle/>
          <a:p>
            <a:pPr algn="ctr"/>
            <a:r>
              <a:rPr lang="ru-RU" sz="2400" dirty="0"/>
              <a:t>Сравнение интенсивности нормированных уровней индукции флюоресценции  клеток </a:t>
            </a:r>
            <a:r>
              <a:rPr lang="ru-RU" sz="2400" dirty="0" err="1"/>
              <a:t>геносенсоров</a:t>
            </a:r>
            <a:r>
              <a:rPr lang="ru-RU" sz="2400" dirty="0"/>
              <a:t> </a:t>
            </a:r>
            <a:r>
              <a:rPr lang="ru-RU" sz="2400" i="1" dirty="0"/>
              <a:t>E.</a:t>
            </a:r>
            <a:r>
              <a:rPr lang="en-US" sz="2400" i="1" dirty="0"/>
              <a:t>coli</a:t>
            </a:r>
            <a:r>
              <a:rPr lang="ru-RU" sz="2400" i="1" dirty="0"/>
              <a:t>/</a:t>
            </a:r>
            <a:r>
              <a:rPr lang="en-US" sz="2400" i="1" dirty="0" err="1"/>
              <a:t>pKatG</a:t>
            </a:r>
            <a:r>
              <a:rPr lang="ru-RU" sz="2400" i="1" dirty="0"/>
              <a:t>-</a:t>
            </a:r>
            <a:r>
              <a:rPr lang="en-US" sz="2400" i="1" dirty="0"/>
              <a:t>GFP</a:t>
            </a:r>
            <a:r>
              <a:rPr lang="ru-RU" sz="2400" i="1" dirty="0"/>
              <a:t>, </a:t>
            </a:r>
            <a:r>
              <a:rPr lang="ru-RU" sz="2400" i="1" dirty="0" err="1"/>
              <a:t>E.coli</a:t>
            </a:r>
            <a:r>
              <a:rPr lang="ru-RU" sz="2400" i="1" dirty="0"/>
              <a:t>/p</a:t>
            </a:r>
            <a:r>
              <a:rPr lang="en-US" sz="2400" i="1" dirty="0" err="1"/>
              <a:t>CopA</a:t>
            </a:r>
            <a:r>
              <a:rPr lang="ru-RU" sz="2400" i="1" dirty="0"/>
              <a:t>-GFP, </a:t>
            </a:r>
            <a:r>
              <a:rPr lang="en-US" sz="2400" i="1" dirty="0"/>
              <a:t>E</a:t>
            </a:r>
            <a:r>
              <a:rPr lang="ru-RU" sz="2400" i="1" dirty="0"/>
              <a:t>.</a:t>
            </a:r>
            <a:r>
              <a:rPr lang="en-US" sz="2400" i="1" dirty="0"/>
              <a:t>coli</a:t>
            </a:r>
            <a:r>
              <a:rPr lang="ru-RU" sz="2400" i="1" dirty="0"/>
              <a:t>/</a:t>
            </a:r>
            <a:r>
              <a:rPr lang="en-US" sz="2400" i="1" dirty="0" err="1"/>
              <a:t>pEmrR</a:t>
            </a:r>
            <a:r>
              <a:rPr lang="ru-RU" sz="2400" i="1" dirty="0"/>
              <a:t>-</a:t>
            </a:r>
            <a:r>
              <a:rPr lang="en-US" sz="2400" i="1" dirty="0"/>
              <a:t>GFP</a:t>
            </a:r>
            <a:endParaRPr lang="ru-RU" sz="2400" i="1" dirty="0"/>
          </a:p>
        </p:txBody>
      </p:sp>
      <p:sp>
        <p:nvSpPr>
          <p:cNvPr id="3" name="Объект 2"/>
          <p:cNvSpPr>
            <a:spLocks noGrp="1"/>
          </p:cNvSpPr>
          <p:nvPr>
            <p:ph idx="1"/>
          </p:nvPr>
        </p:nvSpPr>
        <p:spPr>
          <a:xfrm>
            <a:off x="1435608" y="1447800"/>
            <a:ext cx="7498080" cy="757064"/>
          </a:xfrm>
        </p:spPr>
        <p:txBody>
          <a:bodyPr>
            <a:normAutofit/>
          </a:bodyPr>
          <a:lstStyle/>
          <a:p>
            <a:pPr marL="82296" indent="0" algn="ctr">
              <a:spcBef>
                <a:spcPct val="0"/>
              </a:spcBef>
              <a:buNone/>
            </a:pPr>
            <a:r>
              <a:rPr lang="ru-RU" sz="1600" dirty="0" smtClean="0">
                <a:latin typeface="Calibri" panose="020F0502020204030204" pitchFamily="34" charset="0"/>
              </a:rPr>
              <a:t>Через 200 </a:t>
            </a:r>
            <a:r>
              <a:rPr lang="ru-RU" sz="1600" dirty="0">
                <a:latin typeface="Calibri" panose="020F0502020204030204" pitchFamily="34" charset="0"/>
              </a:rPr>
              <a:t>минут после облучения в течение 15 минут при длине волны 130 мкм и средней плотности мощности </a:t>
            </a:r>
            <a:r>
              <a:rPr lang="ru-RU" sz="1600" dirty="0" smtClean="0">
                <a:latin typeface="Calibri" panose="020F0502020204030204" pitchFamily="34" charset="0"/>
              </a:rPr>
              <a:t>1,4 </a:t>
            </a:r>
            <a:r>
              <a:rPr lang="ru-RU" sz="1600" dirty="0">
                <a:latin typeface="Calibri" panose="020F0502020204030204" pitchFamily="34" charset="0"/>
              </a:rPr>
              <a:t>Вт/см</a:t>
            </a:r>
            <a:r>
              <a:rPr lang="ru-RU" sz="1600" baseline="30000" dirty="0">
                <a:latin typeface="Calibri" panose="020F0502020204030204" pitchFamily="34" charset="0"/>
              </a:rPr>
              <a:t>2</a:t>
            </a:r>
            <a:endParaRPr lang="ru-RU" sz="1600" dirty="0">
              <a:solidFill>
                <a:schemeClr val="tx2">
                  <a:satMod val="130000"/>
                </a:schemeClr>
              </a:solidFill>
              <a:effectLst>
                <a:outerShdw blurRad="50000" dist="30000" dir="5400000" algn="tl" rotWithShape="0">
                  <a:srgbClr val="000000">
                    <a:alpha val="30000"/>
                  </a:srgbClr>
                </a:outerShdw>
              </a:effectLst>
              <a:latin typeface="Calibri" panose="020F0502020204030204" pitchFamily="34" charset="0"/>
              <a:ea typeface="+mj-ea"/>
              <a:cs typeface="+mj-cs"/>
            </a:endParaRPr>
          </a:p>
        </p:txBody>
      </p:sp>
      <p:graphicFrame>
        <p:nvGraphicFramePr>
          <p:cNvPr id="6" name="Таблица 5"/>
          <p:cNvGraphicFramePr>
            <a:graphicFrameLocks noGrp="1"/>
          </p:cNvGraphicFramePr>
          <p:nvPr>
            <p:extLst>
              <p:ext uri="{D42A27DB-BD31-4B8C-83A1-F6EECF244321}">
                <p14:modId xmlns:p14="http://schemas.microsoft.com/office/powerpoint/2010/main" val="2737011667"/>
              </p:ext>
            </p:extLst>
          </p:nvPr>
        </p:nvGraphicFramePr>
        <p:xfrm>
          <a:off x="1259631" y="6021288"/>
          <a:ext cx="7674057" cy="731520"/>
        </p:xfrm>
        <a:graphic>
          <a:graphicData uri="http://schemas.openxmlformats.org/drawingml/2006/table">
            <a:tbl>
              <a:tblPr firstRow="1" firstCol="1" bandRow="1">
                <a:tableStyleId>{5C22544A-7EE6-4342-B048-85BDC9FD1C3A}</a:tableStyleId>
              </a:tblPr>
              <a:tblGrid>
                <a:gridCol w="1872209"/>
                <a:gridCol w="2088232"/>
                <a:gridCol w="1584176"/>
                <a:gridCol w="2129440"/>
              </a:tblGrid>
              <a:tr h="0">
                <a:tc>
                  <a:txBody>
                    <a:bodyPr/>
                    <a:lstStyle/>
                    <a:p>
                      <a:pPr>
                        <a:spcAft>
                          <a:spcPts val="0"/>
                        </a:spcAft>
                      </a:pPr>
                      <a:r>
                        <a:rPr lang="ru-RU" sz="1600" b="0" dirty="0">
                          <a:solidFill>
                            <a:schemeClr val="tx1"/>
                          </a:solidFill>
                          <a:effectLst/>
                          <a:latin typeface="Calibri" panose="020F0502020204030204" pitchFamily="34" charset="0"/>
                        </a:rPr>
                        <a:t>Промотор гена</a:t>
                      </a:r>
                      <a:endParaRPr lang="ru-RU" sz="1600" b="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solidFill>
                      <a:schemeClr val="accent4">
                        <a:lumMod val="40000"/>
                        <a:lumOff val="60000"/>
                      </a:schemeClr>
                    </a:solidFill>
                  </a:tcPr>
                </a:tc>
                <a:tc>
                  <a:txBody>
                    <a:bodyPr/>
                    <a:lstStyle/>
                    <a:p>
                      <a:pPr>
                        <a:spcAft>
                          <a:spcPts val="0"/>
                        </a:spcAft>
                      </a:pPr>
                      <a:r>
                        <a:rPr lang="en-US" sz="1600" i="1" dirty="0" err="1">
                          <a:solidFill>
                            <a:schemeClr val="tx1"/>
                          </a:solidFill>
                          <a:effectLst/>
                          <a:latin typeface="Calibri" panose="020F0502020204030204" pitchFamily="34" charset="0"/>
                        </a:rPr>
                        <a:t>katG</a:t>
                      </a:r>
                      <a:endParaRPr lang="ru-RU" sz="1600" i="1"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solidFill>
                      <a:schemeClr val="accent1">
                        <a:lumMod val="40000"/>
                        <a:lumOff val="60000"/>
                      </a:schemeClr>
                    </a:solidFill>
                  </a:tcPr>
                </a:tc>
                <a:tc>
                  <a:txBody>
                    <a:bodyPr/>
                    <a:lstStyle/>
                    <a:p>
                      <a:pPr>
                        <a:spcAft>
                          <a:spcPts val="0"/>
                        </a:spcAft>
                      </a:pPr>
                      <a:r>
                        <a:rPr lang="en-US" sz="1600" i="1" dirty="0" err="1">
                          <a:solidFill>
                            <a:schemeClr val="tx1"/>
                          </a:solidFill>
                          <a:effectLst/>
                          <a:latin typeface="Calibri" panose="020F0502020204030204" pitchFamily="34" charset="0"/>
                        </a:rPr>
                        <a:t>copA</a:t>
                      </a:r>
                      <a:endParaRPr lang="ru-RU" sz="1600" i="1"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solidFill>
                      <a:schemeClr val="accent1">
                        <a:lumMod val="40000"/>
                        <a:lumOff val="60000"/>
                      </a:schemeClr>
                    </a:solidFill>
                  </a:tcPr>
                </a:tc>
                <a:tc>
                  <a:txBody>
                    <a:bodyPr/>
                    <a:lstStyle/>
                    <a:p>
                      <a:pPr>
                        <a:spcAft>
                          <a:spcPts val="0"/>
                        </a:spcAft>
                      </a:pPr>
                      <a:r>
                        <a:rPr lang="en-US" sz="1600" i="1" dirty="0" err="1">
                          <a:solidFill>
                            <a:schemeClr val="tx1"/>
                          </a:solidFill>
                          <a:effectLst/>
                          <a:latin typeface="Calibri" panose="020F0502020204030204" pitchFamily="34" charset="0"/>
                        </a:rPr>
                        <a:t>emrR</a:t>
                      </a:r>
                      <a:endParaRPr lang="ru-RU" sz="1600" i="1"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solidFill>
                      <a:schemeClr val="accent1">
                        <a:lumMod val="40000"/>
                        <a:lumOff val="60000"/>
                      </a:schemeClr>
                    </a:solidFill>
                  </a:tcPr>
                </a:tc>
              </a:tr>
              <a:tr h="0">
                <a:tc>
                  <a:txBody>
                    <a:bodyPr/>
                    <a:lstStyle/>
                    <a:p>
                      <a:pPr>
                        <a:spcAft>
                          <a:spcPts val="0"/>
                        </a:spcAft>
                      </a:pPr>
                      <a:r>
                        <a:rPr lang="ru-RU" sz="1600" b="0" dirty="0">
                          <a:solidFill>
                            <a:schemeClr val="tx1"/>
                          </a:solidFill>
                          <a:effectLst/>
                          <a:latin typeface="Calibri" panose="020F0502020204030204" pitchFamily="34" charset="0"/>
                        </a:rPr>
                        <a:t>Естественный индуктор</a:t>
                      </a:r>
                      <a:endParaRPr lang="ru-RU" sz="1600" b="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solidFill>
                      <a:schemeClr val="accent4">
                        <a:lumMod val="40000"/>
                        <a:lumOff val="60000"/>
                      </a:schemeClr>
                    </a:solidFill>
                  </a:tcPr>
                </a:tc>
                <a:tc>
                  <a:txBody>
                    <a:bodyPr/>
                    <a:lstStyle/>
                    <a:p>
                      <a:pPr>
                        <a:spcAft>
                          <a:spcPts val="0"/>
                        </a:spcAft>
                      </a:pPr>
                      <a:r>
                        <a:rPr lang="ru-RU" sz="1600" dirty="0">
                          <a:solidFill>
                            <a:schemeClr val="tx1"/>
                          </a:solidFill>
                          <a:effectLst/>
                          <a:latin typeface="Calibri" panose="020F0502020204030204" pitchFamily="34" charset="0"/>
                        </a:rPr>
                        <a:t>Перекись водорода</a:t>
                      </a:r>
                      <a:endParaRPr lang="ru-RU" sz="160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solidFill>
                      <a:schemeClr val="accent3">
                        <a:lumMod val="20000"/>
                        <a:lumOff val="80000"/>
                      </a:schemeClr>
                    </a:solidFill>
                  </a:tcPr>
                </a:tc>
                <a:tc>
                  <a:txBody>
                    <a:bodyPr/>
                    <a:lstStyle/>
                    <a:p>
                      <a:pPr>
                        <a:spcAft>
                          <a:spcPts val="0"/>
                        </a:spcAft>
                      </a:pPr>
                      <a:r>
                        <a:rPr lang="ru-RU" sz="1600" dirty="0">
                          <a:solidFill>
                            <a:schemeClr val="tx1"/>
                          </a:solidFill>
                          <a:effectLst/>
                          <a:latin typeface="Calibri" panose="020F0502020204030204" pitchFamily="34" charset="0"/>
                        </a:rPr>
                        <a:t>Сульфат меди</a:t>
                      </a:r>
                      <a:endParaRPr lang="ru-RU" sz="160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solidFill>
                      <a:schemeClr val="accent3">
                        <a:lumMod val="20000"/>
                        <a:lumOff val="80000"/>
                      </a:schemeClr>
                    </a:solidFill>
                  </a:tcPr>
                </a:tc>
                <a:tc>
                  <a:txBody>
                    <a:bodyPr/>
                    <a:lstStyle/>
                    <a:p>
                      <a:pPr>
                        <a:spcAft>
                          <a:spcPts val="0"/>
                        </a:spcAft>
                      </a:pPr>
                      <a:r>
                        <a:rPr lang="ru-RU" sz="1600" dirty="0">
                          <a:solidFill>
                            <a:schemeClr val="tx1"/>
                          </a:solidFill>
                          <a:effectLst/>
                          <a:latin typeface="Calibri" panose="020F0502020204030204" pitchFamily="34" charset="0"/>
                        </a:rPr>
                        <a:t>Салициловая кислота</a:t>
                      </a:r>
                      <a:endParaRPr lang="ru-RU" sz="160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solidFill>
                      <a:schemeClr val="accent3">
                        <a:lumMod val="20000"/>
                        <a:lumOff val="80000"/>
                      </a:schemeClr>
                    </a:solidFill>
                  </a:tcPr>
                </a:tc>
              </a:tr>
            </a:tbl>
          </a:graphicData>
        </a:graphic>
      </p:graphicFrame>
      <p:pic>
        <p:nvPicPr>
          <p:cNvPr id="4" name="Рисунок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07704" y="2005024"/>
            <a:ext cx="6665578" cy="4000848"/>
          </a:xfrm>
          <a:prstGeom prst="rect">
            <a:avLst/>
          </a:prstGeom>
        </p:spPr>
      </p:pic>
    </p:spTree>
    <p:extLst>
      <p:ext uri="{BB962C8B-B14F-4D97-AF65-F5344CB8AC3E}">
        <p14:creationId xmlns:p14="http://schemas.microsoft.com/office/powerpoint/2010/main" val="221561567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pPr algn="ctr"/>
            <a:r>
              <a:rPr lang="ru-RU" sz="2400" dirty="0" smtClean="0"/>
              <a:t>Исследование влияния </a:t>
            </a:r>
            <a:r>
              <a:rPr lang="ru-RU" sz="2400" dirty="0"/>
              <a:t>ТГц </a:t>
            </a:r>
            <a:r>
              <a:rPr lang="ru-RU" sz="2400" dirty="0" smtClean="0"/>
              <a:t>излучения на клетки </a:t>
            </a:r>
            <a:r>
              <a:rPr lang="en-US" sz="2400" i="1" dirty="0" smtClean="0"/>
              <a:t>E. coli</a:t>
            </a:r>
            <a:r>
              <a:rPr lang="en-US" sz="2400" dirty="0" smtClean="0"/>
              <a:t> </a:t>
            </a:r>
            <a:r>
              <a:rPr lang="ru-RU" sz="2400" dirty="0" smtClean="0"/>
              <a:t>и минимальную среду М9</a:t>
            </a:r>
            <a:endParaRPr lang="ru-RU" sz="2400" dirty="0"/>
          </a:p>
        </p:txBody>
      </p:sp>
      <p:grpSp>
        <p:nvGrpSpPr>
          <p:cNvPr id="3" name="Shape 261"/>
          <p:cNvGrpSpPr>
            <a:grpSpLocks noGrp="1"/>
          </p:cNvGrpSpPr>
          <p:nvPr/>
        </p:nvGrpSpPr>
        <p:grpSpPr>
          <a:xfrm>
            <a:off x="2051720" y="4653136"/>
            <a:ext cx="2056780" cy="1152128"/>
            <a:chOff x="838200" y="3962400"/>
            <a:chExt cx="2209799" cy="762000"/>
          </a:xfrm>
        </p:grpSpPr>
        <p:sp>
          <p:nvSpPr>
            <p:cNvPr id="5" name="Shape 262"/>
            <p:cNvSpPr/>
            <p:nvPr/>
          </p:nvSpPr>
          <p:spPr>
            <a:xfrm>
              <a:off x="838200" y="3962400"/>
              <a:ext cx="2209799" cy="762000"/>
            </a:xfrm>
            <a:prstGeom prst="can">
              <a:avLst>
                <a:gd name="adj" fmla="val 50000"/>
              </a:avLst>
            </a:prstGeom>
            <a:solidFill>
              <a:schemeClr val="accent1"/>
            </a:solidFill>
            <a:ln w="25400" cap="flat" cmpd="sng">
              <a:solidFill>
                <a:srgbClr val="395E8A"/>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buNone/>
              </a:pPr>
              <a:endParaRPr sz="1800" b="0" i="0" u="none" strike="noStrike" cap="none" baseline="0">
                <a:solidFill>
                  <a:schemeClr val="lt1"/>
                </a:solidFill>
                <a:latin typeface="Calibri"/>
                <a:ea typeface="Calibri"/>
                <a:cs typeface="Calibri"/>
                <a:sym typeface="Calibri"/>
              </a:endParaRPr>
            </a:p>
          </p:txBody>
        </p:sp>
        <p:sp>
          <p:nvSpPr>
            <p:cNvPr id="6" name="Shape 263"/>
            <p:cNvSpPr/>
            <p:nvPr/>
          </p:nvSpPr>
          <p:spPr>
            <a:xfrm>
              <a:off x="1219200" y="4038600"/>
              <a:ext cx="1524000" cy="228600"/>
            </a:xfrm>
            <a:prstGeom prst="ellipse">
              <a:avLst/>
            </a:prstGeom>
            <a:solidFill>
              <a:schemeClr val="accent1"/>
            </a:solidFill>
            <a:ln w="25400" cap="flat" cmpd="sng">
              <a:solidFill>
                <a:srgbClr val="395E8A"/>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buNone/>
              </a:pPr>
              <a:endParaRPr sz="1800" b="0" i="0" u="none" strike="noStrike" cap="none" baseline="0">
                <a:solidFill>
                  <a:schemeClr val="lt1"/>
                </a:solidFill>
                <a:latin typeface="Calibri"/>
                <a:ea typeface="Calibri"/>
                <a:cs typeface="Calibri"/>
                <a:sym typeface="Calibri"/>
              </a:endParaRPr>
            </a:p>
          </p:txBody>
        </p:sp>
        <p:sp>
          <p:nvSpPr>
            <p:cNvPr id="7" name="Shape 264"/>
            <p:cNvSpPr/>
            <p:nvPr/>
          </p:nvSpPr>
          <p:spPr>
            <a:xfrm>
              <a:off x="1219200" y="4114800"/>
              <a:ext cx="1524000" cy="152399"/>
            </a:xfrm>
            <a:prstGeom prst="ellipse">
              <a:avLst/>
            </a:prstGeom>
            <a:solidFill>
              <a:srgbClr val="B7CCE4"/>
            </a:solidFill>
            <a:ln w="25400" cap="flat" cmpd="sng">
              <a:solidFill>
                <a:srgbClr val="395E8A"/>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buNone/>
              </a:pPr>
              <a:endParaRPr sz="1800" b="0" i="0" u="none" strike="noStrike" cap="none" baseline="0">
                <a:solidFill>
                  <a:schemeClr val="lt1"/>
                </a:solidFill>
                <a:latin typeface="Calibri"/>
                <a:ea typeface="Calibri"/>
                <a:cs typeface="Calibri"/>
                <a:sym typeface="Calibri"/>
              </a:endParaRPr>
            </a:p>
          </p:txBody>
        </p:sp>
      </p:grpSp>
      <p:grpSp>
        <p:nvGrpSpPr>
          <p:cNvPr id="4" name="Shape 265"/>
          <p:cNvGrpSpPr/>
          <p:nvPr/>
        </p:nvGrpSpPr>
        <p:grpSpPr>
          <a:xfrm>
            <a:off x="971600" y="2132856"/>
            <a:ext cx="1124203" cy="1239249"/>
            <a:chOff x="246132" y="1676400"/>
            <a:chExt cx="1052795" cy="1163511"/>
          </a:xfrm>
        </p:grpSpPr>
        <p:pic>
          <p:nvPicPr>
            <p:cNvPr id="9" name="Shape 266"/>
            <p:cNvPicPr preferRelativeResize="0"/>
            <p:nvPr/>
          </p:nvPicPr>
          <p:blipFill rotWithShape="1">
            <a:blip r:embed="rId3" cstate="print">
              <a:alphaModFix/>
              <a:grayscl/>
            </a:blip>
            <a:srcRect/>
            <a:stretch/>
          </p:blipFill>
          <p:spPr>
            <a:xfrm>
              <a:off x="381000" y="1676400"/>
              <a:ext cx="762000" cy="1143000"/>
            </a:xfrm>
            <a:prstGeom prst="rect">
              <a:avLst/>
            </a:prstGeom>
            <a:noFill/>
            <a:ln>
              <a:noFill/>
            </a:ln>
          </p:spPr>
        </p:pic>
        <p:sp>
          <p:nvSpPr>
            <p:cNvPr id="10" name="Shape 267"/>
            <p:cNvSpPr txBox="1"/>
            <p:nvPr/>
          </p:nvSpPr>
          <p:spPr>
            <a:xfrm>
              <a:off x="246132" y="2413758"/>
              <a:ext cx="1052795" cy="426153"/>
            </a:xfrm>
            <a:prstGeom prst="rect">
              <a:avLst/>
            </a:prstGeom>
            <a:noFill/>
            <a:ln>
              <a:noFill/>
            </a:ln>
          </p:spPr>
          <p:txBody>
            <a:bodyPr lIns="91425" tIns="45700" rIns="91425" bIns="45700" anchor="t" anchorCtr="0">
              <a:noAutofit/>
            </a:bodyPr>
            <a:lstStyle/>
            <a:p>
              <a:pPr marL="0" marR="0" lvl="0" indent="0" algn="ctr" rtl="0">
                <a:spcBef>
                  <a:spcPts val="0"/>
                </a:spcBef>
                <a:buSzPct val="25000"/>
                <a:buNone/>
              </a:pPr>
              <a:r>
                <a:rPr lang="ru-RU" sz="1100" dirty="0" err="1" smtClean="0">
                  <a:solidFill>
                    <a:schemeClr val="dk1"/>
                  </a:solidFill>
                  <a:latin typeface="Calibri"/>
                  <a:ea typeface="Calibri"/>
                  <a:cs typeface="Calibri"/>
                  <a:sym typeface="Calibri"/>
                </a:rPr>
                <a:t>Геносенсор</a:t>
              </a:r>
              <a:r>
                <a:rPr lang="ru-RU" sz="1100" dirty="0" smtClean="0">
                  <a:solidFill>
                    <a:schemeClr val="dk1"/>
                  </a:solidFill>
                  <a:latin typeface="Calibri"/>
                  <a:ea typeface="Calibri"/>
                  <a:cs typeface="Calibri"/>
                  <a:sym typeface="Calibri"/>
                </a:rPr>
                <a:t> </a:t>
              </a:r>
            </a:p>
            <a:p>
              <a:pPr marL="0" marR="0" lvl="0" indent="0" algn="ctr" rtl="0">
                <a:spcBef>
                  <a:spcPts val="0"/>
                </a:spcBef>
                <a:buSzPct val="25000"/>
                <a:buNone/>
              </a:pPr>
              <a:r>
                <a:rPr lang="ru-RU" sz="1100" dirty="0" smtClean="0">
                  <a:solidFill>
                    <a:schemeClr val="dk1"/>
                  </a:solidFill>
                  <a:latin typeface="Calibri"/>
                  <a:ea typeface="Calibri"/>
                  <a:cs typeface="Calibri"/>
                  <a:sym typeface="Calibri"/>
                </a:rPr>
                <a:t>М9</a:t>
              </a:r>
              <a:endParaRPr lang="ru-RU" sz="1100" b="0" i="0" u="none" strike="noStrike" cap="none" baseline="0" dirty="0">
                <a:solidFill>
                  <a:schemeClr val="dk1"/>
                </a:solidFill>
                <a:latin typeface="Calibri"/>
                <a:ea typeface="Calibri"/>
                <a:cs typeface="Calibri"/>
                <a:sym typeface="Calibri"/>
              </a:endParaRPr>
            </a:p>
          </p:txBody>
        </p:sp>
      </p:grpSp>
      <p:grpSp>
        <p:nvGrpSpPr>
          <p:cNvPr id="8" name="Shape 293"/>
          <p:cNvGrpSpPr/>
          <p:nvPr/>
        </p:nvGrpSpPr>
        <p:grpSpPr>
          <a:xfrm>
            <a:off x="2339752" y="1844824"/>
            <a:ext cx="1447800" cy="2664296"/>
            <a:chOff x="1900808" y="2952748"/>
            <a:chExt cx="1447800" cy="1904999"/>
          </a:xfrm>
        </p:grpSpPr>
        <p:sp>
          <p:nvSpPr>
            <p:cNvPr id="12" name="Shape 294"/>
            <p:cNvSpPr/>
            <p:nvPr/>
          </p:nvSpPr>
          <p:spPr>
            <a:xfrm>
              <a:off x="1900808" y="2952748"/>
              <a:ext cx="1447800" cy="1904999"/>
            </a:xfrm>
            <a:prstGeom prst="downArrowCallout">
              <a:avLst>
                <a:gd name="adj1" fmla="val 31186"/>
                <a:gd name="adj2" fmla="val 28436"/>
                <a:gd name="adj3" fmla="val 18814"/>
                <a:gd name="adj4" fmla="val 64977"/>
              </a:avLst>
            </a:prstGeom>
            <a:gradFill>
              <a:gsLst>
                <a:gs pos="0">
                  <a:srgbClr val="FF0000">
                    <a:alpha val="38823"/>
                  </a:srgbClr>
                </a:gs>
                <a:gs pos="29000">
                  <a:srgbClr val="9BBB59">
                    <a:alpha val="66666"/>
                  </a:srgbClr>
                </a:gs>
                <a:gs pos="50000">
                  <a:srgbClr val="CEE0F6"/>
                </a:gs>
                <a:gs pos="100000">
                  <a:srgbClr val="E7F1FA"/>
                </a:gs>
              </a:gsLst>
              <a:lin ang="16200000" scaled="0"/>
            </a:gradFill>
            <a:ln w="25400" cap="flat" cmpd="sng">
              <a:solidFill>
                <a:srgbClr val="4F6128"/>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buSzPct val="25000"/>
                <a:buNone/>
              </a:pPr>
              <a:r>
                <a:rPr lang="ru-RU" sz="1800" b="0" i="0" u="none" strike="noStrike" cap="none" baseline="0" dirty="0">
                  <a:solidFill>
                    <a:schemeClr val="dk1"/>
                  </a:solidFill>
                  <a:latin typeface="Calibri"/>
                  <a:ea typeface="Calibri"/>
                  <a:cs typeface="Calibri"/>
                  <a:sym typeface="Calibri"/>
                </a:rPr>
                <a:t>1.4 Вт/см</a:t>
              </a:r>
              <a:r>
                <a:rPr lang="ru-RU" sz="1800" b="0" i="0" u="none" strike="noStrike" cap="none" baseline="30000" dirty="0">
                  <a:solidFill>
                    <a:schemeClr val="dk1"/>
                  </a:solidFill>
                  <a:latin typeface="Calibri"/>
                  <a:ea typeface="Calibri"/>
                  <a:cs typeface="Calibri"/>
                  <a:sym typeface="Calibri"/>
                </a:rPr>
                <a:t>2</a:t>
              </a:r>
              <a:r>
                <a:rPr lang="ru-RU" sz="1800" b="0" i="0" u="none" strike="noStrike" cap="none" baseline="0" dirty="0">
                  <a:solidFill>
                    <a:schemeClr val="dk1"/>
                  </a:solidFill>
                  <a:latin typeface="Calibri"/>
                  <a:ea typeface="Calibri"/>
                  <a:cs typeface="Calibri"/>
                  <a:sym typeface="Calibri"/>
                </a:rPr>
                <a:t> </a:t>
              </a:r>
            </a:p>
            <a:p>
              <a:pPr marL="0" marR="0" lvl="0" indent="0" algn="ctr" rtl="0">
                <a:spcBef>
                  <a:spcPts val="0"/>
                </a:spcBef>
                <a:buSzPct val="25000"/>
                <a:buNone/>
              </a:pPr>
              <a:r>
                <a:rPr lang="ru-RU" sz="1800" b="0" i="0" u="none" strike="noStrike" cap="none" baseline="0" dirty="0">
                  <a:solidFill>
                    <a:schemeClr val="dk1"/>
                  </a:solidFill>
                  <a:latin typeface="Calibri"/>
                  <a:ea typeface="Calibri"/>
                  <a:cs typeface="Calibri"/>
                  <a:sym typeface="Calibri"/>
                </a:rPr>
                <a:t> 130 мкм</a:t>
              </a:r>
            </a:p>
            <a:p>
              <a:pPr marL="0" marR="0" lvl="0" indent="0" algn="ctr" rtl="0">
                <a:spcBef>
                  <a:spcPts val="0"/>
                </a:spcBef>
                <a:buSzPct val="25000"/>
                <a:buNone/>
              </a:pPr>
              <a:r>
                <a:rPr lang="ru-RU" sz="1800" b="0" i="0" u="none" strike="noStrike" cap="none" baseline="0" dirty="0">
                  <a:solidFill>
                    <a:schemeClr val="dk1"/>
                  </a:solidFill>
                  <a:latin typeface="Calibri"/>
                  <a:ea typeface="Calibri"/>
                  <a:cs typeface="Calibri"/>
                  <a:sym typeface="Calibri"/>
                </a:rPr>
                <a:t> Т= </a:t>
              </a:r>
              <a:r>
                <a:rPr lang="ru-RU" sz="1800" b="0" i="0" u="none" strike="noStrike" cap="none" baseline="0" dirty="0" smtClean="0">
                  <a:solidFill>
                    <a:schemeClr val="dk1"/>
                  </a:solidFill>
                  <a:latin typeface="Calibri"/>
                  <a:ea typeface="Calibri"/>
                  <a:cs typeface="Calibri"/>
                  <a:sym typeface="Calibri"/>
                </a:rPr>
                <a:t>3</a:t>
              </a:r>
              <a:r>
                <a:rPr lang="en-US" sz="1800" b="0" i="0" u="none" strike="noStrike" cap="none" baseline="0" dirty="0" smtClean="0">
                  <a:solidFill>
                    <a:schemeClr val="dk1"/>
                  </a:solidFill>
                  <a:latin typeface="Calibri"/>
                  <a:ea typeface="Calibri"/>
                  <a:cs typeface="Calibri"/>
                  <a:sym typeface="Calibri"/>
                </a:rPr>
                <a:t>5</a:t>
              </a:r>
              <a:r>
                <a:rPr lang="ru-RU" sz="1800" b="0" i="0" u="none" strike="noStrike" cap="none" baseline="0" dirty="0" smtClean="0">
                  <a:solidFill>
                    <a:schemeClr val="dk1"/>
                  </a:solidFill>
                  <a:latin typeface="Calibri"/>
                  <a:ea typeface="Calibri"/>
                  <a:cs typeface="Calibri"/>
                  <a:sym typeface="Calibri"/>
                </a:rPr>
                <a:t>±2°С</a:t>
              </a:r>
              <a:endParaRPr lang="ru-RU" sz="1800" b="0" i="0" u="none" strike="noStrike" cap="none" baseline="0" dirty="0">
                <a:solidFill>
                  <a:schemeClr val="dk1"/>
                </a:solidFill>
                <a:latin typeface="Calibri"/>
                <a:ea typeface="Calibri"/>
                <a:cs typeface="Calibri"/>
                <a:sym typeface="Calibri"/>
              </a:endParaRPr>
            </a:p>
            <a:p>
              <a:pPr marL="0" marR="0" lvl="0" indent="0" algn="ctr" rtl="0">
                <a:spcBef>
                  <a:spcPts val="0"/>
                </a:spcBef>
                <a:buSzPct val="25000"/>
                <a:buNone/>
              </a:pPr>
              <a:r>
                <a:rPr lang="ru-RU" sz="1800" b="0" i="0" u="none" strike="noStrike" cap="none" baseline="0" dirty="0" smtClean="0">
                  <a:solidFill>
                    <a:srgbClr val="FF0000"/>
                  </a:solidFill>
                  <a:latin typeface="Calibri"/>
                  <a:ea typeface="Calibri"/>
                  <a:cs typeface="Calibri"/>
                  <a:sym typeface="Calibri"/>
                </a:rPr>
                <a:t>t=15 </a:t>
              </a:r>
              <a:r>
                <a:rPr lang="ru-RU" sz="1800" b="0" i="0" u="none" strike="noStrike" cap="none" baseline="0" dirty="0">
                  <a:solidFill>
                    <a:srgbClr val="FF0000"/>
                  </a:solidFill>
                  <a:latin typeface="Calibri"/>
                  <a:ea typeface="Calibri"/>
                  <a:cs typeface="Calibri"/>
                  <a:sym typeface="Calibri"/>
                </a:rPr>
                <a:t>мин</a:t>
              </a:r>
            </a:p>
          </p:txBody>
        </p:sp>
        <p:sp>
          <p:nvSpPr>
            <p:cNvPr id="13" name="Shape 295"/>
            <p:cNvSpPr/>
            <p:nvPr/>
          </p:nvSpPr>
          <p:spPr>
            <a:xfrm>
              <a:off x="2332856" y="3982477"/>
              <a:ext cx="609599" cy="369332"/>
            </a:xfrm>
            <a:prstGeom prst="rect">
              <a:avLst/>
            </a:prstGeom>
            <a:noFill/>
            <a:ln>
              <a:noFill/>
            </a:ln>
          </p:spPr>
          <p:txBody>
            <a:bodyPr lIns="91425" tIns="45700" rIns="91425" bIns="45700" anchor="t" anchorCtr="0">
              <a:noAutofit/>
            </a:bodyPr>
            <a:lstStyle/>
            <a:p>
              <a:pPr marL="0" marR="0" lvl="0" indent="0" algn="ctr" rtl="0">
                <a:spcBef>
                  <a:spcPts val="0"/>
                </a:spcBef>
                <a:buSzPct val="25000"/>
                <a:buNone/>
              </a:pPr>
              <a:r>
                <a:rPr lang="ru-RU" sz="1800" b="1" i="0" u="none" strike="noStrike" cap="none" baseline="0" dirty="0" err="1">
                  <a:solidFill>
                    <a:srgbClr val="C00000"/>
                  </a:solidFill>
                  <a:latin typeface="Calibri"/>
                  <a:ea typeface="Calibri"/>
                  <a:cs typeface="Calibri"/>
                  <a:sym typeface="Calibri"/>
                </a:rPr>
                <a:t>THz</a:t>
              </a:r>
              <a:r>
                <a:rPr lang="ru-RU" sz="1800" b="1" i="0" u="none" strike="noStrike" cap="none" baseline="0" dirty="0">
                  <a:solidFill>
                    <a:srgbClr val="C00000"/>
                  </a:solidFill>
                  <a:latin typeface="Calibri"/>
                  <a:ea typeface="Calibri"/>
                  <a:cs typeface="Calibri"/>
                  <a:sym typeface="Calibri"/>
                </a:rPr>
                <a:t> </a:t>
              </a:r>
            </a:p>
          </p:txBody>
        </p:sp>
      </p:grpSp>
      <p:cxnSp>
        <p:nvCxnSpPr>
          <p:cNvPr id="14" name="Shape 268"/>
          <p:cNvCxnSpPr>
            <a:stCxn id="10" idx="2"/>
          </p:cNvCxnSpPr>
          <p:nvPr/>
        </p:nvCxnSpPr>
        <p:spPr>
          <a:xfrm rot="16200000" flipH="1">
            <a:off x="1188200" y="3717606"/>
            <a:ext cx="1353038" cy="662035"/>
          </a:xfrm>
          <a:prstGeom prst="curvedConnector3">
            <a:avLst>
              <a:gd name="adj1" fmla="val 50000"/>
            </a:avLst>
          </a:prstGeom>
          <a:noFill/>
          <a:ln w="25400" cap="flat" cmpd="sng">
            <a:solidFill>
              <a:srgbClr val="4A7DBB"/>
            </a:solidFill>
            <a:prstDash val="solid"/>
            <a:round/>
            <a:headEnd type="none" w="med" len="med"/>
            <a:tailEnd type="stealth" w="lg" len="lg"/>
          </a:ln>
        </p:spPr>
      </p:cxnSp>
      <p:sp>
        <p:nvSpPr>
          <p:cNvPr id="17" name="Shape 280"/>
          <p:cNvSpPr txBox="1"/>
          <p:nvPr/>
        </p:nvSpPr>
        <p:spPr>
          <a:xfrm>
            <a:off x="1331640" y="3717032"/>
            <a:ext cx="685799" cy="381000"/>
          </a:xfrm>
          <a:prstGeom prst="rect">
            <a:avLst/>
          </a:prstGeom>
          <a:gradFill>
            <a:gsLst>
              <a:gs pos="0">
                <a:srgbClr val="FFEFD1"/>
              </a:gs>
              <a:gs pos="64999">
                <a:srgbClr val="F0EBD5"/>
              </a:gs>
              <a:gs pos="100000">
                <a:srgbClr val="D1C39F"/>
              </a:gs>
            </a:gsLst>
            <a:path path="circle">
              <a:fillToRect l="50000" t="50000" r="50000" b="50000"/>
            </a:path>
            <a:tileRect/>
          </a:gradFill>
          <a:ln w="9525" cap="flat" cmpd="sng">
            <a:solidFill>
              <a:srgbClr val="938953"/>
            </a:solidFill>
            <a:prstDash val="solid"/>
            <a:round/>
            <a:headEnd type="none" w="med" len="med"/>
            <a:tailEnd type="none" w="med" len="med"/>
          </a:ln>
        </p:spPr>
        <p:txBody>
          <a:bodyPr lIns="91425" tIns="45700" rIns="91425" bIns="45700" anchor="t" anchorCtr="0">
            <a:noAutofit/>
          </a:bodyPr>
          <a:lstStyle/>
          <a:p>
            <a:pPr marL="0" marR="0" lvl="0" indent="0" algn="l" rtl="0">
              <a:spcBef>
                <a:spcPts val="0"/>
              </a:spcBef>
              <a:buSzPct val="25000"/>
              <a:buNone/>
            </a:pPr>
            <a:r>
              <a:rPr lang="ru-RU" sz="1800" b="1" i="0" u="none" strike="noStrike" cap="none" baseline="0" dirty="0">
                <a:solidFill>
                  <a:srgbClr val="C00000"/>
                </a:solidFill>
                <a:latin typeface="Calibri"/>
                <a:ea typeface="Calibri"/>
                <a:cs typeface="Calibri"/>
                <a:sym typeface="Calibri"/>
              </a:rPr>
              <a:t>опыт</a:t>
            </a:r>
          </a:p>
        </p:txBody>
      </p:sp>
      <p:cxnSp>
        <p:nvCxnSpPr>
          <p:cNvPr id="20" name="Shape 271"/>
          <p:cNvCxnSpPr>
            <a:endCxn id="23" idx="2"/>
          </p:cNvCxnSpPr>
          <p:nvPr/>
        </p:nvCxnSpPr>
        <p:spPr>
          <a:xfrm rot="5400000" flipH="1" flipV="1">
            <a:off x="3599892" y="3032956"/>
            <a:ext cx="1800200" cy="1584176"/>
          </a:xfrm>
          <a:prstGeom prst="curvedConnector3">
            <a:avLst>
              <a:gd name="adj1" fmla="val 50000"/>
            </a:avLst>
          </a:prstGeom>
          <a:noFill/>
          <a:ln w="25400" cap="flat" cmpd="sng">
            <a:solidFill>
              <a:srgbClr val="4A7DBB"/>
            </a:solidFill>
            <a:prstDash val="solid"/>
            <a:round/>
            <a:headEnd type="none" w="med" len="med"/>
            <a:tailEnd type="stealth" w="lg" len="lg"/>
          </a:ln>
        </p:spPr>
      </p:cxnSp>
      <p:sp>
        <p:nvSpPr>
          <p:cNvPr id="23" name="Shape 274"/>
          <p:cNvSpPr txBox="1"/>
          <p:nvPr/>
        </p:nvSpPr>
        <p:spPr>
          <a:xfrm>
            <a:off x="4283968" y="1772816"/>
            <a:ext cx="2016224" cy="1152128"/>
          </a:xfrm>
          <a:prstGeom prst="rect">
            <a:avLst/>
          </a:prstGeom>
          <a:gradFill>
            <a:gsLst>
              <a:gs pos="0">
                <a:srgbClr val="FFEFD1"/>
              </a:gs>
              <a:gs pos="64999">
                <a:srgbClr val="F0EBD5"/>
              </a:gs>
              <a:gs pos="100000">
                <a:srgbClr val="D1C39F"/>
              </a:gs>
            </a:gsLst>
            <a:path path="circle">
              <a:fillToRect l="50000" t="50000" r="50000" b="50000"/>
            </a:path>
            <a:tileRect/>
          </a:gradFill>
          <a:ln w="9525" cap="flat" cmpd="sng">
            <a:solidFill>
              <a:srgbClr val="938953"/>
            </a:solidFill>
            <a:prstDash val="solid"/>
            <a:round/>
            <a:headEnd type="none" w="med" len="med"/>
            <a:tailEnd type="none" w="med" len="med"/>
          </a:ln>
        </p:spPr>
        <p:txBody>
          <a:bodyPr lIns="91425" tIns="45700" rIns="91425" bIns="45700" anchor="t" anchorCtr="0">
            <a:noAutofit/>
          </a:bodyPr>
          <a:lstStyle/>
          <a:p>
            <a:pPr marL="0" marR="0" lvl="0" indent="0" algn="ctr" rtl="0">
              <a:spcBef>
                <a:spcPts val="0"/>
              </a:spcBef>
              <a:buSzPct val="25000"/>
              <a:buNone/>
            </a:pPr>
            <a:r>
              <a:rPr lang="ru-RU" sz="1400" u="none" strike="noStrike" cap="none" baseline="0" dirty="0" smtClean="0">
                <a:latin typeface="Calibri"/>
                <a:ea typeface="Calibri"/>
                <a:cs typeface="Calibri"/>
                <a:sym typeface="Calibri"/>
              </a:rPr>
              <a:t>При помощи центрифугирования отделить облученные клетки от среды</a:t>
            </a:r>
            <a:endParaRPr lang="ru-RU" sz="1400" u="none" strike="noStrike" cap="none" baseline="0" dirty="0">
              <a:latin typeface="Calibri"/>
              <a:ea typeface="Calibri"/>
              <a:cs typeface="Calibri"/>
              <a:sym typeface="Calibri"/>
            </a:endParaRPr>
          </a:p>
        </p:txBody>
      </p:sp>
      <p:cxnSp>
        <p:nvCxnSpPr>
          <p:cNvPr id="32" name="Shape 297"/>
          <p:cNvCxnSpPr/>
          <p:nvPr/>
        </p:nvCxnSpPr>
        <p:spPr>
          <a:xfrm>
            <a:off x="5508104" y="2924944"/>
            <a:ext cx="0" cy="1371599"/>
          </a:xfrm>
          <a:prstGeom prst="straightConnector1">
            <a:avLst/>
          </a:prstGeom>
          <a:noFill/>
          <a:ln w="25400" cap="flat" cmpd="sng">
            <a:solidFill>
              <a:srgbClr val="4A7DBB"/>
            </a:solidFill>
            <a:prstDash val="solid"/>
            <a:round/>
            <a:headEnd type="none" w="med" len="med"/>
            <a:tailEnd type="stealth" w="lg" len="lg"/>
          </a:ln>
        </p:spPr>
      </p:cxnSp>
      <p:cxnSp>
        <p:nvCxnSpPr>
          <p:cNvPr id="33" name="Shape 297"/>
          <p:cNvCxnSpPr/>
          <p:nvPr/>
        </p:nvCxnSpPr>
        <p:spPr>
          <a:xfrm>
            <a:off x="6300192" y="2204864"/>
            <a:ext cx="1512168" cy="1368152"/>
          </a:xfrm>
          <a:prstGeom prst="straightConnector1">
            <a:avLst/>
          </a:prstGeom>
          <a:noFill/>
          <a:ln w="25400" cap="flat" cmpd="sng">
            <a:solidFill>
              <a:srgbClr val="4A7DBB"/>
            </a:solidFill>
            <a:prstDash val="solid"/>
            <a:round/>
            <a:headEnd type="none" w="med" len="med"/>
            <a:tailEnd type="stealth" w="lg" len="lg"/>
          </a:ln>
        </p:spPr>
      </p:cxnSp>
      <p:sp>
        <p:nvSpPr>
          <p:cNvPr id="35" name="Shape 274"/>
          <p:cNvSpPr txBox="1"/>
          <p:nvPr/>
        </p:nvSpPr>
        <p:spPr>
          <a:xfrm>
            <a:off x="4644008" y="4293096"/>
            <a:ext cx="2016224" cy="1368152"/>
          </a:xfrm>
          <a:prstGeom prst="rect">
            <a:avLst/>
          </a:prstGeom>
          <a:gradFill>
            <a:gsLst>
              <a:gs pos="0">
                <a:srgbClr val="FFEFD1"/>
              </a:gs>
              <a:gs pos="64999">
                <a:srgbClr val="F0EBD5"/>
              </a:gs>
              <a:gs pos="100000">
                <a:srgbClr val="D1C39F"/>
              </a:gs>
            </a:gsLst>
            <a:path path="circle">
              <a:fillToRect l="50000" t="50000" r="50000" b="50000"/>
            </a:path>
            <a:tileRect/>
          </a:gradFill>
          <a:ln w="9525" cap="flat" cmpd="sng">
            <a:solidFill>
              <a:srgbClr val="938953"/>
            </a:solidFill>
            <a:prstDash val="solid"/>
            <a:round/>
            <a:headEnd type="none" w="med" len="med"/>
            <a:tailEnd type="none" w="med" len="med"/>
          </a:ln>
        </p:spPr>
        <p:txBody>
          <a:bodyPr lIns="91425" tIns="45700" rIns="91425" bIns="45700" anchor="t" anchorCtr="0">
            <a:noAutofit/>
          </a:bodyPr>
          <a:lstStyle/>
          <a:p>
            <a:pPr marL="0" marR="0" lvl="0" indent="0" algn="ctr" rtl="0">
              <a:spcBef>
                <a:spcPts val="0"/>
              </a:spcBef>
              <a:buSzPct val="25000"/>
              <a:buNone/>
            </a:pPr>
            <a:r>
              <a:rPr lang="ru-RU" sz="1400" u="none" strike="noStrike" cap="none" baseline="0" dirty="0" smtClean="0">
                <a:latin typeface="Calibri"/>
                <a:ea typeface="Calibri"/>
                <a:cs typeface="Calibri"/>
                <a:sym typeface="Calibri"/>
              </a:rPr>
              <a:t>Облученные клетки </a:t>
            </a:r>
            <a:r>
              <a:rPr lang="ru-RU" sz="1400" u="none" strike="noStrike" cap="none" baseline="0" dirty="0" err="1" smtClean="0">
                <a:latin typeface="Calibri"/>
                <a:ea typeface="Calibri"/>
                <a:cs typeface="Calibri"/>
                <a:sym typeface="Calibri"/>
              </a:rPr>
              <a:t>геносенсора</a:t>
            </a:r>
            <a:endParaRPr lang="ru-RU" sz="1400" u="none" strike="noStrike" cap="none" baseline="0" dirty="0" smtClean="0">
              <a:latin typeface="Calibri"/>
              <a:ea typeface="Calibri"/>
              <a:cs typeface="Calibri"/>
              <a:sym typeface="Calibri"/>
            </a:endParaRPr>
          </a:p>
          <a:p>
            <a:pPr marL="0" marR="0" lvl="0" indent="0" algn="ctr" rtl="0">
              <a:spcBef>
                <a:spcPts val="0"/>
              </a:spcBef>
              <a:buSzPct val="25000"/>
              <a:buNone/>
            </a:pPr>
            <a:r>
              <a:rPr lang="ru-RU" sz="1400" dirty="0" smtClean="0">
                <a:latin typeface="Calibri"/>
                <a:ea typeface="Calibri"/>
                <a:cs typeface="Calibri"/>
                <a:sym typeface="Calibri"/>
              </a:rPr>
              <a:t>+ </a:t>
            </a:r>
          </a:p>
          <a:p>
            <a:pPr marL="0" marR="0" lvl="0" indent="0" algn="ctr" rtl="0">
              <a:spcBef>
                <a:spcPts val="0"/>
              </a:spcBef>
              <a:buSzPct val="25000"/>
              <a:buNone/>
            </a:pPr>
            <a:r>
              <a:rPr lang="ru-RU" sz="1400" u="none" strike="noStrike" cap="none" baseline="0" dirty="0" smtClean="0">
                <a:latin typeface="Calibri"/>
                <a:ea typeface="Calibri"/>
                <a:cs typeface="Calibri"/>
                <a:sym typeface="Calibri"/>
              </a:rPr>
              <a:t>Минимальная среда М9(необлученная)</a:t>
            </a:r>
            <a:endParaRPr lang="ru-RU" sz="1400" u="none" strike="noStrike" cap="none" baseline="0" dirty="0">
              <a:latin typeface="Calibri"/>
              <a:ea typeface="Calibri"/>
              <a:cs typeface="Calibri"/>
              <a:sym typeface="Calibri"/>
            </a:endParaRPr>
          </a:p>
        </p:txBody>
      </p:sp>
      <p:sp>
        <p:nvSpPr>
          <p:cNvPr id="36" name="Shape 274"/>
          <p:cNvSpPr txBox="1"/>
          <p:nvPr/>
        </p:nvSpPr>
        <p:spPr>
          <a:xfrm>
            <a:off x="6804248" y="3573016"/>
            <a:ext cx="2160240" cy="1368152"/>
          </a:xfrm>
          <a:prstGeom prst="rect">
            <a:avLst/>
          </a:prstGeom>
          <a:gradFill>
            <a:gsLst>
              <a:gs pos="0">
                <a:srgbClr val="FFEFD1"/>
              </a:gs>
              <a:gs pos="64999">
                <a:srgbClr val="F0EBD5"/>
              </a:gs>
              <a:gs pos="100000">
                <a:srgbClr val="D1C39F"/>
              </a:gs>
            </a:gsLst>
            <a:path path="circle">
              <a:fillToRect l="50000" t="50000" r="50000" b="50000"/>
            </a:path>
            <a:tileRect/>
          </a:gradFill>
          <a:ln w="9525" cap="flat" cmpd="sng">
            <a:solidFill>
              <a:srgbClr val="938953"/>
            </a:solidFill>
            <a:prstDash val="solid"/>
            <a:round/>
            <a:headEnd type="none" w="med" len="med"/>
            <a:tailEnd type="none" w="med" len="med"/>
          </a:ln>
        </p:spPr>
        <p:txBody>
          <a:bodyPr lIns="91425" tIns="45700" rIns="91425" bIns="45700" anchor="t" anchorCtr="0">
            <a:noAutofit/>
          </a:bodyPr>
          <a:lstStyle/>
          <a:p>
            <a:pPr marL="0" marR="0" lvl="0" indent="0" algn="ctr" rtl="0">
              <a:spcBef>
                <a:spcPts val="0"/>
              </a:spcBef>
              <a:buSzPct val="25000"/>
              <a:buNone/>
            </a:pPr>
            <a:r>
              <a:rPr lang="ru-RU" sz="1400" u="none" strike="noStrike" cap="none" baseline="0" dirty="0" smtClean="0">
                <a:latin typeface="Calibri"/>
                <a:ea typeface="Calibri"/>
                <a:cs typeface="Calibri"/>
                <a:sym typeface="Calibri"/>
              </a:rPr>
              <a:t>Облученная минимальная среда М9</a:t>
            </a:r>
          </a:p>
          <a:p>
            <a:pPr marL="0" marR="0" lvl="0" indent="0" algn="ctr" rtl="0">
              <a:spcBef>
                <a:spcPts val="0"/>
              </a:spcBef>
              <a:buSzPct val="25000"/>
              <a:buNone/>
            </a:pPr>
            <a:r>
              <a:rPr lang="ru-RU" sz="1400" dirty="0" smtClean="0">
                <a:latin typeface="Calibri"/>
                <a:ea typeface="Calibri"/>
                <a:cs typeface="Calibri"/>
                <a:sym typeface="Calibri"/>
              </a:rPr>
              <a:t>+ </a:t>
            </a:r>
          </a:p>
          <a:p>
            <a:pPr marL="0" marR="0" lvl="0" indent="0" algn="ctr" rtl="0">
              <a:spcBef>
                <a:spcPts val="0"/>
              </a:spcBef>
              <a:buSzPct val="25000"/>
              <a:buNone/>
            </a:pPr>
            <a:r>
              <a:rPr lang="ru-RU" sz="1400" u="none" strike="noStrike" cap="none" baseline="0" dirty="0" smtClean="0">
                <a:latin typeface="Calibri"/>
                <a:ea typeface="Calibri"/>
                <a:cs typeface="Calibri"/>
                <a:sym typeface="Calibri"/>
              </a:rPr>
              <a:t>Клетки </a:t>
            </a:r>
            <a:r>
              <a:rPr lang="ru-RU" sz="1400" u="none" strike="noStrike" cap="none" baseline="0" dirty="0" err="1" smtClean="0">
                <a:latin typeface="Calibri"/>
                <a:ea typeface="Calibri"/>
                <a:cs typeface="Calibri"/>
                <a:sym typeface="Calibri"/>
              </a:rPr>
              <a:t>геносенсора</a:t>
            </a:r>
            <a:r>
              <a:rPr lang="ru-RU" sz="1400" u="none" strike="noStrike" cap="none" baseline="0" dirty="0" smtClean="0">
                <a:latin typeface="Calibri"/>
                <a:ea typeface="Calibri"/>
                <a:cs typeface="Calibri"/>
                <a:sym typeface="Calibri"/>
              </a:rPr>
              <a:t>(необлученные)</a:t>
            </a:r>
            <a:endParaRPr lang="ru-RU" sz="1400" u="none" strike="noStrike" cap="none" baseline="0" dirty="0">
              <a:latin typeface="Calibri"/>
              <a:ea typeface="Calibri"/>
              <a:cs typeface="Calibri"/>
              <a:sym typeface="Calibri"/>
            </a:endParaRPr>
          </a:p>
        </p:txBody>
      </p:sp>
      <p:sp>
        <p:nvSpPr>
          <p:cNvPr id="43" name="Shape 91"/>
          <p:cNvSpPr/>
          <p:nvPr/>
        </p:nvSpPr>
        <p:spPr>
          <a:xfrm rot="5400000">
            <a:off x="6573551" y="3875721"/>
            <a:ext cx="389386" cy="4248472"/>
          </a:xfrm>
          <a:prstGeom prst="rightBrace">
            <a:avLst>
              <a:gd name="adj1" fmla="val 8333"/>
              <a:gd name="adj2" fmla="val 50000"/>
            </a:avLst>
          </a:prstGeom>
          <a:noFill/>
          <a:ln w="19050" cap="flat" cmpd="sng">
            <a:solidFill>
              <a:srgbClr val="00B050"/>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buNone/>
            </a:pPr>
            <a:endParaRPr sz="1800" b="0" i="0" u="none" strike="noStrike" cap="none" baseline="0">
              <a:solidFill>
                <a:schemeClr val="dk1"/>
              </a:solidFill>
              <a:latin typeface="Calibri"/>
              <a:ea typeface="Calibri"/>
              <a:cs typeface="Calibri"/>
              <a:sym typeface="Calibri"/>
            </a:endParaRPr>
          </a:p>
        </p:txBody>
      </p:sp>
      <p:sp>
        <p:nvSpPr>
          <p:cNvPr id="44" name="TextBox 43"/>
          <p:cNvSpPr txBox="1"/>
          <p:nvPr/>
        </p:nvSpPr>
        <p:spPr>
          <a:xfrm>
            <a:off x="5796136" y="6237312"/>
            <a:ext cx="1944216" cy="369332"/>
          </a:xfrm>
          <a:prstGeom prst="rect">
            <a:avLst/>
          </a:prstGeom>
          <a:noFill/>
          <a:ln>
            <a:solidFill>
              <a:srgbClr val="00B050"/>
            </a:solidFill>
          </a:ln>
        </p:spPr>
        <p:txBody>
          <a:bodyPr wrap="square" rtlCol="0">
            <a:spAutoFit/>
          </a:bodyPr>
          <a:lstStyle/>
          <a:p>
            <a:r>
              <a:rPr lang="ru-RU" b="1" dirty="0" smtClean="0">
                <a:solidFill>
                  <a:srgbClr val="00B050"/>
                </a:solidFill>
              </a:rPr>
              <a:t>Флюоресценция</a:t>
            </a:r>
            <a:r>
              <a:rPr lang="en-US" b="1" dirty="0" smtClean="0">
                <a:solidFill>
                  <a:srgbClr val="00B050"/>
                </a:solidFill>
              </a:rPr>
              <a:t>?</a:t>
            </a:r>
            <a:endParaRPr lang="ru-RU" b="1" dirty="0">
              <a:solidFill>
                <a:srgbClr val="00B050"/>
              </a:solidFill>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674147" y="404664"/>
            <a:ext cx="7498080" cy="1143000"/>
          </a:xfrm>
        </p:spPr>
        <p:txBody>
          <a:bodyPr>
            <a:normAutofit fontScale="90000"/>
          </a:bodyPr>
          <a:lstStyle/>
          <a:p>
            <a:r>
              <a:rPr lang="ru-RU" sz="3600" b="1" dirty="0">
                <a:effectLst/>
              </a:rPr>
              <a:t>Облучение минимальных сред и их влияние на культуры </a:t>
            </a:r>
            <a:r>
              <a:rPr lang="ru-RU" sz="3600" b="1" dirty="0" err="1">
                <a:effectLst/>
              </a:rPr>
              <a:t>геносенсоров</a:t>
            </a:r>
            <a:r>
              <a:rPr lang="ru-RU" b="1" dirty="0">
                <a:effectLst/>
              </a:rPr>
              <a:t/>
            </a:r>
            <a:br>
              <a:rPr lang="ru-RU" b="1" dirty="0">
                <a:effectLst/>
              </a:rPr>
            </a:br>
            <a:endParaRPr lang="ru-RU" dirty="0"/>
          </a:p>
        </p:txBody>
      </p:sp>
      <p:sp>
        <p:nvSpPr>
          <p:cNvPr id="3" name="Объект 2"/>
          <p:cNvSpPr>
            <a:spLocks noGrp="1"/>
          </p:cNvSpPr>
          <p:nvPr>
            <p:ph idx="1"/>
          </p:nvPr>
        </p:nvSpPr>
        <p:spPr>
          <a:xfrm>
            <a:off x="1143843" y="954383"/>
            <a:ext cx="7848872" cy="864096"/>
          </a:xfrm>
        </p:spPr>
        <p:txBody>
          <a:bodyPr>
            <a:normAutofit/>
          </a:bodyPr>
          <a:lstStyle/>
          <a:p>
            <a:pPr marL="82296" indent="0">
              <a:buNone/>
            </a:pPr>
            <a:endParaRPr lang="ru-RU" sz="1800" dirty="0"/>
          </a:p>
        </p:txBody>
      </p:sp>
      <p:sp>
        <p:nvSpPr>
          <p:cNvPr id="4" name="Прямоугольник 3"/>
          <p:cNvSpPr/>
          <p:nvPr/>
        </p:nvSpPr>
        <p:spPr>
          <a:xfrm>
            <a:off x="1143843" y="5657671"/>
            <a:ext cx="8028384" cy="1200329"/>
          </a:xfrm>
          <a:prstGeom prst="rect">
            <a:avLst/>
          </a:prstGeom>
        </p:spPr>
        <p:txBody>
          <a:bodyPr wrap="square">
            <a:spAutoFit/>
          </a:bodyPr>
          <a:lstStyle/>
          <a:p>
            <a:pPr marL="285750" indent="-285750">
              <a:buFont typeface="Arial" panose="020B0604020202020204" pitchFamily="34" charset="0"/>
              <a:buChar char="•"/>
            </a:pPr>
            <a:r>
              <a:rPr lang="ru-RU" dirty="0"/>
              <a:t>после добавления облученной минимальной среды М9 к необлученной клеточной </a:t>
            </a:r>
            <a:r>
              <a:rPr lang="ru-RU" dirty="0" smtClean="0"/>
              <a:t>культуре – </a:t>
            </a:r>
            <a:r>
              <a:rPr lang="ru-RU" b="1" dirty="0" smtClean="0"/>
              <a:t>индукция есть</a:t>
            </a:r>
            <a:r>
              <a:rPr lang="en-US" dirty="0" smtClean="0"/>
              <a:t>;</a:t>
            </a:r>
            <a:r>
              <a:rPr lang="ru-RU" dirty="0" smtClean="0"/>
              <a:t> </a:t>
            </a:r>
            <a:endParaRPr lang="en-US" dirty="0" smtClean="0"/>
          </a:p>
          <a:p>
            <a:pPr marL="285750" indent="-285750">
              <a:buFont typeface="Arial" panose="020B0604020202020204" pitchFamily="34" charset="0"/>
              <a:buChar char="•"/>
            </a:pPr>
            <a:r>
              <a:rPr lang="ru-RU" dirty="0" smtClean="0"/>
              <a:t>в </a:t>
            </a:r>
            <a:r>
              <a:rPr lang="ru-RU" dirty="0"/>
              <a:t>облученных клетках после осаждения и добавления к ним необлученной минимальной среды </a:t>
            </a:r>
            <a:r>
              <a:rPr lang="ru-RU" dirty="0" smtClean="0"/>
              <a:t>М9 – </a:t>
            </a:r>
            <a:r>
              <a:rPr lang="ru-RU" b="1" dirty="0" smtClean="0"/>
              <a:t>индукции нет</a:t>
            </a:r>
            <a:r>
              <a:rPr lang="en-US" dirty="0" smtClean="0"/>
              <a:t>.</a:t>
            </a:r>
            <a:endParaRPr lang="ru-RU" dirty="0"/>
          </a:p>
        </p:txBody>
      </p:sp>
      <p:sp>
        <p:nvSpPr>
          <p:cNvPr id="6" name="Прямоугольник 5"/>
          <p:cNvSpPr/>
          <p:nvPr/>
        </p:nvSpPr>
        <p:spPr>
          <a:xfrm>
            <a:off x="1233599" y="1194652"/>
            <a:ext cx="7848872" cy="523220"/>
          </a:xfrm>
          <a:prstGeom prst="rect">
            <a:avLst/>
          </a:prstGeom>
        </p:spPr>
        <p:txBody>
          <a:bodyPr wrap="square">
            <a:spAutoFit/>
          </a:bodyPr>
          <a:lstStyle/>
          <a:p>
            <a:pPr algn="ctr"/>
            <a:r>
              <a:rPr lang="ru-RU" sz="1400" dirty="0" smtClean="0"/>
              <a:t>Для экспериментов по облучению минимальной среды статистическая обработка результатов проводилась с применением метода линейной регрессии.</a:t>
            </a:r>
            <a:endParaRPr lang="ru-RU" sz="1400" dirty="0"/>
          </a:p>
        </p:txBody>
      </p:sp>
      <p:graphicFrame>
        <p:nvGraphicFramePr>
          <p:cNvPr id="7" name="Диаграмма 6"/>
          <p:cNvGraphicFramePr/>
          <p:nvPr>
            <p:extLst>
              <p:ext uri="{D42A27DB-BD31-4B8C-83A1-F6EECF244321}">
                <p14:modId xmlns:p14="http://schemas.microsoft.com/office/powerpoint/2010/main" val="1812887279"/>
              </p:ext>
            </p:extLst>
          </p:nvPr>
        </p:nvGraphicFramePr>
        <p:xfrm>
          <a:off x="1233599" y="1988687"/>
          <a:ext cx="7658881" cy="367157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4118052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435608" y="301487"/>
            <a:ext cx="7498080" cy="1143000"/>
          </a:xfrm>
        </p:spPr>
        <p:txBody>
          <a:bodyPr>
            <a:noAutofit/>
          </a:bodyPr>
          <a:lstStyle/>
          <a:p>
            <a:pPr algn="ctr"/>
            <a:r>
              <a:rPr lang="ru-RU" sz="2400" dirty="0"/>
              <a:t>Индукция </a:t>
            </a:r>
            <a:r>
              <a:rPr lang="ru-RU" sz="2400" dirty="0" err="1"/>
              <a:t>флюоресцентного</a:t>
            </a:r>
            <a:r>
              <a:rPr lang="ru-RU" sz="2400" dirty="0"/>
              <a:t> </a:t>
            </a:r>
            <a:r>
              <a:rPr lang="ru-RU" sz="2400" dirty="0" smtClean="0"/>
              <a:t>ответа после </a:t>
            </a:r>
            <a:r>
              <a:rPr lang="ru-RU" sz="2400" dirty="0"/>
              <a:t>добавления облученной минимальной среды М9 к необлученной культуре </a:t>
            </a:r>
            <a:r>
              <a:rPr lang="ru-RU" sz="2400" dirty="0" err="1" smtClean="0"/>
              <a:t>геносенсоров</a:t>
            </a:r>
            <a:r>
              <a:rPr lang="ru-RU" sz="2400" dirty="0" smtClean="0"/>
              <a:t/>
            </a:r>
            <a:br>
              <a:rPr lang="ru-RU" sz="2400" dirty="0" smtClean="0"/>
            </a:br>
            <a:r>
              <a:rPr lang="ru-RU" sz="2400" dirty="0" smtClean="0"/>
              <a:t>  </a:t>
            </a:r>
            <a:r>
              <a:rPr lang="ru-RU" sz="2400" i="1" dirty="0"/>
              <a:t>Е.</a:t>
            </a:r>
            <a:r>
              <a:rPr lang="en-US" sz="2400" i="1" dirty="0"/>
              <a:t>coli</a:t>
            </a:r>
            <a:r>
              <a:rPr lang="ru-RU" sz="2400" i="1" dirty="0"/>
              <a:t>/</a:t>
            </a:r>
            <a:r>
              <a:rPr lang="en-US" sz="2400" i="1" dirty="0" err="1"/>
              <a:t>pCopA</a:t>
            </a:r>
            <a:r>
              <a:rPr lang="ru-RU" sz="2400" i="1" dirty="0"/>
              <a:t>-</a:t>
            </a:r>
            <a:r>
              <a:rPr lang="en-US" sz="2400" i="1" dirty="0"/>
              <a:t>GFP</a:t>
            </a:r>
            <a:r>
              <a:rPr lang="ru-RU" sz="2400" i="1" dirty="0"/>
              <a:t> </a:t>
            </a:r>
            <a:r>
              <a:rPr lang="ru-RU" sz="2400" dirty="0"/>
              <a:t>и </a:t>
            </a:r>
            <a:r>
              <a:rPr lang="ru-RU" sz="2400" i="1" dirty="0"/>
              <a:t>Е.</a:t>
            </a:r>
            <a:r>
              <a:rPr lang="en-US" sz="2400" i="1" dirty="0"/>
              <a:t>coli</a:t>
            </a:r>
            <a:r>
              <a:rPr lang="ru-RU" sz="2400" i="1" dirty="0"/>
              <a:t>/</a:t>
            </a:r>
            <a:r>
              <a:rPr lang="en-US" sz="2400" i="1" dirty="0" err="1" smtClean="0"/>
              <a:t>pEmrR</a:t>
            </a:r>
            <a:r>
              <a:rPr lang="ru-RU" sz="2400" i="1" dirty="0" smtClean="0"/>
              <a:t>-</a:t>
            </a:r>
            <a:r>
              <a:rPr lang="en-US" sz="2400" i="1" dirty="0"/>
              <a:t>GFP</a:t>
            </a:r>
            <a:r>
              <a:rPr lang="ru-RU" sz="2400" i="1" dirty="0"/>
              <a:t> </a:t>
            </a:r>
          </a:p>
        </p:txBody>
      </p:sp>
      <p:graphicFrame>
        <p:nvGraphicFramePr>
          <p:cNvPr id="6" name="Объект 5"/>
          <p:cNvGraphicFramePr>
            <a:graphicFrameLocks noGrp="1"/>
          </p:cNvGraphicFramePr>
          <p:nvPr>
            <p:ph idx="1"/>
            <p:extLst>
              <p:ext uri="{D42A27DB-BD31-4B8C-83A1-F6EECF244321}">
                <p14:modId xmlns:p14="http://schemas.microsoft.com/office/powerpoint/2010/main" val="3930883181"/>
              </p:ext>
            </p:extLst>
          </p:nvPr>
        </p:nvGraphicFramePr>
        <p:xfrm>
          <a:off x="1911059" y="1628800"/>
          <a:ext cx="6333349" cy="2736304"/>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7" name="Диаграмма 6"/>
          <p:cNvGraphicFramePr/>
          <p:nvPr>
            <p:extLst>
              <p:ext uri="{D42A27DB-BD31-4B8C-83A1-F6EECF244321}">
                <p14:modId xmlns:p14="http://schemas.microsoft.com/office/powerpoint/2010/main" val="3803619528"/>
              </p:ext>
            </p:extLst>
          </p:nvPr>
        </p:nvGraphicFramePr>
        <p:xfrm>
          <a:off x="1911058" y="4247132"/>
          <a:ext cx="6333349" cy="259525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87623454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331640" y="188640"/>
            <a:ext cx="7498080" cy="1143000"/>
          </a:xfrm>
        </p:spPr>
        <p:txBody>
          <a:bodyPr>
            <a:normAutofit fontScale="90000"/>
          </a:bodyPr>
          <a:lstStyle/>
          <a:p>
            <a:pPr algn="ctr"/>
            <a:r>
              <a:rPr lang="ru-RU" sz="2400" dirty="0" smtClean="0">
                <a:effectLst/>
              </a:rPr>
              <a:t>Тестирование </a:t>
            </a:r>
            <a:r>
              <a:rPr lang="ru-RU" sz="2400" dirty="0">
                <a:effectLst/>
              </a:rPr>
              <a:t>индукции </a:t>
            </a:r>
            <a:r>
              <a:rPr lang="ru-RU" sz="2400" dirty="0" err="1" smtClean="0">
                <a:effectLst/>
              </a:rPr>
              <a:t>флюоресцентного</a:t>
            </a:r>
            <a:r>
              <a:rPr lang="ru-RU" sz="2400" dirty="0" smtClean="0">
                <a:effectLst/>
              </a:rPr>
              <a:t> ответа </a:t>
            </a:r>
            <a:r>
              <a:rPr lang="ru-RU" sz="2400" dirty="0">
                <a:effectLst/>
              </a:rPr>
              <a:t>в клетках </a:t>
            </a:r>
            <a:r>
              <a:rPr lang="ru-RU" sz="2400" dirty="0" err="1">
                <a:effectLst/>
              </a:rPr>
              <a:t>геносенсора</a:t>
            </a:r>
            <a:r>
              <a:rPr lang="ru-RU" sz="2400" dirty="0">
                <a:effectLst/>
              </a:rPr>
              <a:t>  </a:t>
            </a:r>
            <a:r>
              <a:rPr lang="ru-RU" sz="2400" i="1" dirty="0">
                <a:effectLst/>
              </a:rPr>
              <a:t>Е.</a:t>
            </a:r>
            <a:r>
              <a:rPr lang="en-US" sz="2400" i="1" dirty="0">
                <a:effectLst/>
              </a:rPr>
              <a:t>coli</a:t>
            </a:r>
            <a:r>
              <a:rPr lang="ru-RU" sz="2400" i="1" dirty="0">
                <a:effectLst/>
              </a:rPr>
              <a:t>/</a:t>
            </a:r>
            <a:r>
              <a:rPr lang="en-US" sz="2400" i="1" dirty="0" err="1">
                <a:effectLst/>
              </a:rPr>
              <a:t>pKatG</a:t>
            </a:r>
            <a:r>
              <a:rPr lang="ru-RU" sz="2400" i="1" dirty="0">
                <a:effectLst/>
              </a:rPr>
              <a:t>-</a:t>
            </a:r>
            <a:r>
              <a:rPr lang="en-US" sz="2400" i="1" dirty="0">
                <a:effectLst/>
              </a:rPr>
              <a:t>GFP</a:t>
            </a:r>
            <a:r>
              <a:rPr lang="ru-RU" sz="2400" i="1" dirty="0">
                <a:effectLst/>
              </a:rPr>
              <a:t> </a:t>
            </a:r>
            <a:r>
              <a:rPr lang="ru-RU" sz="2400" dirty="0">
                <a:effectLst/>
              </a:rPr>
              <a:t>облученной минимальной средой, подвергнутой ряду разведений необлученной </a:t>
            </a:r>
            <a:r>
              <a:rPr lang="ru-RU" sz="2400" dirty="0" smtClean="0">
                <a:effectLst/>
              </a:rPr>
              <a:t>средой</a:t>
            </a:r>
            <a:endParaRPr lang="ru-RU" sz="2400" dirty="0"/>
          </a:p>
        </p:txBody>
      </p:sp>
      <p:sp>
        <p:nvSpPr>
          <p:cNvPr id="3" name="TextBox 2"/>
          <p:cNvSpPr txBox="1"/>
          <p:nvPr/>
        </p:nvSpPr>
        <p:spPr>
          <a:xfrm>
            <a:off x="1300260" y="6325289"/>
            <a:ext cx="7560840" cy="461665"/>
          </a:xfrm>
          <a:prstGeom prst="rect">
            <a:avLst/>
          </a:prstGeom>
          <a:noFill/>
        </p:spPr>
        <p:txBody>
          <a:bodyPr wrap="square" rtlCol="0">
            <a:spAutoFit/>
          </a:bodyPr>
          <a:lstStyle/>
          <a:p>
            <a:r>
              <a:rPr lang="ru-RU" sz="1200" b="1" dirty="0"/>
              <a:t>(*) </a:t>
            </a:r>
            <a:r>
              <a:rPr lang="ru-RU" sz="1200" dirty="0"/>
              <a:t>количество облученной минимальной среды в микролитрах, добавленной к необлученной минимальной среде таким образом, что общий объем составляет 50 </a:t>
            </a:r>
            <a:r>
              <a:rPr lang="ru-RU" sz="1200" dirty="0" err="1"/>
              <a:t>мкл</a:t>
            </a:r>
            <a:r>
              <a:rPr lang="ru-RU" sz="1200" dirty="0"/>
              <a:t> (</a:t>
            </a:r>
            <a:r>
              <a:rPr lang="ru-RU" sz="1200" dirty="0" err="1"/>
              <a:t>аликвоту</a:t>
            </a:r>
            <a:r>
              <a:rPr lang="ru-RU" sz="1200" dirty="0"/>
              <a:t> для эксперимента)</a:t>
            </a:r>
          </a:p>
        </p:txBody>
      </p:sp>
      <p:graphicFrame>
        <p:nvGraphicFramePr>
          <p:cNvPr id="6" name="Объект 5"/>
          <p:cNvGraphicFramePr>
            <a:graphicFrameLocks noGrp="1"/>
          </p:cNvGraphicFramePr>
          <p:nvPr>
            <p:ph idx="1"/>
            <p:extLst>
              <p:ext uri="{D42A27DB-BD31-4B8C-83A1-F6EECF244321}">
                <p14:modId xmlns:p14="http://schemas.microsoft.com/office/powerpoint/2010/main" val="3072252363"/>
              </p:ext>
            </p:extLst>
          </p:nvPr>
        </p:nvGraphicFramePr>
        <p:xfrm>
          <a:off x="1371080" y="1428164"/>
          <a:ext cx="7499350" cy="48006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74201043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99592" y="0"/>
            <a:ext cx="8748464" cy="1143000"/>
          </a:xfrm>
        </p:spPr>
        <p:txBody>
          <a:bodyPr>
            <a:normAutofit/>
          </a:bodyPr>
          <a:lstStyle/>
          <a:p>
            <a:pPr algn="ctr"/>
            <a:r>
              <a:rPr lang="ru-RU" sz="2800" dirty="0" err="1" smtClean="0"/>
              <a:t>Терагерцовый</a:t>
            </a:r>
            <a:r>
              <a:rPr lang="ru-RU" sz="2800" dirty="0" smtClean="0"/>
              <a:t> диапазон в электромагнитном </a:t>
            </a:r>
            <a:br>
              <a:rPr lang="ru-RU" sz="2800" dirty="0" smtClean="0"/>
            </a:br>
            <a:r>
              <a:rPr lang="ru-RU" sz="2800" dirty="0" smtClean="0"/>
              <a:t>спектре </a:t>
            </a:r>
            <a:endParaRPr lang="ru-RU" sz="2800" dirty="0"/>
          </a:p>
        </p:txBody>
      </p:sp>
      <p:sp>
        <p:nvSpPr>
          <p:cNvPr id="3" name="Содержимое 2"/>
          <p:cNvSpPr>
            <a:spLocks noGrp="1"/>
          </p:cNvSpPr>
          <p:nvPr>
            <p:ph idx="1"/>
          </p:nvPr>
        </p:nvSpPr>
        <p:spPr>
          <a:xfrm>
            <a:off x="611560" y="980728"/>
            <a:ext cx="8250120" cy="4907632"/>
          </a:xfrm>
        </p:spPr>
        <p:txBody>
          <a:bodyPr>
            <a:normAutofit/>
          </a:bodyPr>
          <a:lstStyle/>
          <a:p>
            <a:pPr algn="just">
              <a:buNone/>
            </a:pPr>
            <a:r>
              <a:rPr lang="ru-RU" sz="1600" dirty="0" smtClean="0"/>
              <a:t>		</a:t>
            </a:r>
            <a:r>
              <a:rPr lang="ru-RU" sz="1400" dirty="0" smtClean="0"/>
              <a:t>Электромагнитное излучение терагерцового (ТГц) диапазона располагается между</a:t>
            </a:r>
            <a:r>
              <a:rPr lang="en-US" sz="1400" dirty="0" smtClean="0"/>
              <a:t> </a:t>
            </a:r>
            <a:r>
              <a:rPr lang="ru-RU" sz="1400" dirty="0" smtClean="0"/>
              <a:t>высокочастотным микроволновым и длинноволновым инфракрасным диапазонами  с длиной волны от 100 мкм до 1 мм (также его называют субмиллиметровым диапазоном).</a:t>
            </a:r>
            <a:endParaRPr lang="ru-RU" sz="1400" dirty="0"/>
          </a:p>
        </p:txBody>
      </p:sp>
      <p:pic>
        <p:nvPicPr>
          <p:cNvPr id="4" name="Рисунок 3" descr="C:\Documents and Settings\Liza\Рабочий стол\Новый рисунок (1).JPG"/>
          <p:cNvPicPr/>
          <p:nvPr/>
        </p:nvPicPr>
        <p:blipFill>
          <a:blip r:embed="rId3" cstate="print"/>
          <a:srcRect/>
          <a:stretch>
            <a:fillRect/>
          </a:stretch>
        </p:blipFill>
        <p:spPr bwMode="auto">
          <a:xfrm>
            <a:off x="4211960" y="1772816"/>
            <a:ext cx="4680520" cy="2367644"/>
          </a:xfrm>
          <a:prstGeom prst="rect">
            <a:avLst/>
          </a:prstGeom>
          <a:noFill/>
          <a:ln w="9525">
            <a:noFill/>
            <a:miter lim="800000"/>
            <a:headEnd/>
            <a:tailEnd/>
          </a:ln>
        </p:spPr>
      </p:pic>
      <p:sp>
        <p:nvSpPr>
          <p:cNvPr id="5" name="TextBox 4"/>
          <p:cNvSpPr txBox="1"/>
          <p:nvPr/>
        </p:nvSpPr>
        <p:spPr>
          <a:xfrm>
            <a:off x="4202663" y="4140460"/>
            <a:ext cx="4644008" cy="253916"/>
          </a:xfrm>
          <a:prstGeom prst="rect">
            <a:avLst/>
          </a:prstGeom>
          <a:noFill/>
        </p:spPr>
        <p:txBody>
          <a:bodyPr wrap="square" rtlCol="0">
            <a:spAutoFit/>
          </a:bodyPr>
          <a:lstStyle/>
          <a:p>
            <a:pPr algn="ctr"/>
            <a:r>
              <a:rPr lang="ru-RU" sz="1050" b="1" dirty="0" smtClean="0"/>
              <a:t>Электромагнитный спектр</a:t>
            </a:r>
            <a:r>
              <a:rPr lang="ru-RU" sz="1050" dirty="0" smtClean="0"/>
              <a:t> </a:t>
            </a:r>
            <a:r>
              <a:rPr lang="en-US" sz="1050" dirty="0" smtClean="0"/>
              <a:t>[</a:t>
            </a:r>
            <a:r>
              <a:rPr lang="ru-RU" sz="1050" dirty="0" smtClean="0"/>
              <a:t>В. Майская, 2011</a:t>
            </a:r>
            <a:r>
              <a:rPr lang="en-US" sz="1050" dirty="0" smtClean="0"/>
              <a:t>]</a:t>
            </a:r>
            <a:endParaRPr lang="ru-RU" sz="1050" dirty="0"/>
          </a:p>
        </p:txBody>
      </p:sp>
      <p:sp>
        <p:nvSpPr>
          <p:cNvPr id="6" name="Прямоугольник 5"/>
          <p:cNvSpPr/>
          <p:nvPr/>
        </p:nvSpPr>
        <p:spPr>
          <a:xfrm>
            <a:off x="1043608" y="3573016"/>
            <a:ext cx="2045753" cy="307777"/>
          </a:xfrm>
          <a:prstGeom prst="rect">
            <a:avLst/>
          </a:prstGeom>
        </p:spPr>
        <p:txBody>
          <a:bodyPr wrap="none">
            <a:spAutoFit/>
          </a:bodyPr>
          <a:lstStyle/>
          <a:p>
            <a:pPr lvl="0">
              <a:buSzPct val="25000"/>
            </a:pPr>
            <a:r>
              <a:rPr lang="ru-RU" sz="1400" dirty="0" smtClean="0">
                <a:solidFill>
                  <a:srgbClr val="00B050"/>
                </a:solidFill>
                <a:latin typeface="Calibri"/>
                <a:ea typeface="Calibri"/>
                <a:cs typeface="Calibri"/>
                <a:sym typeface="Calibri"/>
              </a:rPr>
              <a:t>энергия кванта ~ 0,01 эВ</a:t>
            </a:r>
            <a:endParaRPr lang="ru-RU" sz="1400" dirty="0">
              <a:solidFill>
                <a:srgbClr val="00B050"/>
              </a:solidFill>
              <a:latin typeface="Calibri"/>
              <a:ea typeface="Calibri"/>
              <a:cs typeface="Calibri"/>
              <a:sym typeface="Calibri"/>
            </a:endParaRPr>
          </a:p>
        </p:txBody>
      </p:sp>
      <p:sp>
        <p:nvSpPr>
          <p:cNvPr id="7" name="Прямоугольник 6"/>
          <p:cNvSpPr/>
          <p:nvPr/>
        </p:nvSpPr>
        <p:spPr>
          <a:xfrm>
            <a:off x="1043608" y="1844824"/>
            <a:ext cx="3240360" cy="1815882"/>
          </a:xfrm>
          <a:prstGeom prst="rect">
            <a:avLst/>
          </a:prstGeom>
        </p:spPr>
        <p:txBody>
          <a:bodyPr wrap="square">
            <a:spAutoFit/>
          </a:bodyPr>
          <a:lstStyle/>
          <a:p>
            <a:pPr lvl="0" algn="just">
              <a:buSzPct val="25000"/>
            </a:pPr>
            <a:r>
              <a:rPr lang="ru-RU" sz="1400" u="sng" dirty="0" smtClean="0">
                <a:sym typeface="Calibri"/>
              </a:rPr>
              <a:t>Терагерцовое излучение</a:t>
            </a:r>
            <a:r>
              <a:rPr lang="ru-RU" sz="1400" dirty="0" smtClean="0">
                <a:sym typeface="Calibri"/>
              </a:rPr>
              <a:t>: </a:t>
            </a:r>
          </a:p>
          <a:p>
            <a:pPr lvl="0" algn="just">
              <a:buClr>
                <a:schemeClr val="dk1"/>
              </a:buClr>
              <a:buSzPct val="100000"/>
              <a:buFont typeface="Arial"/>
              <a:buChar char="•"/>
            </a:pPr>
            <a:r>
              <a:rPr lang="ru-RU" sz="1400" dirty="0" smtClean="0">
                <a:sym typeface="Calibri"/>
              </a:rPr>
              <a:t> Не ионизирующее, не разрушает первичную структуру биообъектов.</a:t>
            </a:r>
          </a:p>
          <a:p>
            <a:pPr lvl="0" algn="just">
              <a:buClr>
                <a:schemeClr val="dk1"/>
              </a:buClr>
              <a:buSzPct val="100000"/>
              <a:buFont typeface="Arial"/>
              <a:buChar char="•"/>
            </a:pPr>
            <a:r>
              <a:rPr lang="ru-RU" sz="1400" dirty="0" smtClean="0">
                <a:sym typeface="Calibri"/>
              </a:rPr>
              <a:t> Соответствует энергиям колебаний водородных связей, формирующих надмолекулярные вторичную, третичную и четвертичную структуры макромолекул</a:t>
            </a:r>
            <a:endParaRPr lang="ru-RU" sz="1400" dirty="0" smtClean="0"/>
          </a:p>
        </p:txBody>
      </p:sp>
      <p:sp>
        <p:nvSpPr>
          <p:cNvPr id="9" name="Прямоугольник 8"/>
          <p:cNvSpPr/>
          <p:nvPr/>
        </p:nvSpPr>
        <p:spPr>
          <a:xfrm>
            <a:off x="1043608" y="3861048"/>
            <a:ext cx="2448272" cy="738664"/>
          </a:xfrm>
          <a:prstGeom prst="rect">
            <a:avLst/>
          </a:prstGeom>
        </p:spPr>
        <p:txBody>
          <a:bodyPr wrap="square">
            <a:spAutoFit/>
          </a:bodyPr>
          <a:lstStyle/>
          <a:p>
            <a:pPr lvl="0">
              <a:buSzPct val="25000"/>
            </a:pPr>
            <a:r>
              <a:rPr lang="ru-RU" sz="1400" b="1" dirty="0" smtClean="0">
                <a:solidFill>
                  <a:srgbClr val="00B050"/>
                </a:solidFill>
                <a:latin typeface="Calibri"/>
                <a:ea typeface="Calibri"/>
                <a:cs typeface="Calibri"/>
                <a:sym typeface="Calibri"/>
              </a:rPr>
              <a:t>ИЗМЕНЕНИЕ ПРОЦЕССОВ, ПРОТЕКАЮЩИХ В ЖИВЫХ СИСТЕМАХ </a:t>
            </a:r>
            <a:endParaRPr lang="ru-RU" sz="1400" b="1" dirty="0">
              <a:solidFill>
                <a:srgbClr val="00B050"/>
              </a:solidFill>
              <a:latin typeface="Calibri"/>
              <a:ea typeface="Calibri"/>
              <a:cs typeface="Calibri"/>
              <a:sym typeface="Calibri"/>
            </a:endParaRPr>
          </a:p>
        </p:txBody>
      </p:sp>
      <p:sp>
        <p:nvSpPr>
          <p:cNvPr id="10" name="Shape 92"/>
          <p:cNvSpPr txBox="1"/>
          <p:nvPr/>
        </p:nvSpPr>
        <p:spPr>
          <a:xfrm>
            <a:off x="3275856" y="3501008"/>
            <a:ext cx="792088" cy="1152128"/>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ru-RU" sz="8000" b="0" i="0" u="none" strike="noStrike" cap="none" baseline="0" dirty="0">
                <a:solidFill>
                  <a:srgbClr val="00B050"/>
                </a:solidFill>
                <a:latin typeface="Calibri"/>
                <a:ea typeface="Calibri"/>
                <a:cs typeface="Calibri"/>
                <a:sym typeface="Calibri"/>
              </a:rPr>
              <a:t>?</a:t>
            </a:r>
          </a:p>
        </p:txBody>
      </p:sp>
      <p:sp>
        <p:nvSpPr>
          <p:cNvPr id="11" name="TextBox 10"/>
          <p:cNvSpPr txBox="1"/>
          <p:nvPr/>
        </p:nvSpPr>
        <p:spPr>
          <a:xfrm>
            <a:off x="1115616" y="4509120"/>
            <a:ext cx="6408712" cy="338554"/>
          </a:xfrm>
          <a:prstGeom prst="rect">
            <a:avLst/>
          </a:prstGeom>
          <a:noFill/>
        </p:spPr>
        <p:txBody>
          <a:bodyPr wrap="square" rtlCol="0">
            <a:spAutoFit/>
          </a:bodyPr>
          <a:lstStyle/>
          <a:p>
            <a:r>
              <a:rPr lang="ru-RU" sz="1600" b="1" i="1" dirty="0" smtClean="0"/>
              <a:t>Новосибирский лазер на свободных электронах (ИЯФ им. </a:t>
            </a:r>
            <a:r>
              <a:rPr lang="ru-RU" sz="1600" b="1" i="1" dirty="0" err="1" smtClean="0"/>
              <a:t>Будкера</a:t>
            </a:r>
            <a:r>
              <a:rPr lang="ru-RU" sz="1600" b="1" i="1" dirty="0" smtClean="0"/>
              <a:t>)</a:t>
            </a:r>
            <a:endParaRPr lang="ru-RU" sz="1600" b="1" i="1" dirty="0"/>
          </a:p>
        </p:txBody>
      </p:sp>
      <p:graphicFrame>
        <p:nvGraphicFramePr>
          <p:cNvPr id="13" name="Shape 102"/>
          <p:cNvGraphicFramePr/>
          <p:nvPr/>
        </p:nvGraphicFramePr>
        <p:xfrm>
          <a:off x="1187624" y="4797152"/>
          <a:ext cx="4104456" cy="1920240"/>
        </p:xfrm>
        <a:graphic>
          <a:graphicData uri="http://schemas.openxmlformats.org/drawingml/2006/table">
            <a:tbl>
              <a:tblPr>
                <a:noFill/>
              </a:tblPr>
              <a:tblGrid>
                <a:gridCol w="3075323"/>
                <a:gridCol w="1029133"/>
              </a:tblGrid>
              <a:tr h="271532">
                <a:tc>
                  <a:txBody>
                    <a:bodyPr/>
                    <a:lstStyle/>
                    <a:p>
                      <a:pPr marL="0" marR="0" lvl="0" indent="444500" algn="l" rtl="0">
                        <a:lnSpc>
                          <a:spcPct val="150000"/>
                        </a:lnSpc>
                        <a:spcBef>
                          <a:spcPts val="0"/>
                        </a:spcBef>
                        <a:spcAft>
                          <a:spcPts val="0"/>
                        </a:spcAft>
                        <a:buSzPct val="25000"/>
                        <a:buNone/>
                      </a:pPr>
                      <a:r>
                        <a:rPr lang="ru-RU" sz="1200" b="1" u="none" strike="noStrike" cap="none" baseline="0" dirty="0">
                          <a:latin typeface="Calibri"/>
                          <a:ea typeface="Calibri"/>
                          <a:cs typeface="Calibri"/>
                          <a:sym typeface="Calibri"/>
                        </a:rPr>
                        <a:t>Длина волны, мм</a:t>
                      </a:r>
                    </a:p>
                  </a:txBody>
                  <a:tcPr marL="68575" marR="68575" marT="0" marB="0"/>
                </a:tc>
                <a:tc>
                  <a:txBody>
                    <a:bodyPr/>
                    <a:lstStyle/>
                    <a:p>
                      <a:pPr marL="0" marR="0" lvl="0" indent="0" algn="l" rtl="0">
                        <a:lnSpc>
                          <a:spcPct val="150000"/>
                        </a:lnSpc>
                        <a:spcBef>
                          <a:spcPts val="0"/>
                        </a:spcBef>
                        <a:spcAft>
                          <a:spcPts val="0"/>
                        </a:spcAft>
                        <a:buSzPct val="25000"/>
                        <a:buNone/>
                      </a:pPr>
                      <a:r>
                        <a:rPr lang="ru-RU" sz="1200" b="1" u="none" strike="noStrike" cap="none" baseline="0" dirty="0">
                          <a:latin typeface="Calibri"/>
                          <a:ea typeface="Calibri"/>
                          <a:cs typeface="Calibri"/>
                          <a:sym typeface="Calibri"/>
                        </a:rPr>
                        <a:t>0.05 – 0.24</a:t>
                      </a:r>
                    </a:p>
                  </a:txBody>
                  <a:tcPr marL="68575" marR="68575" marT="0" marB="0"/>
                </a:tc>
              </a:tr>
              <a:tr h="271532">
                <a:tc>
                  <a:txBody>
                    <a:bodyPr/>
                    <a:lstStyle/>
                    <a:p>
                      <a:pPr marL="0" marR="0" lvl="0" indent="444500" algn="l" rtl="0">
                        <a:lnSpc>
                          <a:spcPct val="150000"/>
                        </a:lnSpc>
                        <a:spcBef>
                          <a:spcPts val="0"/>
                        </a:spcBef>
                        <a:spcAft>
                          <a:spcPts val="0"/>
                        </a:spcAft>
                        <a:buSzPct val="25000"/>
                        <a:buNone/>
                      </a:pPr>
                      <a:r>
                        <a:rPr lang="ru-RU" sz="1200" b="1" u="none" strike="noStrike" cap="none" baseline="0" dirty="0">
                          <a:latin typeface="Calibri"/>
                          <a:ea typeface="Calibri"/>
                          <a:cs typeface="Calibri"/>
                          <a:sym typeface="Calibri"/>
                        </a:rPr>
                        <a:t>Длительность импульса, </a:t>
                      </a:r>
                      <a:r>
                        <a:rPr lang="ru-RU" sz="1200" b="1" u="none" strike="noStrike" cap="none" baseline="0" dirty="0" err="1">
                          <a:latin typeface="Calibri"/>
                          <a:ea typeface="Calibri"/>
                          <a:cs typeface="Calibri"/>
                          <a:sym typeface="Calibri"/>
                        </a:rPr>
                        <a:t>пс</a:t>
                      </a:r>
                      <a:endParaRPr lang="ru-RU" sz="1200" b="1" u="none" strike="noStrike" cap="none" baseline="0" dirty="0">
                        <a:latin typeface="Calibri"/>
                        <a:ea typeface="Calibri"/>
                        <a:cs typeface="Calibri"/>
                        <a:sym typeface="Calibri"/>
                      </a:endParaRPr>
                    </a:p>
                  </a:txBody>
                  <a:tcPr marL="68575" marR="68575" marT="0" marB="0"/>
                </a:tc>
                <a:tc>
                  <a:txBody>
                    <a:bodyPr/>
                    <a:lstStyle/>
                    <a:p>
                      <a:pPr marL="0" marR="0" lvl="0" indent="0" algn="l" rtl="0">
                        <a:lnSpc>
                          <a:spcPct val="150000"/>
                        </a:lnSpc>
                        <a:spcBef>
                          <a:spcPts val="0"/>
                        </a:spcBef>
                        <a:spcAft>
                          <a:spcPts val="0"/>
                        </a:spcAft>
                        <a:buSzPct val="25000"/>
                        <a:buNone/>
                      </a:pPr>
                      <a:r>
                        <a:rPr lang="ru-RU" sz="1200" b="1" u="none" strike="noStrike" cap="none" baseline="0" dirty="0">
                          <a:latin typeface="Calibri"/>
                          <a:ea typeface="Calibri"/>
                          <a:cs typeface="Calibri"/>
                          <a:sym typeface="Calibri"/>
                        </a:rPr>
                        <a:t>50</a:t>
                      </a:r>
                    </a:p>
                  </a:txBody>
                  <a:tcPr marL="68575" marR="68575" marT="0" marB="0"/>
                </a:tc>
              </a:tr>
              <a:tr h="271532">
                <a:tc>
                  <a:txBody>
                    <a:bodyPr/>
                    <a:lstStyle/>
                    <a:p>
                      <a:pPr marL="0" marR="0" lvl="0" indent="444500" algn="l" rtl="0">
                        <a:lnSpc>
                          <a:spcPct val="150000"/>
                        </a:lnSpc>
                        <a:spcBef>
                          <a:spcPts val="0"/>
                        </a:spcBef>
                        <a:spcAft>
                          <a:spcPts val="0"/>
                        </a:spcAft>
                        <a:buSzPct val="25000"/>
                        <a:buNone/>
                      </a:pPr>
                      <a:r>
                        <a:rPr lang="ru-RU" sz="1200" b="1" u="none" strike="noStrike" cap="none" baseline="0" dirty="0">
                          <a:latin typeface="Calibri"/>
                          <a:ea typeface="Calibri"/>
                          <a:cs typeface="Calibri"/>
                          <a:sym typeface="Calibri"/>
                        </a:rPr>
                        <a:t>Частота следования импульсов, МГц</a:t>
                      </a:r>
                    </a:p>
                  </a:txBody>
                  <a:tcPr marL="68575" marR="68575" marT="0" marB="0"/>
                </a:tc>
                <a:tc>
                  <a:txBody>
                    <a:bodyPr/>
                    <a:lstStyle/>
                    <a:p>
                      <a:pPr marL="0" marR="0" lvl="0" indent="0" algn="l" rtl="0">
                        <a:lnSpc>
                          <a:spcPct val="150000"/>
                        </a:lnSpc>
                        <a:spcBef>
                          <a:spcPts val="0"/>
                        </a:spcBef>
                        <a:spcAft>
                          <a:spcPts val="0"/>
                        </a:spcAft>
                        <a:buSzPct val="25000"/>
                        <a:buNone/>
                      </a:pPr>
                      <a:r>
                        <a:rPr lang="ru-RU" sz="1200" b="1" u="none" strike="noStrike" cap="none" baseline="0" dirty="0">
                          <a:latin typeface="Calibri"/>
                          <a:ea typeface="Calibri"/>
                          <a:cs typeface="Calibri"/>
                          <a:sym typeface="Calibri"/>
                        </a:rPr>
                        <a:t>2.8 - 11.2</a:t>
                      </a:r>
                    </a:p>
                  </a:txBody>
                  <a:tcPr marL="68575" marR="68575" marT="0" marB="0"/>
                </a:tc>
              </a:tr>
              <a:tr h="271532">
                <a:tc>
                  <a:txBody>
                    <a:bodyPr/>
                    <a:lstStyle/>
                    <a:p>
                      <a:pPr marL="0" marR="0" lvl="0" indent="444500" algn="l" rtl="0">
                        <a:lnSpc>
                          <a:spcPct val="150000"/>
                        </a:lnSpc>
                        <a:spcBef>
                          <a:spcPts val="0"/>
                        </a:spcBef>
                        <a:spcAft>
                          <a:spcPts val="0"/>
                        </a:spcAft>
                        <a:buSzPct val="25000"/>
                        <a:buNone/>
                      </a:pPr>
                      <a:r>
                        <a:rPr lang="ru-RU" sz="1200" b="1" u="none" strike="noStrike" cap="none" baseline="0" dirty="0">
                          <a:latin typeface="Calibri"/>
                          <a:ea typeface="Calibri"/>
                          <a:cs typeface="Calibri"/>
                          <a:sym typeface="Calibri"/>
                        </a:rPr>
                        <a:t>Средняя мощность, Вт</a:t>
                      </a:r>
                    </a:p>
                  </a:txBody>
                  <a:tcPr marL="68575" marR="68575" marT="0" marB="0"/>
                </a:tc>
                <a:tc>
                  <a:txBody>
                    <a:bodyPr/>
                    <a:lstStyle/>
                    <a:p>
                      <a:pPr marL="0" marR="0" lvl="0" indent="0" algn="l" rtl="0">
                        <a:lnSpc>
                          <a:spcPct val="150000"/>
                        </a:lnSpc>
                        <a:spcBef>
                          <a:spcPts val="0"/>
                        </a:spcBef>
                        <a:spcAft>
                          <a:spcPts val="0"/>
                        </a:spcAft>
                        <a:buSzPct val="25000"/>
                        <a:buNone/>
                      </a:pPr>
                      <a:r>
                        <a:rPr lang="ru-RU" sz="1200" b="1" u="none" strike="noStrike" cap="none" baseline="0">
                          <a:latin typeface="Calibri"/>
                          <a:ea typeface="Calibri"/>
                          <a:cs typeface="Calibri"/>
                          <a:sym typeface="Calibri"/>
                        </a:rPr>
                        <a:t>до 400</a:t>
                      </a:r>
                    </a:p>
                  </a:txBody>
                  <a:tcPr marL="68575" marR="68575" marT="0" marB="0"/>
                </a:tc>
              </a:tr>
              <a:tr h="271532">
                <a:tc>
                  <a:txBody>
                    <a:bodyPr/>
                    <a:lstStyle/>
                    <a:p>
                      <a:pPr marL="0" marR="0" lvl="0" indent="444500" algn="l" rtl="0">
                        <a:lnSpc>
                          <a:spcPct val="150000"/>
                        </a:lnSpc>
                        <a:spcBef>
                          <a:spcPts val="0"/>
                        </a:spcBef>
                        <a:spcAft>
                          <a:spcPts val="0"/>
                        </a:spcAft>
                        <a:buSzPct val="25000"/>
                        <a:buNone/>
                      </a:pPr>
                      <a:r>
                        <a:rPr lang="ru-RU" sz="1200" b="1" u="none" strike="noStrike" cap="none" baseline="0" dirty="0">
                          <a:latin typeface="Calibri"/>
                          <a:ea typeface="Calibri"/>
                          <a:cs typeface="Calibri"/>
                          <a:sym typeface="Calibri"/>
                        </a:rPr>
                        <a:t>Пиковая мощность, МВт</a:t>
                      </a:r>
                    </a:p>
                  </a:txBody>
                  <a:tcPr marL="68575" marR="68575" marT="0" marB="0"/>
                </a:tc>
                <a:tc>
                  <a:txBody>
                    <a:bodyPr/>
                    <a:lstStyle/>
                    <a:p>
                      <a:pPr marL="0" marR="0" lvl="0" indent="0" algn="l" rtl="0">
                        <a:lnSpc>
                          <a:spcPct val="150000"/>
                        </a:lnSpc>
                        <a:spcBef>
                          <a:spcPts val="0"/>
                        </a:spcBef>
                        <a:spcAft>
                          <a:spcPts val="0"/>
                        </a:spcAft>
                        <a:buSzPct val="25000"/>
                        <a:buNone/>
                      </a:pPr>
                      <a:r>
                        <a:rPr lang="ru-RU" sz="1200" b="1" u="none" strike="noStrike" cap="none" baseline="0">
                          <a:latin typeface="Calibri"/>
                          <a:ea typeface="Calibri"/>
                          <a:cs typeface="Calibri"/>
                          <a:sym typeface="Calibri"/>
                        </a:rPr>
                        <a:t>до 1</a:t>
                      </a:r>
                    </a:p>
                  </a:txBody>
                  <a:tcPr marL="68575" marR="68575" marT="0" marB="0"/>
                </a:tc>
              </a:tr>
              <a:tr h="494339">
                <a:tc>
                  <a:txBody>
                    <a:bodyPr/>
                    <a:lstStyle/>
                    <a:p>
                      <a:pPr marL="0" marR="0" lvl="0" indent="444500" algn="l" rtl="0">
                        <a:lnSpc>
                          <a:spcPct val="150000"/>
                        </a:lnSpc>
                        <a:spcBef>
                          <a:spcPts val="0"/>
                        </a:spcBef>
                        <a:spcAft>
                          <a:spcPts val="0"/>
                        </a:spcAft>
                        <a:buSzPct val="25000"/>
                        <a:buNone/>
                      </a:pPr>
                      <a:r>
                        <a:rPr lang="ru-RU" sz="1200" b="1" u="none" strike="noStrike" cap="none" baseline="0" dirty="0">
                          <a:latin typeface="Calibri"/>
                          <a:ea typeface="Calibri"/>
                          <a:cs typeface="Calibri"/>
                          <a:sym typeface="Calibri"/>
                        </a:rPr>
                        <a:t>Минимальная относительная </a:t>
                      </a:r>
                      <a:r>
                        <a:rPr lang="en-US" sz="1200" b="1" u="none" strike="noStrike" cap="none" baseline="0" dirty="0" smtClean="0">
                          <a:latin typeface="Calibri"/>
                          <a:ea typeface="Calibri"/>
                          <a:cs typeface="Calibri"/>
                          <a:sym typeface="Calibri"/>
                        </a:rPr>
                        <a:t>    </a:t>
                      </a:r>
                      <a:r>
                        <a:rPr lang="ru-RU" sz="1200" b="1" u="none" strike="noStrike" cap="none" baseline="0" dirty="0" smtClean="0">
                          <a:latin typeface="Calibri"/>
                          <a:ea typeface="Calibri"/>
                          <a:cs typeface="Calibri"/>
                          <a:sym typeface="Calibri"/>
                        </a:rPr>
                        <a:t>        ширина линии</a:t>
                      </a:r>
                      <a:r>
                        <a:rPr lang="en-US" sz="1200" b="1" u="none" strike="noStrike" cap="none" baseline="0" dirty="0" smtClean="0">
                          <a:latin typeface="Calibri"/>
                          <a:ea typeface="Calibri"/>
                          <a:cs typeface="Calibri"/>
                          <a:sym typeface="Calibri"/>
                        </a:rPr>
                        <a:t> </a:t>
                      </a:r>
                      <a:endParaRPr lang="ru-RU" sz="1200" b="1" u="none" strike="noStrike" cap="none" baseline="0" dirty="0">
                        <a:latin typeface="Calibri"/>
                        <a:ea typeface="Calibri"/>
                        <a:cs typeface="Calibri"/>
                        <a:sym typeface="Calibri"/>
                      </a:endParaRPr>
                    </a:p>
                  </a:txBody>
                  <a:tcPr marL="68575" marR="68575" marT="0" marB="0"/>
                </a:tc>
                <a:tc>
                  <a:txBody>
                    <a:bodyPr/>
                    <a:lstStyle/>
                    <a:p>
                      <a:pPr marL="0" marR="0" lvl="0" indent="0" algn="l" rtl="0">
                        <a:lnSpc>
                          <a:spcPct val="150000"/>
                        </a:lnSpc>
                        <a:spcBef>
                          <a:spcPts val="0"/>
                        </a:spcBef>
                        <a:spcAft>
                          <a:spcPts val="0"/>
                        </a:spcAft>
                        <a:buSzPct val="25000"/>
                        <a:buNone/>
                      </a:pPr>
                      <a:r>
                        <a:rPr lang="ru-RU" sz="1200" b="1" u="none" strike="noStrike" cap="none" baseline="0" dirty="0">
                          <a:latin typeface="Calibri"/>
                          <a:ea typeface="Calibri"/>
                          <a:cs typeface="Calibri"/>
                          <a:sym typeface="Calibri"/>
                        </a:rPr>
                        <a:t>3·10</a:t>
                      </a:r>
                      <a:r>
                        <a:rPr lang="ru-RU" sz="1200" b="1" u="none" strike="noStrike" cap="none" baseline="30000" dirty="0">
                          <a:latin typeface="Calibri"/>
                          <a:ea typeface="Calibri"/>
                          <a:cs typeface="Calibri"/>
                          <a:sym typeface="Calibri"/>
                        </a:rPr>
                        <a:t>-3</a:t>
                      </a:r>
                    </a:p>
                  </a:txBody>
                  <a:tcPr marL="68575" marR="68575" marT="0" marB="0"/>
                </a:tc>
              </a:tr>
            </a:tbl>
          </a:graphicData>
        </a:graphic>
      </p:graphicFrame>
      <p:sp>
        <p:nvSpPr>
          <p:cNvPr id="14" name="Прямоугольник 13"/>
          <p:cNvSpPr/>
          <p:nvPr/>
        </p:nvSpPr>
        <p:spPr>
          <a:xfrm>
            <a:off x="5436096" y="5013176"/>
            <a:ext cx="3203848" cy="1384995"/>
          </a:xfrm>
          <a:prstGeom prst="rect">
            <a:avLst/>
          </a:prstGeom>
        </p:spPr>
        <p:txBody>
          <a:bodyPr wrap="square">
            <a:spAutoFit/>
          </a:bodyPr>
          <a:lstStyle/>
          <a:p>
            <a:pPr lvl="0" indent="457200" algn="just">
              <a:buSzPct val="25000"/>
            </a:pPr>
            <a:r>
              <a:rPr lang="ru-RU" sz="1400" dirty="0" smtClean="0">
                <a:sym typeface="Calibri"/>
              </a:rPr>
              <a:t>Новосибирский лазер на свободных электронах (</a:t>
            </a:r>
            <a:r>
              <a:rPr lang="en-US" sz="1400" dirty="0" err="1" smtClean="0">
                <a:sym typeface="Calibri"/>
              </a:rPr>
              <a:t>NovoFEL</a:t>
            </a:r>
            <a:r>
              <a:rPr lang="ru-RU" sz="1400" dirty="0" smtClean="0">
                <a:sym typeface="Calibri"/>
              </a:rPr>
              <a:t>) генерирует ТГц излучение в широких пределах длин волн (от 50 до 240 микрон) со средней мощностью до 400 Вт. </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Autofit/>
          </a:bodyPr>
          <a:lstStyle/>
          <a:p>
            <a:pPr algn="ctr"/>
            <a:r>
              <a:rPr lang="ru-RU" sz="3600" dirty="0" smtClean="0"/>
              <a:t>Время сохранения индукционной способности среды</a:t>
            </a:r>
            <a:endParaRPr lang="ru-RU" sz="3600" dirty="0"/>
          </a:p>
        </p:txBody>
      </p:sp>
      <p:sp>
        <p:nvSpPr>
          <p:cNvPr id="6" name="Объект 5"/>
          <p:cNvSpPr>
            <a:spLocks noGrp="1"/>
          </p:cNvSpPr>
          <p:nvPr>
            <p:ph idx="1"/>
          </p:nvPr>
        </p:nvSpPr>
        <p:spPr>
          <a:xfrm>
            <a:off x="5796136" y="5301208"/>
            <a:ext cx="3347864" cy="1128192"/>
          </a:xfrm>
        </p:spPr>
        <p:txBody>
          <a:bodyPr/>
          <a:lstStyle/>
          <a:p>
            <a:endParaRPr lang="ru-RU" dirty="0"/>
          </a:p>
        </p:txBody>
      </p:sp>
      <p:graphicFrame>
        <p:nvGraphicFramePr>
          <p:cNvPr id="7" name="Диаграмма 6"/>
          <p:cNvGraphicFramePr/>
          <p:nvPr>
            <p:extLst>
              <p:ext uri="{D42A27DB-BD31-4B8C-83A1-F6EECF244321}">
                <p14:modId xmlns:p14="http://schemas.microsoft.com/office/powerpoint/2010/main" val="4247059761"/>
              </p:ext>
            </p:extLst>
          </p:nvPr>
        </p:nvGraphicFramePr>
        <p:xfrm>
          <a:off x="1331640" y="1714853"/>
          <a:ext cx="7063874" cy="4694263"/>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82768365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pPr algn="ctr"/>
            <a:r>
              <a:rPr lang="ru-RU" sz="2200" dirty="0" smtClean="0">
                <a:effectLst/>
              </a:rPr>
              <a:t>Интенсивность </a:t>
            </a:r>
            <a:r>
              <a:rPr lang="ru-RU" sz="2200" dirty="0" err="1" smtClean="0">
                <a:effectLst/>
              </a:rPr>
              <a:t>флюоресцентного</a:t>
            </a:r>
            <a:r>
              <a:rPr lang="ru-RU" sz="2200" dirty="0" smtClean="0">
                <a:effectLst/>
              </a:rPr>
              <a:t> ответа </a:t>
            </a:r>
            <a:r>
              <a:rPr lang="ru-RU" sz="2200" dirty="0" err="1" smtClean="0">
                <a:effectLst/>
              </a:rPr>
              <a:t>геносенсора</a:t>
            </a:r>
            <a:r>
              <a:rPr lang="ru-RU" sz="2200" dirty="0" smtClean="0">
                <a:effectLst/>
              </a:rPr>
              <a:t> </a:t>
            </a:r>
            <a:r>
              <a:rPr lang="ru-RU" sz="2200" i="1" dirty="0" smtClean="0">
                <a:effectLst/>
              </a:rPr>
              <a:t>Е.</a:t>
            </a:r>
            <a:r>
              <a:rPr lang="en-US" sz="2200" i="1" dirty="0" smtClean="0">
                <a:effectLst/>
              </a:rPr>
              <a:t>coli</a:t>
            </a:r>
            <a:r>
              <a:rPr lang="ru-RU" sz="2200" i="1" dirty="0" smtClean="0">
                <a:effectLst/>
              </a:rPr>
              <a:t>/</a:t>
            </a:r>
            <a:r>
              <a:rPr lang="en-US" sz="2200" i="1" dirty="0" err="1" smtClean="0">
                <a:effectLst/>
              </a:rPr>
              <a:t>pKatG</a:t>
            </a:r>
            <a:r>
              <a:rPr lang="ru-RU" sz="2200" i="1" dirty="0" smtClean="0">
                <a:effectLst/>
              </a:rPr>
              <a:t>-</a:t>
            </a:r>
            <a:r>
              <a:rPr lang="en-US" sz="2200" i="1" dirty="0" smtClean="0">
                <a:effectLst/>
              </a:rPr>
              <a:t>GFP </a:t>
            </a:r>
            <a:r>
              <a:rPr lang="ru-RU" sz="2200" dirty="0" smtClean="0">
                <a:effectLst/>
              </a:rPr>
              <a:t>после добавления минимальной среды М9, облученной </a:t>
            </a:r>
            <a:r>
              <a:rPr lang="ru-RU" sz="2200" dirty="0" err="1" smtClean="0">
                <a:effectLst/>
              </a:rPr>
              <a:t>покомнонентно</a:t>
            </a:r>
            <a:endParaRPr lang="ru-RU" sz="2200" dirty="0">
              <a:effectLst/>
            </a:endParaRPr>
          </a:p>
        </p:txBody>
      </p:sp>
      <p:sp>
        <p:nvSpPr>
          <p:cNvPr id="6" name="Shape 240"/>
          <p:cNvSpPr txBox="1">
            <a:spLocks/>
          </p:cNvSpPr>
          <p:nvPr/>
        </p:nvSpPr>
        <p:spPr>
          <a:xfrm>
            <a:off x="1115616" y="2132856"/>
            <a:ext cx="2160240" cy="3561184"/>
          </a:xfrm>
          <a:prstGeom prst="rect">
            <a:avLst/>
          </a:prstGeom>
          <a:noFill/>
          <a:ln>
            <a:noFill/>
          </a:ln>
        </p:spPr>
        <p:txBody>
          <a:bodyPr lIns="91425" tIns="45700" rIns="91425" bIns="45700" anchor="t" anchorCtr="0">
            <a:noAutofit/>
          </a:bodyPr>
          <a:lstStyle/>
          <a:p>
            <a:pPr marL="342900" marR="0" lvl="0" indent="-342900" algn="l" defTabSz="914400" rtl="0" eaLnBrk="1" fontAlgn="auto" latinLnBrk="0" hangingPunct="1">
              <a:lnSpc>
                <a:spcPct val="100000"/>
              </a:lnSpc>
              <a:spcBef>
                <a:spcPts val="0"/>
              </a:spcBef>
              <a:spcAft>
                <a:spcPts val="0"/>
              </a:spcAft>
              <a:buClr>
                <a:schemeClr val="dk1"/>
              </a:buClr>
              <a:buSzPct val="100000"/>
              <a:buFont typeface="Arial"/>
              <a:buChar char="•"/>
              <a:tabLst/>
              <a:defRPr/>
            </a:pPr>
            <a:r>
              <a:rPr kumimoji="0" lang="ru-RU" sz="1800" b="0" i="0" u="none" strike="noStrike" kern="1200" cap="none" spc="0" normalizeH="0" baseline="0" noProof="0" dirty="0" smtClean="0">
                <a:ln>
                  <a:noFill/>
                </a:ln>
                <a:solidFill>
                  <a:schemeClr val="dk1"/>
                </a:solidFill>
                <a:effectLst/>
                <a:uLnTx/>
                <a:uFillTx/>
                <a:latin typeface="Calibri"/>
                <a:ea typeface="Calibri"/>
                <a:cs typeface="Calibri"/>
                <a:sym typeface="Calibri"/>
              </a:rPr>
              <a:t>Na</a:t>
            </a:r>
            <a:r>
              <a:rPr kumimoji="0" lang="ru-RU" sz="1800" b="0" i="0" u="none" strike="noStrike" kern="1200" cap="none" spc="0" normalizeH="0" baseline="-25000" noProof="0" dirty="0" smtClean="0">
                <a:ln>
                  <a:noFill/>
                </a:ln>
                <a:solidFill>
                  <a:schemeClr val="dk1"/>
                </a:solidFill>
                <a:effectLst/>
                <a:uLnTx/>
                <a:uFillTx/>
                <a:latin typeface="Calibri"/>
                <a:ea typeface="Calibri"/>
                <a:cs typeface="Calibri"/>
                <a:sym typeface="Calibri"/>
              </a:rPr>
              <a:t>2</a:t>
            </a:r>
            <a:r>
              <a:rPr kumimoji="0" lang="ru-RU" sz="1800" b="0" i="0" u="none" strike="noStrike" kern="1200" cap="none" spc="0" normalizeH="0" baseline="0" noProof="0" dirty="0" smtClean="0">
                <a:ln>
                  <a:noFill/>
                </a:ln>
                <a:solidFill>
                  <a:schemeClr val="dk1"/>
                </a:solidFill>
                <a:effectLst/>
                <a:uLnTx/>
                <a:uFillTx/>
                <a:latin typeface="Calibri"/>
                <a:ea typeface="Calibri"/>
                <a:cs typeface="Calibri"/>
                <a:sym typeface="Calibri"/>
              </a:rPr>
              <a:t>HPO</a:t>
            </a:r>
            <a:r>
              <a:rPr kumimoji="0" lang="ru-RU" sz="1800" b="0" i="0" u="none" strike="noStrike" kern="1200" cap="none" spc="0" normalizeH="0" baseline="-25000" noProof="0" dirty="0" smtClean="0">
                <a:ln>
                  <a:noFill/>
                </a:ln>
                <a:solidFill>
                  <a:schemeClr val="dk1"/>
                </a:solidFill>
                <a:effectLst/>
                <a:uLnTx/>
                <a:uFillTx/>
                <a:latin typeface="Calibri"/>
                <a:ea typeface="Calibri"/>
                <a:cs typeface="Calibri"/>
                <a:sym typeface="Calibri"/>
              </a:rPr>
              <a:t>4</a:t>
            </a:r>
            <a:r>
              <a:rPr kumimoji="0" lang="ru-RU" sz="1800" b="0" i="0" u="none" strike="noStrike" kern="1200" cap="none" spc="0" normalizeH="0" baseline="0" noProof="0" dirty="0" smtClean="0">
                <a:ln>
                  <a:noFill/>
                </a:ln>
                <a:solidFill>
                  <a:schemeClr val="dk1"/>
                </a:solidFill>
                <a:effectLst/>
                <a:uLnTx/>
                <a:uFillTx/>
                <a:latin typeface="Calibri"/>
                <a:ea typeface="Calibri"/>
                <a:cs typeface="Calibri"/>
                <a:sym typeface="Calibri"/>
              </a:rPr>
              <a:t>x 12 H</a:t>
            </a:r>
            <a:r>
              <a:rPr kumimoji="0" lang="ru-RU" sz="1800" b="0" i="0" u="none" strike="noStrike" kern="1200" cap="none" spc="0" normalizeH="0" baseline="-25000" noProof="0" dirty="0" smtClean="0">
                <a:ln>
                  <a:noFill/>
                </a:ln>
                <a:solidFill>
                  <a:schemeClr val="dk1"/>
                </a:solidFill>
                <a:effectLst/>
                <a:uLnTx/>
                <a:uFillTx/>
                <a:latin typeface="Calibri"/>
                <a:ea typeface="Calibri"/>
                <a:cs typeface="Calibri"/>
                <a:sym typeface="Calibri"/>
              </a:rPr>
              <a:t>2</a:t>
            </a:r>
            <a:r>
              <a:rPr kumimoji="0" lang="ru-RU" sz="1800" b="0" i="0" u="none" strike="noStrike" kern="1200" cap="none" spc="0" normalizeH="0" baseline="0" noProof="0" dirty="0" smtClean="0">
                <a:ln>
                  <a:noFill/>
                </a:ln>
                <a:solidFill>
                  <a:schemeClr val="dk1"/>
                </a:solidFill>
                <a:effectLst/>
                <a:uLnTx/>
                <a:uFillTx/>
                <a:latin typeface="Calibri"/>
                <a:ea typeface="Calibri"/>
                <a:cs typeface="Calibri"/>
                <a:sym typeface="Calibri"/>
              </a:rPr>
              <a:t>O</a:t>
            </a:r>
          </a:p>
          <a:p>
            <a:pPr marL="342900" marR="0" lvl="0" indent="-342900" algn="l" defTabSz="914400" rtl="0" eaLnBrk="1" fontAlgn="auto" latinLnBrk="0" hangingPunct="1">
              <a:lnSpc>
                <a:spcPct val="100000"/>
              </a:lnSpc>
              <a:spcBef>
                <a:spcPts val="360"/>
              </a:spcBef>
              <a:spcAft>
                <a:spcPts val="0"/>
              </a:spcAft>
              <a:buClr>
                <a:schemeClr val="dk1"/>
              </a:buClr>
              <a:buSzPct val="100000"/>
              <a:buFont typeface="Arial"/>
              <a:buChar char="•"/>
              <a:tabLst/>
              <a:defRPr/>
            </a:pPr>
            <a:r>
              <a:rPr kumimoji="0" lang="ru-RU" sz="1800" b="0" i="0" u="none" strike="noStrike" kern="1200" cap="none" spc="0" normalizeH="0" baseline="0" noProof="0" dirty="0" smtClean="0">
                <a:ln>
                  <a:noFill/>
                </a:ln>
                <a:solidFill>
                  <a:schemeClr val="dk1"/>
                </a:solidFill>
                <a:effectLst/>
                <a:uLnTx/>
                <a:uFillTx/>
                <a:latin typeface="Calibri"/>
                <a:ea typeface="Calibri"/>
                <a:cs typeface="Calibri"/>
                <a:sym typeface="Calibri"/>
              </a:rPr>
              <a:t>KH</a:t>
            </a:r>
            <a:r>
              <a:rPr kumimoji="0" lang="ru-RU" sz="1800" b="0" i="0" u="none" strike="noStrike" kern="1200" cap="none" spc="0" normalizeH="0" baseline="-25000" noProof="0" dirty="0" smtClean="0">
                <a:ln>
                  <a:noFill/>
                </a:ln>
                <a:solidFill>
                  <a:schemeClr val="dk1"/>
                </a:solidFill>
                <a:effectLst/>
                <a:uLnTx/>
                <a:uFillTx/>
                <a:latin typeface="Calibri"/>
                <a:ea typeface="Calibri"/>
                <a:cs typeface="Calibri"/>
                <a:sym typeface="Calibri"/>
              </a:rPr>
              <a:t>2</a:t>
            </a:r>
            <a:r>
              <a:rPr kumimoji="0" lang="ru-RU" sz="1800" b="0" i="0" u="none" strike="noStrike" kern="1200" cap="none" spc="0" normalizeH="0" baseline="0" noProof="0" dirty="0" smtClean="0">
                <a:ln>
                  <a:noFill/>
                </a:ln>
                <a:solidFill>
                  <a:schemeClr val="dk1"/>
                </a:solidFill>
                <a:effectLst/>
                <a:uLnTx/>
                <a:uFillTx/>
                <a:latin typeface="Calibri"/>
                <a:ea typeface="Calibri"/>
                <a:cs typeface="Calibri"/>
                <a:sym typeface="Calibri"/>
              </a:rPr>
              <a:t>PO</a:t>
            </a:r>
            <a:r>
              <a:rPr kumimoji="0" lang="ru-RU" sz="1800" b="0" i="0" u="none" strike="noStrike" kern="1200" cap="none" spc="0" normalizeH="0" baseline="-25000" noProof="0" dirty="0" smtClean="0">
                <a:ln>
                  <a:noFill/>
                </a:ln>
                <a:solidFill>
                  <a:schemeClr val="dk1"/>
                </a:solidFill>
                <a:effectLst/>
                <a:uLnTx/>
                <a:uFillTx/>
                <a:latin typeface="Calibri"/>
                <a:ea typeface="Calibri"/>
                <a:cs typeface="Calibri"/>
                <a:sym typeface="Calibri"/>
              </a:rPr>
              <a:t>4</a:t>
            </a:r>
          </a:p>
          <a:p>
            <a:pPr marL="342900" marR="0" lvl="0" indent="-342900" algn="l" defTabSz="914400" rtl="0" eaLnBrk="1" fontAlgn="auto" latinLnBrk="0" hangingPunct="1">
              <a:lnSpc>
                <a:spcPct val="100000"/>
              </a:lnSpc>
              <a:spcBef>
                <a:spcPts val="360"/>
              </a:spcBef>
              <a:spcAft>
                <a:spcPts val="0"/>
              </a:spcAft>
              <a:buClr>
                <a:schemeClr val="dk1"/>
              </a:buClr>
              <a:buSzPct val="100000"/>
              <a:buFont typeface="Arial"/>
              <a:buChar char="•"/>
              <a:tabLst/>
              <a:defRPr/>
            </a:pPr>
            <a:r>
              <a:rPr kumimoji="0" lang="ru-RU" sz="1800" b="0" i="0" u="none" strike="noStrike" kern="1200" cap="none" spc="0" normalizeH="0" baseline="0" noProof="0" dirty="0" err="1" smtClean="0">
                <a:ln>
                  <a:noFill/>
                </a:ln>
                <a:solidFill>
                  <a:schemeClr val="dk1"/>
                </a:solidFill>
                <a:effectLst/>
                <a:uLnTx/>
                <a:uFillTx/>
                <a:latin typeface="Calibri"/>
                <a:ea typeface="Calibri"/>
                <a:cs typeface="Calibri"/>
                <a:sym typeface="Calibri"/>
              </a:rPr>
              <a:t>NaCl</a:t>
            </a:r>
            <a:endParaRPr kumimoji="0" lang="ru-RU" sz="1800" b="0" i="0" u="none" strike="noStrike" kern="1200" cap="none" spc="0" normalizeH="0" baseline="0" noProof="0" dirty="0" smtClean="0">
              <a:ln>
                <a:noFill/>
              </a:ln>
              <a:solidFill>
                <a:schemeClr val="dk1"/>
              </a:solidFill>
              <a:effectLst/>
              <a:uLnTx/>
              <a:uFillTx/>
              <a:latin typeface="Calibri"/>
              <a:ea typeface="Calibri"/>
              <a:cs typeface="Calibri"/>
              <a:sym typeface="Calibri"/>
            </a:endParaRPr>
          </a:p>
          <a:p>
            <a:pPr marL="342900" marR="0" lvl="0" indent="-342900" algn="l" defTabSz="914400" rtl="0" eaLnBrk="1" fontAlgn="auto" latinLnBrk="0" hangingPunct="1">
              <a:lnSpc>
                <a:spcPct val="100000"/>
              </a:lnSpc>
              <a:spcBef>
                <a:spcPts val="360"/>
              </a:spcBef>
              <a:spcAft>
                <a:spcPts val="0"/>
              </a:spcAft>
              <a:buClr>
                <a:schemeClr val="dk1"/>
              </a:buClr>
              <a:buSzPct val="100000"/>
              <a:buFont typeface="Arial"/>
              <a:buChar char="•"/>
              <a:tabLst/>
              <a:defRPr/>
            </a:pPr>
            <a:r>
              <a:rPr kumimoji="0" lang="ru-RU" sz="1800" b="0" i="0" u="none" strike="noStrike" kern="1200" cap="none" spc="0" normalizeH="0" baseline="0" noProof="0" dirty="0" smtClean="0">
                <a:ln>
                  <a:noFill/>
                </a:ln>
                <a:solidFill>
                  <a:schemeClr val="dk1"/>
                </a:solidFill>
                <a:effectLst/>
                <a:uLnTx/>
                <a:uFillTx/>
                <a:latin typeface="Calibri"/>
                <a:ea typeface="Calibri"/>
                <a:cs typeface="Calibri"/>
                <a:sym typeface="Calibri"/>
              </a:rPr>
              <a:t>NH</a:t>
            </a:r>
            <a:r>
              <a:rPr kumimoji="0" lang="ru-RU" sz="1800" b="0" i="0" u="none" strike="noStrike" kern="1200" cap="none" spc="0" normalizeH="0" baseline="-25000" noProof="0" dirty="0" smtClean="0">
                <a:ln>
                  <a:noFill/>
                </a:ln>
                <a:solidFill>
                  <a:schemeClr val="dk1"/>
                </a:solidFill>
                <a:effectLst/>
                <a:uLnTx/>
                <a:uFillTx/>
                <a:latin typeface="Calibri"/>
                <a:ea typeface="Calibri"/>
                <a:cs typeface="Calibri"/>
                <a:sym typeface="Calibri"/>
              </a:rPr>
              <a:t>4</a:t>
            </a:r>
            <a:r>
              <a:rPr kumimoji="0" lang="ru-RU" sz="1800" b="0" i="0" u="none" strike="noStrike" kern="1200" cap="none" spc="0" normalizeH="0" baseline="0" noProof="0" dirty="0" smtClean="0">
                <a:ln>
                  <a:noFill/>
                </a:ln>
                <a:solidFill>
                  <a:schemeClr val="dk1"/>
                </a:solidFill>
                <a:effectLst/>
                <a:uLnTx/>
                <a:uFillTx/>
                <a:latin typeface="Calibri"/>
                <a:ea typeface="Calibri"/>
                <a:cs typeface="Calibri"/>
                <a:sym typeface="Calibri"/>
              </a:rPr>
              <a:t>Cl</a:t>
            </a:r>
          </a:p>
          <a:p>
            <a:pPr marL="342900" marR="0" lvl="0" indent="-342900" algn="l" defTabSz="914400" rtl="0" eaLnBrk="1" fontAlgn="auto" latinLnBrk="0" hangingPunct="1">
              <a:lnSpc>
                <a:spcPct val="100000"/>
              </a:lnSpc>
              <a:spcBef>
                <a:spcPts val="360"/>
              </a:spcBef>
              <a:spcAft>
                <a:spcPts val="0"/>
              </a:spcAft>
              <a:buClr>
                <a:schemeClr val="dk1"/>
              </a:buClr>
              <a:buSzPct val="100000"/>
              <a:buFont typeface="Arial"/>
              <a:buChar char="•"/>
              <a:tabLst/>
              <a:defRPr/>
            </a:pPr>
            <a:r>
              <a:rPr kumimoji="0" lang="ru-RU" sz="1800" b="0" i="0" u="none" strike="noStrike" kern="1200" cap="none" spc="0" normalizeH="0" baseline="0" noProof="0" dirty="0" smtClean="0">
                <a:ln>
                  <a:noFill/>
                </a:ln>
                <a:solidFill>
                  <a:schemeClr val="dk1"/>
                </a:solidFill>
                <a:effectLst/>
                <a:uLnTx/>
                <a:uFillTx/>
                <a:latin typeface="Calibri"/>
                <a:ea typeface="Calibri"/>
                <a:cs typeface="Calibri"/>
                <a:sym typeface="Calibri"/>
              </a:rPr>
              <a:t>MgSO</a:t>
            </a:r>
            <a:r>
              <a:rPr kumimoji="0" lang="ru-RU" sz="1800" b="0" i="0" u="none" strike="noStrike" kern="1200" cap="none" spc="0" normalizeH="0" baseline="-25000" noProof="0" dirty="0" smtClean="0">
                <a:ln>
                  <a:noFill/>
                </a:ln>
                <a:solidFill>
                  <a:schemeClr val="dk1"/>
                </a:solidFill>
                <a:effectLst/>
                <a:uLnTx/>
                <a:uFillTx/>
                <a:latin typeface="Calibri"/>
                <a:ea typeface="Calibri"/>
                <a:cs typeface="Calibri"/>
                <a:sym typeface="Calibri"/>
              </a:rPr>
              <a:t>4</a:t>
            </a:r>
          </a:p>
          <a:p>
            <a:pPr marL="342900" marR="0" lvl="0" indent="-342900" algn="l" defTabSz="914400" rtl="0" eaLnBrk="1" fontAlgn="auto" latinLnBrk="0" hangingPunct="1">
              <a:lnSpc>
                <a:spcPct val="100000"/>
              </a:lnSpc>
              <a:spcBef>
                <a:spcPts val="360"/>
              </a:spcBef>
              <a:spcAft>
                <a:spcPts val="0"/>
              </a:spcAft>
              <a:buClr>
                <a:schemeClr val="dk1"/>
              </a:buClr>
              <a:buSzPct val="100000"/>
              <a:buFont typeface="Arial"/>
              <a:buChar char="•"/>
              <a:tabLst/>
              <a:defRPr/>
            </a:pPr>
            <a:r>
              <a:rPr kumimoji="0" lang="ru-RU" sz="1800" b="0" i="0" u="none" strike="noStrike" kern="1200" cap="none" spc="0" normalizeH="0" baseline="0" noProof="0" dirty="0" smtClean="0">
                <a:ln>
                  <a:noFill/>
                </a:ln>
                <a:solidFill>
                  <a:schemeClr val="dk1"/>
                </a:solidFill>
                <a:effectLst/>
                <a:uLnTx/>
                <a:uFillTx/>
                <a:latin typeface="Calibri"/>
                <a:ea typeface="Calibri"/>
                <a:cs typeface="Calibri"/>
                <a:sym typeface="Calibri"/>
              </a:rPr>
              <a:t>CaCl</a:t>
            </a:r>
            <a:r>
              <a:rPr kumimoji="0" lang="ru-RU" sz="1800" b="0" i="0" u="none" strike="noStrike" kern="1200" cap="none" spc="0" normalizeH="0" baseline="-25000" noProof="0" dirty="0" smtClean="0">
                <a:ln>
                  <a:noFill/>
                </a:ln>
                <a:solidFill>
                  <a:schemeClr val="dk1"/>
                </a:solidFill>
                <a:effectLst/>
                <a:uLnTx/>
                <a:uFillTx/>
                <a:latin typeface="Calibri"/>
                <a:ea typeface="Calibri"/>
                <a:cs typeface="Calibri"/>
                <a:sym typeface="Calibri"/>
              </a:rPr>
              <a:t>2</a:t>
            </a:r>
          </a:p>
          <a:p>
            <a:pPr marL="342900" marR="0" lvl="0" indent="-342900" algn="l" defTabSz="914400" rtl="0" eaLnBrk="1" fontAlgn="auto" latinLnBrk="0" hangingPunct="1">
              <a:lnSpc>
                <a:spcPct val="100000"/>
              </a:lnSpc>
              <a:spcBef>
                <a:spcPts val="360"/>
              </a:spcBef>
              <a:spcAft>
                <a:spcPts val="0"/>
              </a:spcAft>
              <a:buClr>
                <a:schemeClr val="dk1"/>
              </a:buClr>
              <a:buSzPct val="100000"/>
              <a:buFont typeface="Arial"/>
              <a:buChar char="•"/>
              <a:tabLst/>
              <a:defRPr/>
            </a:pPr>
            <a:r>
              <a:rPr kumimoji="0" lang="ru-RU" sz="1800" b="0" i="0" u="none" strike="noStrike" kern="1200" cap="none" spc="0" normalizeH="0" baseline="0" noProof="0" dirty="0" smtClean="0">
                <a:ln>
                  <a:noFill/>
                </a:ln>
                <a:solidFill>
                  <a:schemeClr val="dk1"/>
                </a:solidFill>
                <a:effectLst/>
                <a:uLnTx/>
                <a:uFillTx/>
                <a:latin typeface="Calibri"/>
                <a:ea typeface="Calibri"/>
                <a:cs typeface="Calibri"/>
                <a:sym typeface="Calibri"/>
              </a:rPr>
              <a:t>Глюкоза</a:t>
            </a:r>
          </a:p>
          <a:p>
            <a:pPr marL="342900" marR="0" lvl="0" indent="-342900" algn="l" defTabSz="914400" rtl="0" eaLnBrk="1" fontAlgn="auto" latinLnBrk="0" hangingPunct="1">
              <a:lnSpc>
                <a:spcPct val="100000"/>
              </a:lnSpc>
              <a:spcBef>
                <a:spcPts val="360"/>
              </a:spcBef>
              <a:spcAft>
                <a:spcPts val="0"/>
              </a:spcAft>
              <a:buClr>
                <a:schemeClr val="dk1"/>
              </a:buClr>
              <a:buSzPct val="100000"/>
              <a:buFont typeface="Arial"/>
              <a:buChar char="•"/>
              <a:tabLst/>
              <a:defRPr/>
            </a:pPr>
            <a:r>
              <a:rPr kumimoji="0" lang="ru-RU" sz="1800" b="0" i="0" u="none" strike="noStrike" kern="1200" cap="none" spc="0" normalizeH="0" baseline="0" noProof="0" dirty="0" err="1" smtClean="0">
                <a:ln>
                  <a:noFill/>
                </a:ln>
                <a:solidFill>
                  <a:schemeClr val="dk1"/>
                </a:solidFill>
                <a:effectLst/>
                <a:uLnTx/>
                <a:uFillTx/>
                <a:latin typeface="Calibri"/>
                <a:ea typeface="Calibri"/>
                <a:cs typeface="Calibri"/>
                <a:sym typeface="Calibri"/>
              </a:rPr>
              <a:t>Казаминовые</a:t>
            </a:r>
            <a:r>
              <a:rPr kumimoji="0" lang="ru-RU" sz="1800" b="0" i="0" u="none" strike="noStrike" kern="1200" cap="none" spc="0" normalizeH="0" baseline="0" noProof="0" dirty="0" smtClean="0">
                <a:ln>
                  <a:noFill/>
                </a:ln>
                <a:solidFill>
                  <a:schemeClr val="dk1"/>
                </a:solidFill>
                <a:effectLst/>
                <a:uLnTx/>
                <a:uFillTx/>
                <a:latin typeface="Calibri"/>
                <a:ea typeface="Calibri"/>
                <a:cs typeface="Calibri"/>
                <a:sym typeface="Calibri"/>
              </a:rPr>
              <a:t> </a:t>
            </a:r>
          </a:p>
          <a:p>
            <a:pPr marL="342900" marR="0" lvl="0" indent="-342900" algn="l" defTabSz="914400" rtl="0" eaLnBrk="1" fontAlgn="auto" latinLnBrk="0" hangingPunct="1">
              <a:lnSpc>
                <a:spcPct val="100000"/>
              </a:lnSpc>
              <a:spcBef>
                <a:spcPts val="360"/>
              </a:spcBef>
              <a:spcAft>
                <a:spcPts val="0"/>
              </a:spcAft>
              <a:buClr>
                <a:schemeClr val="dk1"/>
              </a:buClr>
              <a:buSzPct val="25000"/>
              <a:buFont typeface="Arial"/>
              <a:buNone/>
              <a:tabLst/>
              <a:defRPr/>
            </a:pPr>
            <a:r>
              <a:rPr kumimoji="0" lang="ru-RU" sz="1800" b="0" i="0" u="none" strike="noStrike" kern="1200" cap="none" spc="0" normalizeH="0" baseline="0" noProof="0" dirty="0" smtClean="0">
                <a:ln>
                  <a:noFill/>
                </a:ln>
                <a:solidFill>
                  <a:schemeClr val="dk1"/>
                </a:solidFill>
                <a:effectLst/>
                <a:uLnTx/>
                <a:uFillTx/>
                <a:latin typeface="Calibri"/>
                <a:ea typeface="Calibri"/>
                <a:cs typeface="Calibri"/>
                <a:sym typeface="Calibri"/>
              </a:rPr>
              <a:t>      кислоты</a:t>
            </a:r>
          </a:p>
          <a:p>
            <a:pPr marL="342900" marR="0" lvl="0" indent="-342900" algn="l" defTabSz="914400" rtl="0" eaLnBrk="1" fontAlgn="auto" latinLnBrk="0" hangingPunct="1">
              <a:lnSpc>
                <a:spcPct val="100000"/>
              </a:lnSpc>
              <a:spcBef>
                <a:spcPts val="360"/>
              </a:spcBef>
              <a:spcAft>
                <a:spcPts val="0"/>
              </a:spcAft>
              <a:buClr>
                <a:schemeClr val="dk1"/>
              </a:buClr>
              <a:buSzPct val="100000"/>
              <a:buFont typeface="Arial"/>
              <a:buChar char="•"/>
              <a:tabLst/>
              <a:defRPr/>
            </a:pPr>
            <a:r>
              <a:rPr kumimoji="0" lang="ru-RU" sz="1800" b="0" i="0" u="none" strike="noStrike" kern="1200" cap="none" spc="0" normalizeH="0" baseline="0" noProof="0" dirty="0" smtClean="0">
                <a:ln>
                  <a:noFill/>
                </a:ln>
                <a:solidFill>
                  <a:schemeClr val="dk1"/>
                </a:solidFill>
                <a:effectLst/>
                <a:uLnTx/>
                <a:uFillTx/>
                <a:latin typeface="Calibri"/>
                <a:ea typeface="Calibri"/>
                <a:cs typeface="Calibri"/>
                <a:sym typeface="Calibri"/>
              </a:rPr>
              <a:t>H</a:t>
            </a:r>
            <a:r>
              <a:rPr kumimoji="0" lang="ru-RU" sz="1800" b="0" i="0" u="none" strike="noStrike" kern="1200" cap="none" spc="0" normalizeH="0" baseline="-25000" noProof="0" dirty="0" smtClean="0">
                <a:ln>
                  <a:noFill/>
                </a:ln>
                <a:solidFill>
                  <a:schemeClr val="dk1"/>
                </a:solidFill>
                <a:effectLst/>
                <a:uLnTx/>
                <a:uFillTx/>
                <a:latin typeface="Calibri"/>
                <a:ea typeface="Calibri"/>
                <a:cs typeface="Calibri"/>
                <a:sym typeface="Calibri"/>
              </a:rPr>
              <a:t>2</a:t>
            </a:r>
            <a:r>
              <a:rPr kumimoji="0" lang="ru-RU" sz="1800" b="0" i="0" u="none" strike="noStrike" kern="1200" cap="none" spc="0" normalizeH="0" baseline="0" noProof="0" dirty="0" smtClean="0">
                <a:ln>
                  <a:noFill/>
                </a:ln>
                <a:solidFill>
                  <a:schemeClr val="dk1"/>
                </a:solidFill>
                <a:effectLst/>
                <a:uLnTx/>
                <a:uFillTx/>
                <a:latin typeface="Calibri"/>
                <a:ea typeface="Calibri"/>
                <a:cs typeface="Calibri"/>
                <a:sym typeface="Calibri"/>
              </a:rPr>
              <a:t>O</a:t>
            </a:r>
            <a:endParaRPr kumimoji="0" lang="ru-RU" sz="1800" b="0" i="0" u="none" strike="noStrike" kern="1200" cap="none" spc="0" normalizeH="0" baseline="0" noProof="0" dirty="0">
              <a:ln>
                <a:noFill/>
              </a:ln>
              <a:solidFill>
                <a:schemeClr val="dk1"/>
              </a:solidFill>
              <a:effectLst/>
              <a:uLnTx/>
              <a:uFillTx/>
              <a:latin typeface="Calibri"/>
              <a:ea typeface="Calibri"/>
              <a:cs typeface="Calibri"/>
              <a:sym typeface="Calibri"/>
            </a:endParaRPr>
          </a:p>
        </p:txBody>
      </p:sp>
      <p:sp>
        <p:nvSpPr>
          <p:cNvPr id="7" name="TextBox 6"/>
          <p:cNvSpPr txBox="1"/>
          <p:nvPr/>
        </p:nvSpPr>
        <p:spPr>
          <a:xfrm>
            <a:off x="1115616" y="1556792"/>
            <a:ext cx="1728192" cy="646331"/>
          </a:xfrm>
          <a:prstGeom prst="rect">
            <a:avLst/>
          </a:prstGeom>
          <a:noFill/>
        </p:spPr>
        <p:txBody>
          <a:bodyPr wrap="square" rtlCol="0">
            <a:spAutoFit/>
          </a:bodyPr>
          <a:lstStyle/>
          <a:p>
            <a:r>
              <a:rPr lang="ru-RU" dirty="0" smtClean="0">
                <a:solidFill>
                  <a:srgbClr val="7030A0"/>
                </a:solidFill>
              </a:rPr>
              <a:t>Компонентный состав М9</a:t>
            </a:r>
            <a:endParaRPr lang="ru-RU" dirty="0">
              <a:solidFill>
                <a:srgbClr val="7030A0"/>
              </a:solidFill>
            </a:endParaRPr>
          </a:p>
        </p:txBody>
      </p:sp>
      <p:graphicFrame>
        <p:nvGraphicFramePr>
          <p:cNvPr id="8" name="Объект 7"/>
          <p:cNvGraphicFramePr>
            <a:graphicFrameLocks noGrp="1"/>
          </p:cNvGraphicFramePr>
          <p:nvPr>
            <p:ph idx="1"/>
            <p:extLst>
              <p:ext uri="{D42A27DB-BD31-4B8C-83A1-F6EECF244321}">
                <p14:modId xmlns:p14="http://schemas.microsoft.com/office/powerpoint/2010/main" val="998214911"/>
              </p:ext>
            </p:extLst>
          </p:nvPr>
        </p:nvGraphicFramePr>
        <p:xfrm>
          <a:off x="3131840" y="1417638"/>
          <a:ext cx="5688632" cy="273144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9" name="Диаграмма 8"/>
          <p:cNvGraphicFramePr/>
          <p:nvPr>
            <p:extLst>
              <p:ext uri="{D42A27DB-BD31-4B8C-83A1-F6EECF244321}">
                <p14:modId xmlns:p14="http://schemas.microsoft.com/office/powerpoint/2010/main" val="2113797469"/>
              </p:ext>
            </p:extLst>
          </p:nvPr>
        </p:nvGraphicFramePr>
        <p:xfrm>
          <a:off x="3145025" y="4020405"/>
          <a:ext cx="5603439" cy="2833336"/>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12055554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pPr algn="ctr"/>
            <a:r>
              <a:rPr lang="ru-RU" sz="2200" dirty="0" smtClean="0">
                <a:effectLst/>
              </a:rPr>
              <a:t>Тестирование образцов минимальной среды М9, облученных с разной средней мощностью,  при помощи </a:t>
            </a:r>
            <a:r>
              <a:rPr lang="ru-RU" sz="2200" dirty="0" err="1" smtClean="0">
                <a:effectLst/>
              </a:rPr>
              <a:t>геносенсора</a:t>
            </a:r>
            <a:r>
              <a:rPr lang="ru-RU" sz="2200" dirty="0" smtClean="0">
                <a:effectLst/>
              </a:rPr>
              <a:t> </a:t>
            </a:r>
            <a:r>
              <a:rPr lang="ru-RU" sz="2200" i="1" dirty="0" smtClean="0">
                <a:effectLst/>
              </a:rPr>
              <a:t>Е.</a:t>
            </a:r>
            <a:r>
              <a:rPr lang="en-US" sz="2200" i="1" dirty="0" smtClean="0">
                <a:effectLst/>
              </a:rPr>
              <a:t>coli</a:t>
            </a:r>
            <a:r>
              <a:rPr lang="ru-RU" sz="2200" i="1" dirty="0" smtClean="0">
                <a:effectLst/>
              </a:rPr>
              <a:t>/</a:t>
            </a:r>
            <a:r>
              <a:rPr lang="en-US" sz="2200" i="1" dirty="0" err="1" smtClean="0">
                <a:effectLst/>
              </a:rPr>
              <a:t>pKatG</a:t>
            </a:r>
            <a:r>
              <a:rPr lang="ru-RU" sz="2200" i="1" dirty="0" smtClean="0">
                <a:effectLst/>
              </a:rPr>
              <a:t>-</a:t>
            </a:r>
            <a:r>
              <a:rPr lang="en-US" sz="2200" i="1" dirty="0" smtClean="0">
                <a:effectLst/>
              </a:rPr>
              <a:t>GFP</a:t>
            </a:r>
            <a:endParaRPr lang="ru-RU" sz="2200" i="1" dirty="0">
              <a:effectLst/>
            </a:endParaRPr>
          </a:p>
        </p:txBody>
      </p:sp>
      <p:graphicFrame>
        <p:nvGraphicFramePr>
          <p:cNvPr id="5" name="Объект 4"/>
          <p:cNvGraphicFramePr>
            <a:graphicFrameLocks noGrp="1"/>
          </p:cNvGraphicFramePr>
          <p:nvPr>
            <p:ph idx="1"/>
            <p:extLst>
              <p:ext uri="{D42A27DB-BD31-4B8C-83A1-F6EECF244321}">
                <p14:modId xmlns:p14="http://schemas.microsoft.com/office/powerpoint/2010/main" val="4202609034"/>
              </p:ext>
            </p:extLst>
          </p:nvPr>
        </p:nvGraphicFramePr>
        <p:xfrm>
          <a:off x="1435100" y="1447800"/>
          <a:ext cx="7499350" cy="48006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5605754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403648" y="404664"/>
            <a:ext cx="7498080" cy="1143000"/>
          </a:xfrm>
        </p:spPr>
        <p:txBody>
          <a:bodyPr>
            <a:normAutofit fontScale="90000"/>
          </a:bodyPr>
          <a:lstStyle/>
          <a:p>
            <a:pPr lvl="0" algn="ctr"/>
            <a:r>
              <a:rPr lang="ru-RU" sz="2700" dirty="0" smtClean="0">
                <a:sym typeface="Calibri"/>
              </a:rPr>
              <a:t>Схема поиска и определения белков, продукция которых изменяется при облучении культуры клеток ТГц излучением</a:t>
            </a:r>
            <a:r>
              <a:rPr lang="ru-RU" sz="4400" dirty="0" smtClean="0">
                <a:solidFill>
                  <a:srgbClr val="7030A0"/>
                </a:solidFill>
                <a:latin typeface="Calibri"/>
                <a:ea typeface="Calibri"/>
                <a:cs typeface="Calibri"/>
                <a:sym typeface="Calibri"/>
              </a:rPr>
              <a:t/>
            </a:r>
            <a:br>
              <a:rPr lang="ru-RU" sz="4400" dirty="0" smtClean="0">
                <a:solidFill>
                  <a:srgbClr val="7030A0"/>
                </a:solidFill>
                <a:latin typeface="Calibri"/>
                <a:ea typeface="Calibri"/>
                <a:cs typeface="Calibri"/>
                <a:sym typeface="Calibri"/>
              </a:rPr>
            </a:br>
            <a:endParaRPr lang="ru-RU" dirty="0"/>
          </a:p>
        </p:txBody>
      </p:sp>
      <p:graphicFrame>
        <p:nvGraphicFramePr>
          <p:cNvPr id="48" name="Содержимое 47"/>
          <p:cNvGraphicFramePr>
            <a:graphicFrameLocks noGrp="1"/>
          </p:cNvGraphicFramePr>
          <p:nvPr>
            <p:ph idx="1"/>
          </p:nvPr>
        </p:nvGraphicFramePr>
        <p:xfrm>
          <a:off x="6444208" y="3212976"/>
          <a:ext cx="2592287" cy="1108446"/>
        </p:xfrm>
        <a:graphic>
          <a:graphicData uri="http://schemas.openxmlformats.org/drawingml/2006/table">
            <a:tbl>
              <a:tblPr firstRow="1" bandRow="1">
                <a:tableStyleId>{5C22544A-7EE6-4342-B048-85BDC9FD1C3A}</a:tableStyleId>
              </a:tblPr>
              <a:tblGrid>
                <a:gridCol w="648072"/>
                <a:gridCol w="950222"/>
                <a:gridCol w="489938"/>
                <a:gridCol w="504055"/>
              </a:tblGrid>
              <a:tr h="437886">
                <a:tc>
                  <a:txBody>
                    <a:bodyPr/>
                    <a:lstStyle/>
                    <a:p>
                      <a:endParaRPr lang="ru-RU"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ru-RU" sz="800" u="none" strike="noStrike" cap="none" baseline="0" dirty="0" err="1" smtClean="0">
                          <a:latin typeface="Times New Roman"/>
                          <a:ea typeface="Times New Roman"/>
                          <a:cs typeface="Times New Roman"/>
                          <a:sym typeface="Times New Roman"/>
                        </a:rPr>
                        <a:t>Идентифициро</a:t>
                      </a:r>
                      <a:endParaRPr lang="en-US" sz="800" u="none" strike="noStrike" cap="none" baseline="0" dirty="0" smtClean="0">
                        <a:latin typeface="Times New Roman"/>
                        <a:ea typeface="Times New Roman"/>
                        <a:cs typeface="Times New Roman"/>
                        <a:sym typeface="Times New Roman"/>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ru-RU" sz="800" u="none" strike="noStrike" cap="none" baseline="0" dirty="0" smtClean="0">
                          <a:latin typeface="Times New Roman"/>
                          <a:ea typeface="Times New Roman"/>
                          <a:cs typeface="Times New Roman"/>
                          <a:sym typeface="Times New Roman"/>
                        </a:rPr>
                        <a:t>ванный белок</a:t>
                      </a:r>
                    </a:p>
                  </a:txBody>
                  <a:tcPr/>
                </a:tc>
                <a:tc>
                  <a:txBody>
                    <a:bodyPr/>
                    <a:lstStyle/>
                    <a:p>
                      <a:endParaRPr lang="ru-RU" dirty="0"/>
                    </a:p>
                  </a:txBody>
                  <a:tcPr/>
                </a:tc>
                <a:tc>
                  <a:txBody>
                    <a:bodyPr/>
                    <a:lstStyle/>
                    <a:p>
                      <a:r>
                        <a:rPr lang="ru-RU" sz="800" dirty="0" err="1" smtClean="0"/>
                        <a:t>Масса</a:t>
                      </a:r>
                      <a:r>
                        <a:rPr lang="ru-RU" sz="800" baseline="0" dirty="0" err="1" smtClean="0"/>
                        <a:t>кДа</a:t>
                      </a:r>
                      <a:endParaRPr lang="ru-RU" sz="800" dirty="0"/>
                    </a:p>
                  </a:txBody>
                  <a:tcPr/>
                </a:tc>
              </a:tr>
              <a:tr h="32111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ru-RU" sz="800" u="none" strike="noStrike" cap="none" baseline="0" dirty="0" smtClean="0">
                          <a:latin typeface="Arimo"/>
                          <a:ea typeface="Arimo"/>
                          <a:cs typeface="Arimo"/>
                          <a:sym typeface="Arimo"/>
                        </a:rPr>
                        <a:t>GLNA_ECO57</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ru-RU" sz="800" b="1" u="none" strike="noStrike" cap="none" baseline="0" dirty="0" err="1" smtClean="0">
                          <a:latin typeface="Arimo"/>
                          <a:ea typeface="Arimo"/>
                          <a:cs typeface="Arimo"/>
                          <a:sym typeface="Arimo"/>
                        </a:rPr>
                        <a:t>Glutamine</a:t>
                      </a:r>
                      <a:r>
                        <a:rPr lang="ru-RU" sz="800" b="1" u="none" strike="noStrike" cap="none" baseline="0" dirty="0" smtClean="0">
                          <a:latin typeface="Arimo"/>
                          <a:ea typeface="Arimo"/>
                          <a:cs typeface="Arimo"/>
                          <a:sym typeface="Arimo"/>
                        </a:rPr>
                        <a:t> </a:t>
                      </a:r>
                      <a:r>
                        <a:rPr lang="ru-RU" sz="800" b="1" u="none" strike="noStrike" cap="none" baseline="0" dirty="0" err="1" smtClean="0">
                          <a:latin typeface="Arimo"/>
                          <a:ea typeface="Arimo"/>
                          <a:cs typeface="Arimo"/>
                          <a:sym typeface="Arimo"/>
                        </a:rPr>
                        <a:t>synthetase</a:t>
                      </a:r>
                      <a:r>
                        <a:rPr lang="ru-RU" sz="800" b="1" u="none" strike="noStrike" cap="none" baseline="0" dirty="0" smtClean="0">
                          <a:latin typeface="Arimo"/>
                          <a:ea typeface="Arimo"/>
                          <a:cs typeface="Arimo"/>
                          <a:sym typeface="Arimo"/>
                        </a:rPr>
                        <a:t> </a:t>
                      </a:r>
                    </a:p>
                  </a:txBody>
                  <a:tcPr/>
                </a:tc>
                <a:tc>
                  <a:txBody>
                    <a:bodyPr/>
                    <a:lstStyle/>
                    <a:p>
                      <a:r>
                        <a:rPr lang="en-US" sz="800" dirty="0" smtClean="0"/>
                        <a:t>UP</a:t>
                      </a:r>
                      <a:endParaRPr lang="ru-RU" sz="8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ru-RU" sz="800" b="1" u="none" strike="noStrike" kern="1200" cap="none" baseline="0" dirty="0" smtClean="0">
                          <a:solidFill>
                            <a:schemeClr val="dk1"/>
                          </a:solidFill>
                          <a:latin typeface="Arimo"/>
                          <a:ea typeface="Arimo"/>
                          <a:cs typeface="Arimo"/>
                          <a:sym typeface="Arimo"/>
                        </a:rPr>
                        <a:t>5.26</a:t>
                      </a:r>
                    </a:p>
                  </a:txBody>
                  <a:tcPr/>
                </a:tc>
              </a:tr>
              <a:tr h="321117">
                <a:tc>
                  <a:txBody>
                    <a:bodyPr/>
                    <a:lstStyle/>
                    <a:p>
                      <a:r>
                        <a:rPr lang="ru-RU" sz="800" u="none" strike="noStrike" cap="none" baseline="0" dirty="0" smtClean="0">
                          <a:latin typeface="Arimo"/>
                          <a:ea typeface="Arimo"/>
                          <a:cs typeface="Arimo"/>
                          <a:sym typeface="Arimo"/>
                        </a:rPr>
                        <a:t>ISCS_ECO57</a:t>
                      </a:r>
                      <a:endParaRPr lang="ru-RU" sz="8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ru-RU" sz="800" b="1" u="none" strike="noStrike" kern="1200" cap="none" baseline="0" dirty="0" err="1" smtClean="0">
                          <a:solidFill>
                            <a:schemeClr val="dk1"/>
                          </a:solidFill>
                          <a:latin typeface="Arimo"/>
                          <a:ea typeface="Arimo"/>
                          <a:cs typeface="Arimo"/>
                          <a:sym typeface="Arimo"/>
                        </a:rPr>
                        <a:t>Cysteine</a:t>
                      </a:r>
                      <a:r>
                        <a:rPr kumimoji="0" lang="ru-RU" sz="800" b="1" u="none" strike="noStrike" kern="1200" cap="none" baseline="0" dirty="0" smtClean="0">
                          <a:solidFill>
                            <a:schemeClr val="dk1"/>
                          </a:solidFill>
                          <a:latin typeface="Arimo"/>
                          <a:ea typeface="Arimo"/>
                          <a:cs typeface="Arimo"/>
                          <a:sym typeface="Arimo"/>
                        </a:rPr>
                        <a:t> </a:t>
                      </a:r>
                      <a:r>
                        <a:rPr kumimoji="0" lang="ru-RU" sz="800" b="1" u="none" strike="noStrike" kern="1200" cap="none" baseline="0" dirty="0" err="1" smtClean="0">
                          <a:solidFill>
                            <a:schemeClr val="dk1"/>
                          </a:solidFill>
                          <a:latin typeface="Arimo"/>
                          <a:ea typeface="Arimo"/>
                          <a:cs typeface="Arimo"/>
                          <a:sym typeface="Arimo"/>
                        </a:rPr>
                        <a:t>desulfurase</a:t>
                      </a:r>
                      <a:endParaRPr kumimoji="0" lang="ru-RU" sz="800" b="1" u="none" strike="noStrike" kern="1200" cap="none" baseline="0" dirty="0" smtClean="0">
                        <a:solidFill>
                          <a:schemeClr val="dk1"/>
                        </a:solidFill>
                        <a:latin typeface="Arimo"/>
                        <a:ea typeface="Arimo"/>
                        <a:cs typeface="Arimo"/>
                        <a:sym typeface="Arimo"/>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800" dirty="0" smtClean="0"/>
                        <a:t>UP</a:t>
                      </a:r>
                      <a:endParaRPr lang="ru-RU" sz="800" dirty="0" smtClean="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ru-RU" sz="800" b="1" u="none" strike="noStrike" kern="1200" cap="none" baseline="0" dirty="0" smtClean="0">
                          <a:solidFill>
                            <a:schemeClr val="dk1"/>
                          </a:solidFill>
                          <a:latin typeface="Arimo"/>
                          <a:ea typeface="Arimo"/>
                          <a:cs typeface="Arimo"/>
                          <a:sym typeface="Arimo"/>
                        </a:rPr>
                        <a:t>5.94</a:t>
                      </a:r>
                    </a:p>
                  </a:txBody>
                  <a:tcPr/>
                </a:tc>
              </a:tr>
            </a:tbl>
          </a:graphicData>
        </a:graphic>
      </p:graphicFrame>
      <p:grpSp>
        <p:nvGrpSpPr>
          <p:cNvPr id="4" name="Shape 323"/>
          <p:cNvGrpSpPr/>
          <p:nvPr/>
        </p:nvGrpSpPr>
        <p:grpSpPr>
          <a:xfrm>
            <a:off x="838200" y="1214264"/>
            <a:ext cx="1676400" cy="1454149"/>
            <a:chOff x="838200" y="1600200"/>
            <a:chExt cx="1676400" cy="1454149"/>
          </a:xfrm>
        </p:grpSpPr>
        <p:sp>
          <p:nvSpPr>
            <p:cNvPr id="5" name="Shape 324"/>
            <p:cNvSpPr/>
            <p:nvPr/>
          </p:nvSpPr>
          <p:spPr>
            <a:xfrm>
              <a:off x="838200" y="1600200"/>
              <a:ext cx="1295400" cy="1149349"/>
            </a:xfrm>
            <a:prstGeom prst="rect">
              <a:avLst/>
            </a:prstGeom>
            <a:noFill/>
            <a:ln>
              <a:noFill/>
            </a:ln>
          </p:spPr>
          <p:txBody>
            <a:bodyPr lIns="91425" tIns="91425" rIns="91425" bIns="91425" anchor="ctr" anchorCtr="0">
              <a:noAutofit/>
            </a:bodyPr>
            <a:lstStyle/>
            <a:p>
              <a:pPr>
                <a:spcBef>
                  <a:spcPts val="0"/>
                </a:spcBef>
                <a:buNone/>
              </a:pPr>
              <a:endParaRPr/>
            </a:p>
          </p:txBody>
        </p:sp>
        <p:sp>
          <p:nvSpPr>
            <p:cNvPr id="6" name="Shape 325"/>
            <p:cNvSpPr/>
            <p:nvPr/>
          </p:nvSpPr>
          <p:spPr>
            <a:xfrm>
              <a:off x="990600" y="1752600"/>
              <a:ext cx="1295400" cy="1149349"/>
            </a:xfrm>
            <a:prstGeom prst="rect">
              <a:avLst/>
            </a:prstGeom>
            <a:noFill/>
            <a:ln>
              <a:noFill/>
            </a:ln>
          </p:spPr>
          <p:txBody>
            <a:bodyPr lIns="91425" tIns="91425" rIns="91425" bIns="91425" anchor="ctr" anchorCtr="0">
              <a:noAutofit/>
            </a:bodyPr>
            <a:lstStyle/>
            <a:p>
              <a:pPr>
                <a:spcBef>
                  <a:spcPts val="0"/>
                </a:spcBef>
                <a:buNone/>
              </a:pPr>
              <a:endParaRPr/>
            </a:p>
          </p:txBody>
        </p:sp>
        <p:sp>
          <p:nvSpPr>
            <p:cNvPr id="7" name="Shape 326"/>
            <p:cNvSpPr/>
            <p:nvPr/>
          </p:nvSpPr>
          <p:spPr>
            <a:xfrm>
              <a:off x="1219200" y="1905000"/>
              <a:ext cx="1295400" cy="1149349"/>
            </a:xfrm>
            <a:prstGeom prst="rect">
              <a:avLst/>
            </a:prstGeom>
            <a:noFill/>
            <a:ln>
              <a:noFill/>
            </a:ln>
          </p:spPr>
          <p:txBody>
            <a:bodyPr lIns="91425" tIns="91425" rIns="91425" bIns="91425" anchor="ctr" anchorCtr="0">
              <a:noAutofit/>
            </a:bodyPr>
            <a:lstStyle/>
            <a:p>
              <a:pPr>
                <a:spcBef>
                  <a:spcPts val="0"/>
                </a:spcBef>
                <a:buNone/>
              </a:pPr>
              <a:endParaRPr/>
            </a:p>
          </p:txBody>
        </p:sp>
      </p:grpSp>
      <p:grpSp>
        <p:nvGrpSpPr>
          <p:cNvPr id="8" name="Shape 327"/>
          <p:cNvGrpSpPr/>
          <p:nvPr/>
        </p:nvGrpSpPr>
        <p:grpSpPr>
          <a:xfrm>
            <a:off x="6228184" y="2492896"/>
            <a:ext cx="720080" cy="648072"/>
            <a:chOff x="843655" y="1600200"/>
            <a:chExt cx="1420701" cy="1371599"/>
          </a:xfrm>
        </p:grpSpPr>
        <p:pic>
          <p:nvPicPr>
            <p:cNvPr id="9" name="Shape 328"/>
            <p:cNvPicPr preferRelativeResize="0"/>
            <p:nvPr/>
          </p:nvPicPr>
          <p:blipFill rotWithShape="1">
            <a:blip r:embed="rId3" cstate="print">
              <a:alphaModFix/>
            </a:blip>
            <a:srcRect/>
            <a:stretch/>
          </p:blipFill>
          <p:spPr>
            <a:xfrm>
              <a:off x="843655" y="1600200"/>
              <a:ext cx="1420701" cy="1371599"/>
            </a:xfrm>
            <a:prstGeom prst="rect">
              <a:avLst/>
            </a:prstGeom>
            <a:noFill/>
            <a:ln>
              <a:noFill/>
            </a:ln>
          </p:spPr>
        </p:pic>
        <p:sp>
          <p:nvSpPr>
            <p:cNvPr id="10" name="Shape 329"/>
            <p:cNvSpPr/>
            <p:nvPr/>
          </p:nvSpPr>
          <p:spPr>
            <a:xfrm rot="-6572454">
              <a:off x="1725441" y="1856500"/>
              <a:ext cx="169106" cy="385213"/>
            </a:xfrm>
            <a:prstGeom prst="upArrow">
              <a:avLst>
                <a:gd name="adj1" fmla="val 50000"/>
                <a:gd name="adj2" fmla="val 50000"/>
              </a:avLst>
            </a:prstGeom>
            <a:solidFill>
              <a:srgbClr val="76923C"/>
            </a:solidFill>
            <a:ln w="25400" cap="flat" cmpd="sng">
              <a:solidFill>
                <a:srgbClr val="4F6128"/>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buNone/>
              </a:pPr>
              <a:endParaRPr sz="1800" b="0" i="0" u="none" strike="noStrike" cap="none" baseline="0">
                <a:solidFill>
                  <a:schemeClr val="lt1"/>
                </a:solidFill>
                <a:latin typeface="Calibri"/>
                <a:ea typeface="Calibri"/>
                <a:cs typeface="Calibri"/>
                <a:sym typeface="Calibri"/>
              </a:endParaRPr>
            </a:p>
          </p:txBody>
        </p:sp>
      </p:grpSp>
      <p:grpSp>
        <p:nvGrpSpPr>
          <p:cNvPr id="11" name="Shape 330"/>
          <p:cNvGrpSpPr/>
          <p:nvPr/>
        </p:nvGrpSpPr>
        <p:grpSpPr>
          <a:xfrm>
            <a:off x="7020272" y="2492896"/>
            <a:ext cx="720080" cy="648072"/>
            <a:chOff x="4114800" y="1752600"/>
            <a:chExt cx="1464413" cy="1371599"/>
          </a:xfrm>
        </p:grpSpPr>
        <p:pic>
          <p:nvPicPr>
            <p:cNvPr id="12" name="Shape 331"/>
            <p:cNvPicPr preferRelativeResize="0"/>
            <p:nvPr/>
          </p:nvPicPr>
          <p:blipFill rotWithShape="1">
            <a:blip r:embed="rId4" cstate="print">
              <a:alphaModFix/>
            </a:blip>
            <a:srcRect/>
            <a:stretch/>
          </p:blipFill>
          <p:spPr>
            <a:xfrm>
              <a:off x="4114800" y="1752600"/>
              <a:ext cx="1464413" cy="1371599"/>
            </a:xfrm>
            <a:prstGeom prst="rect">
              <a:avLst/>
            </a:prstGeom>
            <a:noFill/>
            <a:ln>
              <a:noFill/>
            </a:ln>
          </p:spPr>
        </p:pic>
        <p:sp>
          <p:nvSpPr>
            <p:cNvPr id="13" name="Shape 332"/>
            <p:cNvSpPr/>
            <p:nvPr/>
          </p:nvSpPr>
          <p:spPr>
            <a:xfrm rot="-6572454">
              <a:off x="5078240" y="1932699"/>
              <a:ext cx="169106" cy="385213"/>
            </a:xfrm>
            <a:prstGeom prst="upArrow">
              <a:avLst>
                <a:gd name="adj1" fmla="val 50000"/>
                <a:gd name="adj2" fmla="val 50000"/>
              </a:avLst>
            </a:prstGeom>
            <a:solidFill>
              <a:srgbClr val="76923C"/>
            </a:solidFill>
            <a:ln w="25400" cap="flat" cmpd="sng">
              <a:solidFill>
                <a:srgbClr val="4F6128"/>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buNone/>
              </a:pPr>
              <a:endParaRPr sz="1800" b="0" i="0" u="none" strike="noStrike" cap="none" baseline="0">
                <a:solidFill>
                  <a:schemeClr val="lt1"/>
                </a:solidFill>
                <a:latin typeface="Calibri"/>
                <a:ea typeface="Calibri"/>
                <a:cs typeface="Calibri"/>
                <a:sym typeface="Calibri"/>
              </a:endParaRPr>
            </a:p>
          </p:txBody>
        </p:sp>
      </p:grpSp>
      <p:sp>
        <p:nvSpPr>
          <p:cNvPr id="14" name="Shape 333"/>
          <p:cNvSpPr/>
          <p:nvPr/>
        </p:nvSpPr>
        <p:spPr>
          <a:xfrm>
            <a:off x="2667000" y="1900064"/>
            <a:ext cx="685799" cy="228600"/>
          </a:xfrm>
          <a:prstGeom prst="leftRightArrow">
            <a:avLst>
              <a:gd name="adj1" fmla="val 50000"/>
              <a:gd name="adj2" fmla="val 50000"/>
            </a:avLst>
          </a:prstGeom>
          <a:solidFill>
            <a:schemeClr val="accent1"/>
          </a:solidFill>
          <a:ln w="25400" cap="flat" cmpd="sng">
            <a:solidFill>
              <a:srgbClr val="395E8A"/>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buNone/>
            </a:pPr>
            <a:endParaRPr sz="1800" b="0" i="0" u="none" strike="noStrike" cap="none" baseline="0">
              <a:solidFill>
                <a:schemeClr val="lt1"/>
              </a:solidFill>
              <a:latin typeface="Calibri"/>
              <a:ea typeface="Calibri"/>
              <a:cs typeface="Calibri"/>
              <a:sym typeface="Calibri"/>
            </a:endParaRPr>
          </a:p>
        </p:txBody>
      </p:sp>
      <p:grpSp>
        <p:nvGrpSpPr>
          <p:cNvPr id="15" name="Shape 334"/>
          <p:cNvGrpSpPr/>
          <p:nvPr/>
        </p:nvGrpSpPr>
        <p:grpSpPr>
          <a:xfrm>
            <a:off x="3581400" y="1214264"/>
            <a:ext cx="1676399" cy="1523999"/>
            <a:chOff x="4191000" y="1600200"/>
            <a:chExt cx="1676399" cy="1523999"/>
          </a:xfrm>
        </p:grpSpPr>
        <p:pic>
          <p:nvPicPr>
            <p:cNvPr id="16" name="Shape 335"/>
            <p:cNvPicPr preferRelativeResize="0"/>
            <p:nvPr/>
          </p:nvPicPr>
          <p:blipFill rotWithShape="1">
            <a:blip r:embed="rId5" cstate="print">
              <a:alphaModFix/>
            </a:blip>
            <a:srcRect/>
            <a:stretch/>
          </p:blipFill>
          <p:spPr>
            <a:xfrm>
              <a:off x="4191000" y="1600200"/>
              <a:ext cx="1371599" cy="1219199"/>
            </a:xfrm>
            <a:prstGeom prst="rect">
              <a:avLst/>
            </a:prstGeom>
            <a:noFill/>
            <a:ln>
              <a:noFill/>
            </a:ln>
          </p:spPr>
        </p:pic>
        <p:pic>
          <p:nvPicPr>
            <p:cNvPr id="17" name="Shape 336"/>
            <p:cNvPicPr preferRelativeResize="0"/>
            <p:nvPr/>
          </p:nvPicPr>
          <p:blipFill rotWithShape="1">
            <a:blip r:embed="rId5" cstate="print">
              <a:alphaModFix/>
            </a:blip>
            <a:srcRect/>
            <a:stretch/>
          </p:blipFill>
          <p:spPr>
            <a:xfrm>
              <a:off x="4343400" y="1752600"/>
              <a:ext cx="1371599" cy="1219199"/>
            </a:xfrm>
            <a:prstGeom prst="rect">
              <a:avLst/>
            </a:prstGeom>
            <a:noFill/>
            <a:ln>
              <a:noFill/>
            </a:ln>
          </p:spPr>
        </p:pic>
        <p:pic>
          <p:nvPicPr>
            <p:cNvPr id="18" name="Shape 337"/>
            <p:cNvPicPr preferRelativeResize="0"/>
            <p:nvPr/>
          </p:nvPicPr>
          <p:blipFill rotWithShape="1">
            <a:blip r:embed="rId5" cstate="print">
              <a:alphaModFix/>
            </a:blip>
            <a:srcRect/>
            <a:stretch/>
          </p:blipFill>
          <p:spPr>
            <a:xfrm>
              <a:off x="4495800" y="1905000"/>
              <a:ext cx="1371599" cy="1219199"/>
            </a:xfrm>
            <a:prstGeom prst="rect">
              <a:avLst/>
            </a:prstGeom>
            <a:noFill/>
            <a:ln>
              <a:noFill/>
            </a:ln>
          </p:spPr>
        </p:pic>
      </p:grpSp>
      <p:sp>
        <p:nvSpPr>
          <p:cNvPr id="19" name="Shape 338"/>
          <p:cNvSpPr/>
          <p:nvPr/>
        </p:nvSpPr>
        <p:spPr>
          <a:xfrm>
            <a:off x="3276600" y="3805064"/>
            <a:ext cx="2743199" cy="1107995"/>
          </a:xfrm>
          <a:prstGeom prst="rect">
            <a:avLst/>
          </a:prstGeom>
          <a:gradFill>
            <a:gsLst>
              <a:gs pos="0">
                <a:srgbClr val="FFEFD1"/>
              </a:gs>
              <a:gs pos="64999">
                <a:srgbClr val="F0EBD5"/>
              </a:gs>
              <a:gs pos="100000">
                <a:srgbClr val="D1C39F"/>
              </a:gs>
            </a:gsLst>
            <a:path path="circle">
              <a:fillToRect l="50000" t="50000" r="50000" b="50000"/>
            </a:path>
            <a:tileRect/>
          </a:gradFill>
          <a:ln w="9525" cap="flat" cmpd="sng">
            <a:solidFill>
              <a:srgbClr val="4F6128"/>
            </a:solidFill>
            <a:prstDash val="solid"/>
            <a:round/>
            <a:headEnd type="none" w="med" len="med"/>
            <a:tailEnd type="none" w="med" len="med"/>
          </a:ln>
        </p:spPr>
        <p:txBody>
          <a:bodyPr lIns="91425" tIns="45700" rIns="91425" bIns="45700" anchor="t" anchorCtr="0">
            <a:noAutofit/>
          </a:bodyPr>
          <a:lstStyle/>
          <a:p>
            <a:pPr marL="0" marR="0" lvl="0" indent="0" algn="ctr" rtl="0">
              <a:spcBef>
                <a:spcPts val="0"/>
              </a:spcBef>
              <a:buSzPct val="25000"/>
              <a:buNone/>
            </a:pPr>
            <a:r>
              <a:rPr lang="ru-RU" sz="1400" b="1" i="0" u="none" strike="noStrike" cap="none" baseline="0">
                <a:solidFill>
                  <a:srgbClr val="7030A0"/>
                </a:solidFill>
                <a:latin typeface="Calibri"/>
                <a:ea typeface="Calibri"/>
                <a:cs typeface="Calibri"/>
                <a:sym typeface="Calibri"/>
              </a:rPr>
              <a:t>3.</a:t>
            </a:r>
            <a:r>
              <a:rPr lang="ru-RU" sz="1400" b="0" i="0" u="none" strike="noStrike" cap="none" baseline="0">
                <a:solidFill>
                  <a:schemeClr val="dk1"/>
                </a:solidFill>
                <a:latin typeface="Calibri"/>
                <a:ea typeface="Calibri"/>
                <a:cs typeface="Calibri"/>
                <a:sym typeface="Calibri"/>
              </a:rPr>
              <a:t> Пептидный состав белков с измененной экспрессией под  воздействием THz</a:t>
            </a:r>
            <a:r>
              <a:rPr lang="ru-RU" sz="1600" b="0" i="0" u="none" strike="noStrike" cap="none" baseline="0">
                <a:solidFill>
                  <a:srgbClr val="000000"/>
                </a:solidFill>
                <a:latin typeface="Calibri"/>
                <a:ea typeface="Calibri"/>
                <a:cs typeface="Calibri"/>
                <a:sym typeface="Calibri"/>
              </a:rPr>
              <a:t> </a:t>
            </a:r>
          </a:p>
          <a:p>
            <a:pPr marL="0" marR="0" lvl="0" indent="0" algn="l" rtl="0">
              <a:spcBef>
                <a:spcPts val="0"/>
              </a:spcBef>
              <a:buSzPct val="25000"/>
              <a:buNone/>
            </a:pPr>
            <a:r>
              <a:rPr lang="ru-RU" sz="1100" b="0" i="0" u="none" strike="noStrike" cap="none" baseline="0">
                <a:solidFill>
                  <a:srgbClr val="000000"/>
                </a:solidFill>
                <a:latin typeface="Calibri"/>
                <a:ea typeface="Calibri"/>
                <a:cs typeface="Calibri"/>
                <a:sym typeface="Calibri"/>
              </a:rPr>
              <a:t>(прибор Ultraflex Tof Tof (Bruker Daltonics) матрица α-Cyano-4-hydroxycinnamic acid) </a:t>
            </a:r>
          </a:p>
        </p:txBody>
      </p:sp>
      <p:sp>
        <p:nvSpPr>
          <p:cNvPr id="20" name="Shape 339"/>
          <p:cNvSpPr/>
          <p:nvPr/>
        </p:nvSpPr>
        <p:spPr>
          <a:xfrm>
            <a:off x="3657600" y="5710064"/>
            <a:ext cx="1981199" cy="954106"/>
          </a:xfrm>
          <a:prstGeom prst="rect">
            <a:avLst/>
          </a:prstGeom>
          <a:gradFill>
            <a:gsLst>
              <a:gs pos="0">
                <a:srgbClr val="FFEFD1"/>
              </a:gs>
              <a:gs pos="64999">
                <a:srgbClr val="F0EBD5"/>
              </a:gs>
              <a:gs pos="100000">
                <a:srgbClr val="D1C39F"/>
              </a:gs>
            </a:gsLst>
            <a:path path="circle">
              <a:fillToRect l="50000" t="50000" r="50000" b="50000"/>
            </a:path>
            <a:tileRect/>
          </a:gradFill>
          <a:ln w="9525" cap="flat" cmpd="sng">
            <a:solidFill>
              <a:srgbClr val="4F6128"/>
            </a:solidFill>
            <a:prstDash val="solid"/>
            <a:round/>
            <a:headEnd type="none" w="med" len="med"/>
            <a:tailEnd type="none" w="med" len="med"/>
          </a:ln>
        </p:spPr>
        <p:txBody>
          <a:bodyPr lIns="91425" tIns="45700" rIns="91425" bIns="45700" anchor="t" anchorCtr="0">
            <a:noAutofit/>
          </a:bodyPr>
          <a:lstStyle/>
          <a:p>
            <a:pPr marL="0" marR="0" lvl="0" indent="0" algn="ctr" rtl="0">
              <a:spcBef>
                <a:spcPts val="0"/>
              </a:spcBef>
              <a:buSzPct val="25000"/>
              <a:buNone/>
            </a:pPr>
            <a:r>
              <a:rPr lang="ru-RU" sz="1400" b="1" i="0" u="none" strike="noStrike" cap="none" baseline="0">
                <a:solidFill>
                  <a:srgbClr val="7030A0"/>
                </a:solidFill>
                <a:latin typeface="Calibri"/>
                <a:ea typeface="Calibri"/>
                <a:cs typeface="Calibri"/>
                <a:sym typeface="Calibri"/>
              </a:rPr>
              <a:t>4.</a:t>
            </a:r>
            <a:r>
              <a:rPr lang="ru-RU" sz="1400" b="0" i="0" u="none" strike="noStrike" cap="none" baseline="0">
                <a:solidFill>
                  <a:schemeClr val="dk1"/>
                </a:solidFill>
                <a:latin typeface="Calibri"/>
                <a:ea typeface="Calibri"/>
                <a:cs typeface="Calibri"/>
                <a:sym typeface="Calibri"/>
              </a:rPr>
              <a:t> Восстановление первичных структур белков и их точная идентификация</a:t>
            </a:r>
          </a:p>
        </p:txBody>
      </p:sp>
      <p:pic>
        <p:nvPicPr>
          <p:cNvPr id="21" name="Shape 340"/>
          <p:cNvPicPr preferRelativeResize="0"/>
          <p:nvPr/>
        </p:nvPicPr>
        <p:blipFill rotWithShape="1">
          <a:blip r:embed="rId6" cstate="print">
            <a:alphaModFix/>
          </a:blip>
          <a:srcRect l="14211" r="17173" b="9084"/>
          <a:stretch/>
        </p:blipFill>
        <p:spPr>
          <a:xfrm>
            <a:off x="2057400" y="5786264"/>
            <a:ext cx="1260602" cy="990599"/>
          </a:xfrm>
          <a:prstGeom prst="rect">
            <a:avLst/>
          </a:prstGeom>
          <a:noFill/>
          <a:ln>
            <a:noFill/>
          </a:ln>
        </p:spPr>
      </p:pic>
      <p:cxnSp>
        <p:nvCxnSpPr>
          <p:cNvPr id="22" name="Shape 341"/>
          <p:cNvCxnSpPr/>
          <p:nvPr/>
        </p:nvCxnSpPr>
        <p:spPr>
          <a:xfrm>
            <a:off x="2971800" y="2357264"/>
            <a:ext cx="0" cy="1295400"/>
          </a:xfrm>
          <a:prstGeom prst="straightConnector1">
            <a:avLst/>
          </a:prstGeom>
          <a:noFill/>
          <a:ln w="25400" cap="flat" cmpd="sng">
            <a:solidFill>
              <a:srgbClr val="4A7DBB"/>
            </a:solidFill>
            <a:prstDash val="solid"/>
            <a:round/>
            <a:headEnd type="none" w="med" len="med"/>
            <a:tailEnd type="stealth" w="lg" len="lg"/>
          </a:ln>
        </p:spPr>
      </p:cxnSp>
      <p:sp>
        <p:nvSpPr>
          <p:cNvPr id="23" name="Shape 342"/>
          <p:cNvSpPr/>
          <p:nvPr/>
        </p:nvSpPr>
        <p:spPr>
          <a:xfrm>
            <a:off x="1295400" y="2814464"/>
            <a:ext cx="1561388" cy="369332"/>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ru-RU" sz="1800" b="0" i="0" u="none" strike="noStrike" cap="none" baseline="0">
                <a:solidFill>
                  <a:schemeClr val="dk1"/>
                </a:solidFill>
                <a:latin typeface="Calibri"/>
                <a:ea typeface="Calibri"/>
                <a:cs typeface="Calibri"/>
                <a:sym typeface="Calibri"/>
              </a:rPr>
              <a:t>метод MALDI </a:t>
            </a:r>
          </a:p>
        </p:txBody>
      </p:sp>
      <p:cxnSp>
        <p:nvCxnSpPr>
          <p:cNvPr id="24" name="Shape 343"/>
          <p:cNvCxnSpPr/>
          <p:nvPr/>
        </p:nvCxnSpPr>
        <p:spPr>
          <a:xfrm>
            <a:off x="2743200" y="4643264"/>
            <a:ext cx="0" cy="1066799"/>
          </a:xfrm>
          <a:prstGeom prst="straightConnector1">
            <a:avLst/>
          </a:prstGeom>
          <a:noFill/>
          <a:ln w="25400" cap="flat" cmpd="sng">
            <a:solidFill>
              <a:srgbClr val="4A7DBB"/>
            </a:solidFill>
            <a:prstDash val="solid"/>
            <a:round/>
            <a:headEnd type="none" w="med" len="med"/>
            <a:tailEnd type="stealth" w="lg" len="lg"/>
          </a:ln>
        </p:spPr>
      </p:cxnSp>
      <p:sp>
        <p:nvSpPr>
          <p:cNvPr id="25" name="Shape 344"/>
          <p:cNvSpPr/>
          <p:nvPr/>
        </p:nvSpPr>
        <p:spPr>
          <a:xfrm>
            <a:off x="762000" y="4871864"/>
            <a:ext cx="1915652" cy="369332"/>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ru-RU" sz="1400" b="0" i="0" u="none" strike="noStrike" cap="none" baseline="0">
                <a:solidFill>
                  <a:schemeClr val="dk1"/>
                </a:solidFill>
                <a:latin typeface="Calibri"/>
                <a:ea typeface="Calibri"/>
                <a:cs typeface="Calibri"/>
                <a:sym typeface="Calibri"/>
              </a:rPr>
              <a:t>программа </a:t>
            </a:r>
            <a:r>
              <a:rPr lang="ru-RU" sz="1800" b="0" i="0" u="none" strike="noStrike" cap="none" baseline="0">
                <a:solidFill>
                  <a:schemeClr val="dk1"/>
                </a:solidFill>
                <a:latin typeface="Calibri"/>
                <a:ea typeface="Calibri"/>
                <a:cs typeface="Calibri"/>
                <a:sym typeface="Calibri"/>
              </a:rPr>
              <a:t>MASCOT</a:t>
            </a:r>
          </a:p>
        </p:txBody>
      </p:sp>
      <p:sp>
        <p:nvSpPr>
          <p:cNvPr id="26" name="Shape 345"/>
          <p:cNvSpPr/>
          <p:nvPr/>
        </p:nvSpPr>
        <p:spPr>
          <a:xfrm>
            <a:off x="2895600" y="5100464"/>
            <a:ext cx="1643398" cy="369332"/>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ru-RU" sz="1400" b="0" i="0" u="none" strike="noStrike" cap="none" baseline="0">
                <a:solidFill>
                  <a:schemeClr val="dk1"/>
                </a:solidFill>
                <a:latin typeface="Calibri"/>
                <a:ea typeface="Calibri"/>
                <a:cs typeface="Calibri"/>
                <a:sym typeface="Calibri"/>
              </a:rPr>
              <a:t>база данных </a:t>
            </a:r>
            <a:r>
              <a:rPr lang="ru-RU" sz="1800" b="0" i="0" u="none" strike="noStrike" cap="none" baseline="0">
                <a:solidFill>
                  <a:schemeClr val="dk1"/>
                </a:solidFill>
                <a:latin typeface="Calibri"/>
                <a:ea typeface="Calibri"/>
                <a:cs typeface="Calibri"/>
                <a:sym typeface="Calibri"/>
              </a:rPr>
              <a:t>NCBI</a:t>
            </a:r>
          </a:p>
        </p:txBody>
      </p:sp>
      <p:grpSp>
        <p:nvGrpSpPr>
          <p:cNvPr id="27" name="Shape 346"/>
          <p:cNvGrpSpPr/>
          <p:nvPr/>
        </p:nvGrpSpPr>
        <p:grpSpPr>
          <a:xfrm>
            <a:off x="6444208" y="4653136"/>
            <a:ext cx="720080" cy="648072"/>
            <a:chOff x="914400" y="4191000"/>
            <a:chExt cx="1371599" cy="1295400"/>
          </a:xfrm>
        </p:grpSpPr>
        <p:pic>
          <p:nvPicPr>
            <p:cNvPr id="28" name="Shape 347"/>
            <p:cNvPicPr preferRelativeResize="0"/>
            <p:nvPr/>
          </p:nvPicPr>
          <p:blipFill rotWithShape="1">
            <a:blip r:embed="rId7" cstate="print">
              <a:alphaModFix/>
            </a:blip>
            <a:srcRect/>
            <a:stretch/>
          </p:blipFill>
          <p:spPr>
            <a:xfrm>
              <a:off x="914400" y="4191000"/>
              <a:ext cx="1371599" cy="1295400"/>
            </a:xfrm>
            <a:prstGeom prst="rect">
              <a:avLst/>
            </a:prstGeom>
            <a:noFill/>
            <a:ln>
              <a:noFill/>
            </a:ln>
          </p:spPr>
        </p:pic>
        <p:sp>
          <p:nvSpPr>
            <p:cNvPr id="29" name="Shape 348"/>
            <p:cNvSpPr/>
            <p:nvPr/>
          </p:nvSpPr>
          <p:spPr>
            <a:xfrm rot="-2992557">
              <a:off x="1709253" y="5031067"/>
              <a:ext cx="175451" cy="366819"/>
            </a:xfrm>
            <a:prstGeom prst="upArrow">
              <a:avLst>
                <a:gd name="adj1" fmla="val 50000"/>
                <a:gd name="adj2" fmla="val 50000"/>
              </a:avLst>
            </a:prstGeom>
            <a:solidFill>
              <a:srgbClr val="76923C"/>
            </a:solidFill>
            <a:ln w="25400" cap="flat" cmpd="sng">
              <a:solidFill>
                <a:srgbClr val="4F6128"/>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buNone/>
              </a:pPr>
              <a:endParaRPr sz="1800" b="0" i="0" u="none" strike="noStrike" cap="none" baseline="0">
                <a:solidFill>
                  <a:schemeClr val="lt1"/>
                </a:solidFill>
                <a:latin typeface="Calibri"/>
                <a:ea typeface="Calibri"/>
                <a:cs typeface="Calibri"/>
                <a:sym typeface="Calibri"/>
              </a:endParaRPr>
            </a:p>
          </p:txBody>
        </p:sp>
      </p:grpSp>
      <p:grpSp>
        <p:nvGrpSpPr>
          <p:cNvPr id="30" name="Shape 349"/>
          <p:cNvGrpSpPr/>
          <p:nvPr/>
        </p:nvGrpSpPr>
        <p:grpSpPr>
          <a:xfrm>
            <a:off x="7236296" y="4653136"/>
            <a:ext cx="648072" cy="648072"/>
            <a:chOff x="4267200" y="4191000"/>
            <a:chExt cx="1219199" cy="1295400"/>
          </a:xfrm>
        </p:grpSpPr>
        <p:pic>
          <p:nvPicPr>
            <p:cNvPr id="31" name="Shape 350"/>
            <p:cNvPicPr preferRelativeResize="0"/>
            <p:nvPr/>
          </p:nvPicPr>
          <p:blipFill rotWithShape="1">
            <a:blip r:embed="rId8" cstate="print">
              <a:alphaModFix/>
            </a:blip>
            <a:srcRect/>
            <a:stretch/>
          </p:blipFill>
          <p:spPr>
            <a:xfrm>
              <a:off x="4267200" y="4191000"/>
              <a:ext cx="1219199" cy="1295400"/>
            </a:xfrm>
            <a:prstGeom prst="rect">
              <a:avLst/>
            </a:prstGeom>
            <a:noFill/>
            <a:ln>
              <a:noFill/>
            </a:ln>
          </p:spPr>
        </p:pic>
        <p:sp>
          <p:nvSpPr>
            <p:cNvPr id="32" name="Shape 351"/>
            <p:cNvSpPr/>
            <p:nvPr/>
          </p:nvSpPr>
          <p:spPr>
            <a:xfrm rot="-2992557">
              <a:off x="4985853" y="5031065"/>
              <a:ext cx="175451" cy="366819"/>
            </a:xfrm>
            <a:prstGeom prst="upArrow">
              <a:avLst>
                <a:gd name="adj1" fmla="val 50000"/>
                <a:gd name="adj2" fmla="val 50000"/>
              </a:avLst>
            </a:prstGeom>
            <a:solidFill>
              <a:srgbClr val="76923C"/>
            </a:solidFill>
            <a:ln w="25400" cap="flat" cmpd="sng">
              <a:solidFill>
                <a:srgbClr val="4F6128"/>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buNone/>
              </a:pPr>
              <a:endParaRPr sz="1800" b="0" i="0" u="none" strike="noStrike" cap="none" baseline="0">
                <a:solidFill>
                  <a:schemeClr val="lt1"/>
                </a:solidFill>
                <a:latin typeface="Calibri"/>
                <a:ea typeface="Calibri"/>
                <a:cs typeface="Calibri"/>
                <a:sym typeface="Calibri"/>
              </a:endParaRPr>
            </a:p>
          </p:txBody>
        </p:sp>
      </p:grpSp>
      <p:pic>
        <p:nvPicPr>
          <p:cNvPr id="33" name="Shape 352"/>
          <p:cNvPicPr preferRelativeResize="0"/>
          <p:nvPr/>
        </p:nvPicPr>
        <p:blipFill rotWithShape="1">
          <a:blip r:embed="rId9" cstate="print">
            <a:alphaModFix/>
          </a:blip>
          <a:srcRect/>
          <a:stretch/>
        </p:blipFill>
        <p:spPr>
          <a:xfrm>
            <a:off x="914400" y="5481464"/>
            <a:ext cx="1066799" cy="1008673"/>
          </a:xfrm>
          <a:prstGeom prst="rect">
            <a:avLst/>
          </a:prstGeom>
          <a:noFill/>
          <a:ln>
            <a:noFill/>
          </a:ln>
        </p:spPr>
      </p:pic>
      <p:pic>
        <p:nvPicPr>
          <p:cNvPr id="34" name="Shape 353"/>
          <p:cNvPicPr preferRelativeResize="0"/>
          <p:nvPr/>
        </p:nvPicPr>
        <p:blipFill rotWithShape="1">
          <a:blip r:embed="rId10" cstate="print">
            <a:alphaModFix/>
          </a:blip>
          <a:srcRect/>
          <a:stretch/>
        </p:blipFill>
        <p:spPr>
          <a:xfrm>
            <a:off x="838200" y="3347864"/>
            <a:ext cx="1676399" cy="840994"/>
          </a:xfrm>
          <a:prstGeom prst="rect">
            <a:avLst/>
          </a:prstGeom>
          <a:noFill/>
          <a:ln>
            <a:noFill/>
          </a:ln>
        </p:spPr>
      </p:pic>
      <p:pic>
        <p:nvPicPr>
          <p:cNvPr id="35" name="Shape 354"/>
          <p:cNvPicPr preferRelativeResize="0"/>
          <p:nvPr/>
        </p:nvPicPr>
        <p:blipFill rotWithShape="1">
          <a:blip r:embed="rId11" cstate="print">
            <a:alphaModFix/>
          </a:blip>
          <a:srcRect/>
          <a:stretch/>
        </p:blipFill>
        <p:spPr>
          <a:xfrm>
            <a:off x="1524000" y="3805064"/>
            <a:ext cx="1657350" cy="875723"/>
          </a:xfrm>
          <a:prstGeom prst="rect">
            <a:avLst/>
          </a:prstGeom>
          <a:noFill/>
          <a:ln>
            <a:noFill/>
          </a:ln>
        </p:spPr>
      </p:pic>
      <p:sp>
        <p:nvSpPr>
          <p:cNvPr id="36" name="Shape 355"/>
          <p:cNvSpPr/>
          <p:nvPr/>
        </p:nvSpPr>
        <p:spPr>
          <a:xfrm>
            <a:off x="2514600" y="1290464"/>
            <a:ext cx="1066799" cy="646331"/>
          </a:xfrm>
          <a:prstGeom prst="rect">
            <a:avLst/>
          </a:prstGeom>
          <a:noFill/>
          <a:ln>
            <a:noFill/>
          </a:ln>
        </p:spPr>
        <p:txBody>
          <a:bodyPr lIns="91425" tIns="45700" rIns="91425" bIns="45700" anchor="t" anchorCtr="0">
            <a:noAutofit/>
          </a:bodyPr>
          <a:lstStyle/>
          <a:p>
            <a:pPr marL="0" marR="0" lvl="0" indent="0" algn="ctr" rtl="0">
              <a:spcBef>
                <a:spcPts val="0"/>
              </a:spcBef>
              <a:buSzPct val="25000"/>
              <a:buNone/>
            </a:pPr>
            <a:r>
              <a:rPr lang="ru-RU" sz="1400" b="0" i="0" u="none" strike="noStrike" cap="none" baseline="0">
                <a:solidFill>
                  <a:schemeClr val="dk1"/>
                </a:solidFill>
                <a:latin typeface="Calibri"/>
                <a:ea typeface="Calibri"/>
                <a:cs typeface="Calibri"/>
                <a:sym typeface="Calibri"/>
              </a:rPr>
              <a:t>Программа</a:t>
            </a:r>
            <a:r>
              <a:rPr lang="ru-RU" sz="1800" b="0" i="0" u="none" strike="noStrike" cap="none" baseline="0">
                <a:solidFill>
                  <a:schemeClr val="dk1"/>
                </a:solidFill>
                <a:latin typeface="Calibri"/>
                <a:ea typeface="Calibri"/>
                <a:cs typeface="Calibri"/>
                <a:sym typeface="Calibri"/>
              </a:rPr>
              <a:t> PDQest</a:t>
            </a:r>
          </a:p>
        </p:txBody>
      </p:sp>
      <p:sp>
        <p:nvSpPr>
          <p:cNvPr id="37" name="Shape 356"/>
          <p:cNvSpPr/>
          <p:nvPr/>
        </p:nvSpPr>
        <p:spPr>
          <a:xfrm>
            <a:off x="5364088" y="1412776"/>
            <a:ext cx="2514599" cy="738664"/>
          </a:xfrm>
          <a:prstGeom prst="rect">
            <a:avLst/>
          </a:prstGeom>
          <a:gradFill>
            <a:gsLst>
              <a:gs pos="0">
                <a:srgbClr val="FFEFD1"/>
              </a:gs>
              <a:gs pos="64999">
                <a:srgbClr val="F0EBD5"/>
              </a:gs>
              <a:gs pos="100000">
                <a:srgbClr val="D1C39F"/>
              </a:gs>
            </a:gsLst>
            <a:path path="circle">
              <a:fillToRect l="50000" t="50000" r="50000" b="50000"/>
            </a:path>
            <a:tileRect/>
          </a:gradFill>
          <a:ln w="9525" cap="flat" cmpd="sng">
            <a:solidFill>
              <a:srgbClr val="4F6128"/>
            </a:solidFill>
            <a:prstDash val="solid"/>
            <a:round/>
            <a:headEnd type="none" w="med" len="med"/>
            <a:tailEnd type="none" w="med" len="med"/>
          </a:ln>
        </p:spPr>
        <p:txBody>
          <a:bodyPr lIns="91425" tIns="45700" rIns="91425" bIns="45700" anchor="t" anchorCtr="0">
            <a:noAutofit/>
          </a:bodyPr>
          <a:lstStyle/>
          <a:p>
            <a:pPr marL="0" marR="0" lvl="0" indent="0" algn="ctr" rtl="0">
              <a:spcBef>
                <a:spcPts val="0"/>
              </a:spcBef>
              <a:spcAft>
                <a:spcPts val="0"/>
              </a:spcAft>
              <a:buSzPct val="25000"/>
              <a:buNone/>
            </a:pPr>
            <a:r>
              <a:rPr lang="ru-RU" sz="1400" b="1" i="0" u="none" strike="noStrike" cap="none" baseline="0">
                <a:solidFill>
                  <a:srgbClr val="7030A0"/>
                </a:solidFill>
                <a:latin typeface="Calibri"/>
                <a:ea typeface="Calibri"/>
                <a:cs typeface="Calibri"/>
                <a:sym typeface="Calibri"/>
              </a:rPr>
              <a:t>1.</a:t>
            </a:r>
            <a:r>
              <a:rPr lang="ru-RU" sz="1400" b="0" i="0" u="none" strike="noStrike" cap="none" baseline="0">
                <a:solidFill>
                  <a:schemeClr val="dk1"/>
                </a:solidFill>
                <a:latin typeface="Calibri"/>
                <a:ea typeface="Calibri"/>
                <a:cs typeface="Calibri"/>
                <a:sym typeface="Calibri"/>
              </a:rPr>
              <a:t> Сравнение снимков гелей.</a:t>
            </a:r>
          </a:p>
          <a:p>
            <a:pPr marL="0" marR="0" lvl="0" indent="0" algn="ctr" rtl="0">
              <a:spcBef>
                <a:spcPts val="0"/>
              </a:spcBef>
              <a:spcAft>
                <a:spcPts val="0"/>
              </a:spcAft>
              <a:buSzPct val="25000"/>
              <a:buNone/>
            </a:pPr>
            <a:r>
              <a:rPr lang="ru-RU" sz="1400" b="0" i="0" u="none" strike="noStrike" cap="none" baseline="0">
                <a:solidFill>
                  <a:schemeClr val="dk1"/>
                </a:solidFill>
                <a:latin typeface="Calibri"/>
                <a:ea typeface="Calibri"/>
                <a:cs typeface="Calibri"/>
                <a:sym typeface="Calibri"/>
              </a:rPr>
              <a:t>Параметры: ∆≥1,5 раз, р&lt;0,01 (критерий Стьюдента).</a:t>
            </a:r>
          </a:p>
        </p:txBody>
      </p:sp>
      <p:sp>
        <p:nvSpPr>
          <p:cNvPr id="38" name="Shape 357"/>
          <p:cNvSpPr/>
          <p:nvPr/>
        </p:nvSpPr>
        <p:spPr>
          <a:xfrm>
            <a:off x="3124200" y="2890664"/>
            <a:ext cx="2209799" cy="738664"/>
          </a:xfrm>
          <a:prstGeom prst="rect">
            <a:avLst/>
          </a:prstGeom>
          <a:gradFill>
            <a:gsLst>
              <a:gs pos="0">
                <a:srgbClr val="FFEFD1"/>
              </a:gs>
              <a:gs pos="64999">
                <a:srgbClr val="F0EBD5"/>
              </a:gs>
              <a:gs pos="100000">
                <a:srgbClr val="D1C39F"/>
              </a:gs>
            </a:gsLst>
            <a:path path="circle">
              <a:fillToRect l="50000" t="50000" r="50000" b="50000"/>
            </a:path>
            <a:tileRect/>
          </a:gradFill>
          <a:ln w="9525" cap="flat" cmpd="sng">
            <a:solidFill>
              <a:srgbClr val="4F6128"/>
            </a:solidFill>
            <a:prstDash val="solid"/>
            <a:round/>
            <a:headEnd type="none" w="med" len="med"/>
            <a:tailEnd type="none" w="med" len="med"/>
          </a:ln>
        </p:spPr>
        <p:txBody>
          <a:bodyPr lIns="91425" tIns="45700" rIns="91425" bIns="45700" anchor="t" anchorCtr="0">
            <a:noAutofit/>
          </a:bodyPr>
          <a:lstStyle/>
          <a:p>
            <a:pPr marL="0" marR="0" lvl="0" indent="0" algn="ctr" rtl="0">
              <a:spcBef>
                <a:spcPts val="0"/>
              </a:spcBef>
              <a:buSzPct val="25000"/>
              <a:buNone/>
            </a:pPr>
            <a:r>
              <a:rPr lang="ru-RU" sz="1400" b="1" i="0" u="none" strike="noStrike" cap="none" baseline="0">
                <a:solidFill>
                  <a:srgbClr val="7030A0"/>
                </a:solidFill>
                <a:latin typeface="Calibri"/>
                <a:ea typeface="Calibri"/>
                <a:cs typeface="Calibri"/>
                <a:sym typeface="Calibri"/>
              </a:rPr>
              <a:t>2.</a:t>
            </a:r>
            <a:r>
              <a:rPr lang="ru-RU" sz="1400" b="0" i="0" u="none" strike="noStrike" cap="none" baseline="0">
                <a:solidFill>
                  <a:srgbClr val="000000"/>
                </a:solidFill>
                <a:latin typeface="Calibri"/>
                <a:ea typeface="Calibri"/>
                <a:cs typeface="Calibri"/>
                <a:sym typeface="Calibri"/>
              </a:rPr>
              <a:t> Триптический гидролиз в геле соответствующих фракций</a:t>
            </a:r>
          </a:p>
        </p:txBody>
      </p:sp>
      <p:sp>
        <p:nvSpPr>
          <p:cNvPr id="39" name="Shape 358"/>
          <p:cNvSpPr txBox="1"/>
          <p:nvPr/>
        </p:nvSpPr>
        <p:spPr>
          <a:xfrm>
            <a:off x="6156176" y="2132856"/>
            <a:ext cx="1589856" cy="369332"/>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ru-RU" sz="1800" b="0" i="0" u="none" strike="noStrike" cap="none" baseline="0" dirty="0">
                <a:solidFill>
                  <a:srgbClr val="C00000"/>
                </a:solidFill>
                <a:latin typeface="Calibri"/>
                <a:ea typeface="Calibri"/>
                <a:cs typeface="Calibri"/>
                <a:sym typeface="Calibri"/>
              </a:rPr>
              <a:t>UP </a:t>
            </a:r>
            <a:r>
              <a:rPr lang="ru-RU" sz="1800" b="0" i="0" u="none" strike="noStrike" cap="none" baseline="0" dirty="0" err="1">
                <a:solidFill>
                  <a:srgbClr val="C00000"/>
                </a:solidFill>
                <a:latin typeface="Calibri"/>
                <a:ea typeface="Calibri"/>
                <a:cs typeface="Calibri"/>
                <a:sym typeface="Calibri"/>
              </a:rPr>
              <a:t>regulation</a:t>
            </a:r>
            <a:endParaRPr lang="ru-RU" sz="1800" b="0" i="0" u="none" strike="noStrike" cap="none" baseline="0" dirty="0">
              <a:solidFill>
                <a:srgbClr val="C00000"/>
              </a:solidFill>
              <a:latin typeface="Calibri"/>
              <a:ea typeface="Calibri"/>
              <a:cs typeface="Calibri"/>
              <a:sym typeface="Calibri"/>
            </a:endParaRPr>
          </a:p>
        </p:txBody>
      </p:sp>
      <p:sp>
        <p:nvSpPr>
          <p:cNvPr id="40" name="Shape 359"/>
          <p:cNvSpPr txBox="1"/>
          <p:nvPr/>
        </p:nvSpPr>
        <p:spPr>
          <a:xfrm>
            <a:off x="6300192" y="4293096"/>
            <a:ext cx="2057400" cy="369332"/>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ru-RU" sz="1800" b="0" i="0" u="none" strike="noStrike" cap="none" baseline="0" dirty="0" smtClean="0">
                <a:solidFill>
                  <a:srgbClr val="366092"/>
                </a:solidFill>
                <a:latin typeface="Calibri"/>
                <a:ea typeface="Calibri"/>
                <a:cs typeface="Calibri"/>
                <a:sym typeface="Calibri"/>
              </a:rPr>
              <a:t>DOWN </a:t>
            </a:r>
            <a:r>
              <a:rPr lang="ru-RU" sz="1800" b="0" i="0" u="none" strike="noStrike" cap="none" baseline="0" dirty="0" err="1" smtClean="0">
                <a:solidFill>
                  <a:srgbClr val="366092"/>
                </a:solidFill>
                <a:latin typeface="Calibri"/>
                <a:ea typeface="Calibri"/>
                <a:cs typeface="Calibri"/>
                <a:sym typeface="Calibri"/>
              </a:rPr>
              <a:t>regulation</a:t>
            </a:r>
            <a:endParaRPr lang="ru-RU" sz="1800" b="0" i="0" u="none" strike="noStrike" cap="none" baseline="0" dirty="0">
              <a:solidFill>
                <a:srgbClr val="366092"/>
              </a:solidFill>
              <a:latin typeface="Calibri"/>
              <a:ea typeface="Calibri"/>
              <a:cs typeface="Calibri"/>
              <a:sym typeface="Calibri"/>
            </a:endParaRPr>
          </a:p>
        </p:txBody>
      </p:sp>
      <p:cxnSp>
        <p:nvCxnSpPr>
          <p:cNvPr id="42" name="Shape 361"/>
          <p:cNvCxnSpPr/>
          <p:nvPr/>
        </p:nvCxnSpPr>
        <p:spPr>
          <a:xfrm flipV="1">
            <a:off x="6084168" y="5373216"/>
            <a:ext cx="432048" cy="792088"/>
          </a:xfrm>
          <a:prstGeom prst="straightConnector1">
            <a:avLst/>
          </a:prstGeom>
          <a:noFill/>
          <a:ln w="19050" cap="flat" cmpd="sng">
            <a:solidFill>
              <a:srgbClr val="4A7DBB"/>
            </a:solidFill>
            <a:prstDash val="dash"/>
            <a:round/>
            <a:headEnd type="none" w="med" len="med"/>
            <a:tailEnd type="stealth" w="lg" len="lg"/>
          </a:ln>
        </p:spPr>
      </p:cxnSp>
      <p:cxnSp>
        <p:nvCxnSpPr>
          <p:cNvPr id="43" name="Shape 362"/>
          <p:cNvCxnSpPr>
            <a:stCxn id="20" idx="3"/>
          </p:cNvCxnSpPr>
          <p:nvPr/>
        </p:nvCxnSpPr>
        <p:spPr>
          <a:xfrm flipV="1">
            <a:off x="5638799" y="6093296"/>
            <a:ext cx="373361" cy="93821"/>
          </a:xfrm>
          <a:prstGeom prst="straightConnector1">
            <a:avLst/>
          </a:prstGeom>
          <a:noFill/>
          <a:ln w="19050" cap="flat" cmpd="sng">
            <a:solidFill>
              <a:srgbClr val="4A7DBB"/>
            </a:solidFill>
            <a:prstDash val="dash"/>
            <a:round/>
            <a:headEnd type="none" w="med" len="med"/>
            <a:tailEnd type="none" w="med" len="med"/>
          </a:ln>
        </p:spPr>
      </p:cxnSp>
      <p:cxnSp>
        <p:nvCxnSpPr>
          <p:cNvPr id="44" name="Shape 363"/>
          <p:cNvCxnSpPr/>
          <p:nvPr/>
        </p:nvCxnSpPr>
        <p:spPr>
          <a:xfrm flipV="1">
            <a:off x="5940152" y="3284984"/>
            <a:ext cx="432048" cy="2815208"/>
          </a:xfrm>
          <a:prstGeom prst="straightConnector1">
            <a:avLst/>
          </a:prstGeom>
          <a:noFill/>
          <a:ln w="19050" cap="flat" cmpd="sng">
            <a:solidFill>
              <a:srgbClr val="4A7DBB"/>
            </a:solidFill>
            <a:prstDash val="dash"/>
            <a:round/>
            <a:headEnd type="none" w="med" len="med"/>
            <a:tailEnd type="stealth" w="lg" len="lg"/>
          </a:ln>
        </p:spPr>
      </p:cxnSp>
      <p:cxnSp>
        <p:nvCxnSpPr>
          <p:cNvPr id="56" name="Shape 362"/>
          <p:cNvCxnSpPr/>
          <p:nvPr/>
        </p:nvCxnSpPr>
        <p:spPr>
          <a:xfrm>
            <a:off x="5652120" y="6165304"/>
            <a:ext cx="432048" cy="0"/>
          </a:xfrm>
          <a:prstGeom prst="straightConnector1">
            <a:avLst/>
          </a:prstGeom>
          <a:noFill/>
          <a:ln w="19050" cap="flat" cmpd="sng">
            <a:solidFill>
              <a:srgbClr val="4A7DBB"/>
            </a:solidFill>
            <a:prstDash val="dash"/>
            <a:round/>
            <a:headEnd type="none" w="med" len="med"/>
            <a:tailEnd type="none" w="med" len="med"/>
          </a:ln>
        </p:spPr>
      </p:cxnSp>
      <p:graphicFrame>
        <p:nvGraphicFramePr>
          <p:cNvPr id="50" name="Содержимое 47"/>
          <p:cNvGraphicFramePr>
            <a:graphicFrameLocks/>
          </p:cNvGraphicFramePr>
          <p:nvPr/>
        </p:nvGraphicFramePr>
        <p:xfrm>
          <a:off x="6516218" y="5364480"/>
          <a:ext cx="2627782" cy="1493520"/>
        </p:xfrm>
        <a:graphic>
          <a:graphicData uri="http://schemas.openxmlformats.org/drawingml/2006/table">
            <a:tbl>
              <a:tblPr firstRow="1" bandRow="1">
                <a:tableStyleId>{5C22544A-7EE6-4342-B048-85BDC9FD1C3A}</a:tableStyleId>
              </a:tblPr>
              <a:tblGrid>
                <a:gridCol w="656946"/>
                <a:gridCol w="927229"/>
                <a:gridCol w="576064"/>
                <a:gridCol w="467543"/>
              </a:tblGrid>
              <a:tr h="288032">
                <a:tc>
                  <a:txBody>
                    <a:bodyPr/>
                    <a:lstStyle/>
                    <a:p>
                      <a:endParaRPr lang="ru-RU"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ru-RU" sz="800" u="none" strike="noStrike" cap="none" baseline="0" dirty="0" smtClean="0">
                          <a:latin typeface="Times New Roman"/>
                          <a:ea typeface="Times New Roman"/>
                          <a:cs typeface="Times New Roman"/>
                          <a:sym typeface="Times New Roman"/>
                        </a:rPr>
                        <a:t>Идентифицированный белок</a:t>
                      </a:r>
                    </a:p>
                  </a:txBody>
                  <a:tcPr/>
                </a:tc>
                <a:tc>
                  <a:txBody>
                    <a:bodyPr/>
                    <a:lstStyle/>
                    <a:p>
                      <a:endParaRPr lang="ru-RU" dirty="0"/>
                    </a:p>
                  </a:txBody>
                  <a:tcPr/>
                </a:tc>
                <a:tc>
                  <a:txBody>
                    <a:bodyPr/>
                    <a:lstStyle/>
                    <a:p>
                      <a:r>
                        <a:rPr lang="ru-RU" sz="800" dirty="0" err="1" smtClean="0"/>
                        <a:t>Масса</a:t>
                      </a:r>
                      <a:r>
                        <a:rPr lang="ru-RU" sz="800" baseline="0" dirty="0" err="1" smtClean="0"/>
                        <a:t>кДа</a:t>
                      </a:r>
                      <a:endParaRPr lang="ru-RU" sz="800" dirty="0"/>
                    </a:p>
                  </a:txBody>
                  <a:tcPr/>
                </a:tc>
              </a:tr>
              <a:tr h="288032">
                <a:tc>
                  <a:txBody>
                    <a:bodyPr/>
                    <a:lstStyle/>
                    <a:p>
                      <a:pPr marL="0" marR="0" lvl="0" indent="0" algn="just" rtl="0">
                        <a:spcBef>
                          <a:spcPts val="0"/>
                        </a:spcBef>
                        <a:spcAft>
                          <a:spcPts val="0"/>
                        </a:spcAft>
                        <a:buSzPct val="25000"/>
                        <a:buNone/>
                      </a:pPr>
                      <a:r>
                        <a:rPr lang="ru-RU" sz="800" u="none" strike="noStrike" cap="none" baseline="0" dirty="0" smtClean="0">
                          <a:latin typeface="Arimo"/>
                          <a:ea typeface="Arimo"/>
                          <a:cs typeface="Arimo"/>
                          <a:sym typeface="Arimo"/>
                        </a:rPr>
                        <a:t>DEOB_ECO58</a:t>
                      </a:r>
                      <a:endParaRPr lang="ru-RU" sz="800" u="none" strike="noStrike" cap="none" baseline="0" dirty="0">
                        <a:latin typeface="Arimo"/>
                        <a:ea typeface="Arimo"/>
                        <a:cs typeface="Arimo"/>
                        <a:sym typeface="Arimo"/>
                      </a:endParaRPr>
                    </a:p>
                  </a:txBody>
                  <a:tcPr/>
                </a:tc>
                <a:tc>
                  <a:txBody>
                    <a:bodyPr/>
                    <a:lstStyle/>
                    <a:p>
                      <a:pPr marL="0" marR="0" lvl="0" indent="0" algn="l" rtl="0">
                        <a:spcBef>
                          <a:spcPts val="0"/>
                        </a:spcBef>
                        <a:spcAft>
                          <a:spcPts val="0"/>
                        </a:spcAft>
                        <a:buSzPct val="25000"/>
                        <a:buNone/>
                      </a:pPr>
                      <a:r>
                        <a:rPr lang="ru-RU" sz="800" b="1" i="0" u="none" strike="noStrike" cap="none" baseline="0" dirty="0" err="1" smtClean="0">
                          <a:latin typeface="Arimo"/>
                          <a:ea typeface="Arimo"/>
                          <a:cs typeface="Arimo"/>
                          <a:sym typeface="Arimo"/>
                        </a:rPr>
                        <a:t>Phosphopento-mutase</a:t>
                      </a:r>
                      <a:r>
                        <a:rPr lang="ru-RU" sz="800" b="1" i="0" u="none" strike="noStrike" cap="none" baseline="0" dirty="0" smtClean="0">
                          <a:latin typeface="Arimo"/>
                          <a:ea typeface="Arimo"/>
                          <a:cs typeface="Arimo"/>
                          <a:sym typeface="Arimo"/>
                        </a:rPr>
                        <a:t> </a:t>
                      </a:r>
                      <a:endParaRPr lang="ru-RU" sz="800" b="1" i="0" u="none" strike="noStrike" cap="none" baseline="0" dirty="0">
                        <a:latin typeface="Arimo"/>
                        <a:ea typeface="Arimo"/>
                        <a:cs typeface="Arimo"/>
                        <a:sym typeface="Arimo"/>
                      </a:endParaRPr>
                    </a:p>
                  </a:txBody>
                  <a:tcPr/>
                </a:tc>
                <a:tc>
                  <a:txBody>
                    <a:bodyPr/>
                    <a:lstStyle/>
                    <a:p>
                      <a:r>
                        <a:rPr lang="en-US" sz="800" dirty="0" smtClean="0"/>
                        <a:t>DOWN</a:t>
                      </a:r>
                      <a:endParaRPr lang="ru-RU" sz="800" dirty="0"/>
                    </a:p>
                  </a:txBody>
                  <a:tcPr/>
                </a:tc>
                <a:tc>
                  <a:txBody>
                    <a:bodyPr/>
                    <a:lstStyle/>
                    <a:p>
                      <a:pPr marL="0" marR="0" lvl="0" indent="0" algn="ctr" rtl="0">
                        <a:spcBef>
                          <a:spcPts val="0"/>
                        </a:spcBef>
                        <a:spcAft>
                          <a:spcPts val="0"/>
                        </a:spcAft>
                        <a:buSzPct val="25000"/>
                        <a:buNone/>
                      </a:pPr>
                      <a:r>
                        <a:rPr lang="ru-RU" sz="800" b="1" u="none" strike="noStrike" cap="none" baseline="0" dirty="0" smtClean="0">
                          <a:latin typeface="Arimo"/>
                          <a:ea typeface="Arimo"/>
                          <a:cs typeface="Arimo"/>
                          <a:sym typeface="Arimo"/>
                        </a:rPr>
                        <a:t>5.11</a:t>
                      </a:r>
                      <a:endParaRPr lang="ru-RU" sz="800" b="1" u="none" strike="noStrike" cap="none" baseline="0" dirty="0">
                        <a:latin typeface="Arimo"/>
                        <a:ea typeface="Arimo"/>
                        <a:cs typeface="Arimo"/>
                        <a:sym typeface="Arimo"/>
                      </a:endParaRPr>
                    </a:p>
                  </a:txBody>
                  <a:tcPr/>
                </a:tc>
              </a:tr>
              <a:tr h="28803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ru-RU" sz="800" u="none" strike="noStrike" cap="none" baseline="0" dirty="0" smtClean="0">
                          <a:latin typeface="Arimo"/>
                          <a:ea typeface="Arimo"/>
                          <a:cs typeface="Arimo"/>
                          <a:sym typeface="Arimo"/>
                        </a:rPr>
                        <a:t>GLYA_ECO57</a:t>
                      </a:r>
                    </a:p>
                  </a:txBody>
                  <a:tcPr/>
                </a:tc>
                <a:tc>
                  <a:txBody>
                    <a:bodyPr/>
                    <a:lstStyle/>
                    <a:p>
                      <a:pPr marL="0" marR="0" lvl="0" indent="0" algn="l" rtl="0">
                        <a:spcBef>
                          <a:spcPts val="0"/>
                        </a:spcBef>
                        <a:spcAft>
                          <a:spcPts val="0"/>
                        </a:spcAft>
                        <a:buSzPct val="25000"/>
                        <a:buNone/>
                      </a:pPr>
                      <a:r>
                        <a:rPr lang="ru-RU" sz="800" b="1" u="none" strike="noStrike" cap="none" baseline="0" dirty="0" err="1" smtClean="0">
                          <a:latin typeface="Arimo"/>
                          <a:ea typeface="Arimo"/>
                          <a:cs typeface="Arimo"/>
                          <a:sym typeface="Arimo"/>
                        </a:rPr>
                        <a:t>Serine</a:t>
                      </a:r>
                      <a:r>
                        <a:rPr lang="ru-RU" sz="800" b="1" u="none" strike="noStrike" cap="none" baseline="0" dirty="0" smtClean="0">
                          <a:latin typeface="Arimo"/>
                          <a:ea typeface="Arimo"/>
                          <a:cs typeface="Arimo"/>
                          <a:sym typeface="Arimo"/>
                        </a:rPr>
                        <a:t> </a:t>
                      </a:r>
                      <a:r>
                        <a:rPr lang="ru-RU" sz="800" b="1" u="none" strike="noStrike" cap="none" baseline="0" dirty="0" err="1" smtClean="0">
                          <a:latin typeface="Arimo"/>
                          <a:ea typeface="Arimo"/>
                          <a:cs typeface="Arimo"/>
                          <a:sym typeface="Arimo"/>
                        </a:rPr>
                        <a:t>hydroxymethyl-transferase</a:t>
                      </a:r>
                      <a:endParaRPr lang="ru-RU" sz="800" b="1" u="none" strike="noStrike" cap="none" baseline="0" dirty="0">
                        <a:latin typeface="Arimo"/>
                        <a:ea typeface="Arimo"/>
                        <a:cs typeface="Arimo"/>
                        <a:sym typeface="Arimo"/>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800" dirty="0" smtClean="0"/>
                        <a:t>DOWN</a:t>
                      </a:r>
                      <a:endParaRPr lang="ru-RU" sz="800" dirty="0" smtClean="0"/>
                    </a:p>
                  </a:txBody>
                  <a:tcPr/>
                </a:tc>
                <a:tc>
                  <a:txBody>
                    <a:bodyPr/>
                    <a:lstStyle/>
                    <a:p>
                      <a:pPr marL="0" marR="0" lvl="0" indent="0" algn="ctr" rtl="0">
                        <a:spcBef>
                          <a:spcPts val="0"/>
                        </a:spcBef>
                        <a:spcAft>
                          <a:spcPts val="0"/>
                        </a:spcAft>
                        <a:buSzPct val="25000"/>
                        <a:buNone/>
                      </a:pPr>
                      <a:r>
                        <a:rPr lang="ru-RU" sz="800" b="1" u="none" strike="noStrike" cap="none" baseline="0" dirty="0" smtClean="0">
                          <a:latin typeface="Arimo"/>
                          <a:ea typeface="Arimo"/>
                          <a:cs typeface="Arimo"/>
                          <a:sym typeface="Arimo"/>
                        </a:rPr>
                        <a:t>6.03</a:t>
                      </a:r>
                      <a:endParaRPr lang="ru-RU" sz="800" b="1" u="none" strike="noStrike" cap="none" baseline="0" dirty="0">
                        <a:latin typeface="Arimo"/>
                        <a:ea typeface="Arimo"/>
                        <a:cs typeface="Arimo"/>
                        <a:sym typeface="Arimo"/>
                      </a:endParaRPr>
                    </a:p>
                  </a:txBody>
                  <a:tcPr/>
                </a:tc>
              </a:tr>
              <a:tr h="28803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ru-RU" sz="800" u="none" strike="noStrike" cap="none" baseline="0" dirty="0" smtClean="0">
                          <a:latin typeface="Arimo"/>
                          <a:ea typeface="Arimo"/>
                          <a:cs typeface="Arimo"/>
                          <a:sym typeface="Arimo"/>
                        </a:rPr>
                        <a:t>THD2_ECO57</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ru-RU" sz="800" b="1" u="none" strike="noStrike" kern="1200" cap="none" baseline="0" dirty="0" err="1" smtClean="0">
                          <a:solidFill>
                            <a:schemeClr val="dk1"/>
                          </a:solidFill>
                          <a:latin typeface="Arimo"/>
                          <a:ea typeface="Arimo"/>
                          <a:cs typeface="Arimo"/>
                          <a:sym typeface="Arimo"/>
                        </a:rPr>
                        <a:t>Threonine</a:t>
                      </a:r>
                      <a:r>
                        <a:rPr kumimoji="0" lang="ru-RU" sz="800" b="1" u="none" strike="noStrike" kern="1200" cap="none" baseline="0" dirty="0" smtClean="0">
                          <a:solidFill>
                            <a:schemeClr val="dk1"/>
                          </a:solidFill>
                          <a:latin typeface="Arimo"/>
                          <a:ea typeface="Arimo"/>
                          <a:cs typeface="Arimo"/>
                          <a:sym typeface="Arimo"/>
                        </a:rPr>
                        <a:t> </a:t>
                      </a:r>
                      <a:r>
                        <a:rPr kumimoji="0" lang="ru-RU" sz="800" b="1" u="none" strike="noStrike" kern="1200" cap="none" baseline="0" dirty="0" err="1" smtClean="0">
                          <a:solidFill>
                            <a:schemeClr val="dk1"/>
                          </a:solidFill>
                          <a:latin typeface="Arimo"/>
                          <a:ea typeface="Arimo"/>
                          <a:cs typeface="Arimo"/>
                          <a:sym typeface="Arimo"/>
                        </a:rPr>
                        <a:t>dehydratase</a:t>
                      </a:r>
                      <a:endParaRPr kumimoji="0" lang="ru-RU" sz="800" b="1" u="none" strike="noStrike" kern="1200" cap="none" baseline="0" dirty="0" smtClean="0">
                        <a:solidFill>
                          <a:schemeClr val="dk1"/>
                        </a:solidFill>
                        <a:latin typeface="Arimo"/>
                        <a:ea typeface="Arimo"/>
                        <a:cs typeface="Arimo"/>
                        <a:sym typeface="Arimo"/>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800" dirty="0" smtClean="0"/>
                        <a:t>DOWN</a:t>
                      </a:r>
                      <a:endParaRPr lang="ru-RU" sz="800" dirty="0" smtClean="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ru-RU" sz="800" b="1" u="none" strike="noStrike" cap="none" baseline="0" dirty="0" smtClean="0">
                          <a:latin typeface="Arimo"/>
                          <a:ea typeface="Arimo"/>
                          <a:cs typeface="Arimo"/>
                          <a:sym typeface="Arimo"/>
                        </a:rPr>
                        <a:t>5.75</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800" b="1" u="none" strike="noStrike" kern="1200" cap="none" baseline="0" dirty="0" smtClean="0">
                        <a:solidFill>
                          <a:schemeClr val="dk1"/>
                        </a:solidFill>
                        <a:latin typeface="Arimo"/>
                        <a:ea typeface="Arimo"/>
                        <a:cs typeface="Arimo"/>
                        <a:sym typeface="Arimo"/>
                      </a:endParaRPr>
                    </a:p>
                  </a:txBody>
                  <a:tcPr/>
                </a:tc>
              </a:tr>
            </a:tbl>
          </a:graphicData>
        </a:graphic>
      </p:graphicFrame>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pPr algn="ctr"/>
            <a:r>
              <a:rPr lang="ru-RU" sz="3200" dirty="0" smtClean="0"/>
              <a:t>Индукция </a:t>
            </a:r>
            <a:r>
              <a:rPr lang="ru-RU" sz="3200" dirty="0" err="1" smtClean="0"/>
              <a:t>флюоресцентного</a:t>
            </a:r>
            <a:r>
              <a:rPr lang="ru-RU" sz="3200" dirty="0" smtClean="0"/>
              <a:t> ответа у </a:t>
            </a:r>
            <a:r>
              <a:rPr lang="ru-RU" sz="3200" dirty="0" err="1" smtClean="0"/>
              <a:t>геносенсора</a:t>
            </a:r>
            <a:r>
              <a:rPr lang="ru-RU" sz="3200" dirty="0" smtClean="0"/>
              <a:t> </a:t>
            </a:r>
            <a:r>
              <a:rPr lang="en-US" sz="3200" i="1" dirty="0" smtClean="0"/>
              <a:t>E. coli/</a:t>
            </a:r>
            <a:r>
              <a:rPr lang="en-US" sz="3200" i="1" dirty="0" err="1" smtClean="0"/>
              <a:t>p</a:t>
            </a:r>
            <a:r>
              <a:rPr lang="en-US" sz="3200" i="1" dirty="0" err="1" smtClean="0">
                <a:sym typeface="Calibri"/>
              </a:rPr>
              <a:t>GlnA</a:t>
            </a:r>
            <a:r>
              <a:rPr lang="en-US" sz="3200" i="1" dirty="0" smtClean="0">
                <a:sym typeface="Calibri"/>
              </a:rPr>
              <a:t>-GFP</a:t>
            </a:r>
            <a:endParaRPr lang="ru-RU" sz="3200" i="1" dirty="0" smtClean="0"/>
          </a:p>
        </p:txBody>
      </p:sp>
      <p:sp>
        <p:nvSpPr>
          <p:cNvPr id="9" name="TextBox 8"/>
          <p:cNvSpPr txBox="1"/>
          <p:nvPr/>
        </p:nvSpPr>
        <p:spPr>
          <a:xfrm>
            <a:off x="5779199" y="1447800"/>
            <a:ext cx="3281568" cy="2554545"/>
          </a:xfrm>
          <a:prstGeom prst="rect">
            <a:avLst/>
          </a:prstGeom>
          <a:noFill/>
        </p:spPr>
        <p:txBody>
          <a:bodyPr wrap="square" rtlCol="0">
            <a:spAutoFit/>
          </a:bodyPr>
          <a:lstStyle/>
          <a:p>
            <a:pPr>
              <a:defRPr sz="1800" b="1" i="0" u="none" strike="noStrike" kern="1200" baseline="0">
                <a:solidFill>
                  <a:srgbClr val="7030A0"/>
                </a:solidFill>
                <a:latin typeface="+mn-lt"/>
                <a:ea typeface="+mn-ea"/>
                <a:cs typeface="+mn-cs"/>
              </a:defRPr>
            </a:pPr>
            <a:r>
              <a:rPr lang="ru-RU" sz="1600" dirty="0" smtClean="0">
                <a:solidFill>
                  <a:srgbClr val="00040C"/>
                </a:solidFill>
                <a:latin typeface="Calibri" panose="020F0502020204030204" pitchFamily="34" charset="0"/>
                <a:ea typeface="Calibri"/>
                <a:cs typeface="Calibri"/>
                <a:sym typeface="Calibri"/>
              </a:rPr>
              <a:t>При помещении клеток</a:t>
            </a:r>
            <a:endParaRPr lang="en-US" sz="1600" dirty="0" smtClean="0">
              <a:solidFill>
                <a:srgbClr val="00040C"/>
              </a:solidFill>
              <a:latin typeface="Calibri" panose="020F0502020204030204" pitchFamily="34" charset="0"/>
              <a:ea typeface="Calibri"/>
              <a:cs typeface="Calibri"/>
              <a:sym typeface="Calibri"/>
            </a:endParaRPr>
          </a:p>
          <a:p>
            <a:pPr>
              <a:defRPr sz="1800" b="1" i="0" u="none" strike="noStrike" kern="1200" baseline="0">
                <a:solidFill>
                  <a:srgbClr val="7030A0"/>
                </a:solidFill>
                <a:latin typeface="+mn-lt"/>
                <a:ea typeface="+mn-ea"/>
                <a:cs typeface="+mn-cs"/>
              </a:defRPr>
            </a:pPr>
            <a:r>
              <a:rPr lang="ru-RU" sz="1600" dirty="0" smtClean="0">
                <a:solidFill>
                  <a:srgbClr val="00040C"/>
                </a:solidFill>
                <a:latin typeface="Calibri" panose="020F0502020204030204" pitchFamily="34" charset="0"/>
                <a:ea typeface="Calibri"/>
                <a:cs typeface="Calibri"/>
                <a:sym typeface="Calibri"/>
              </a:rPr>
              <a:t> </a:t>
            </a:r>
            <a:r>
              <a:rPr lang="en-US" sz="1600" i="1" dirty="0" smtClean="0">
                <a:solidFill>
                  <a:srgbClr val="00040C"/>
                </a:solidFill>
                <a:latin typeface="Calibri" panose="020F0502020204030204" pitchFamily="34" charset="0"/>
                <a:ea typeface="Calibri"/>
                <a:cs typeface="Calibri"/>
                <a:sym typeface="Calibri"/>
              </a:rPr>
              <a:t>E. coli/</a:t>
            </a:r>
            <a:r>
              <a:rPr lang="en-US" sz="1600" i="1" dirty="0" err="1" smtClean="0">
                <a:solidFill>
                  <a:srgbClr val="00040C"/>
                </a:solidFill>
                <a:latin typeface="Calibri" panose="020F0502020204030204" pitchFamily="34" charset="0"/>
                <a:ea typeface="Calibri"/>
                <a:cs typeface="Calibri"/>
                <a:sym typeface="Calibri"/>
              </a:rPr>
              <a:t>pGlnA</a:t>
            </a:r>
            <a:r>
              <a:rPr lang="en-US" sz="1600" i="1" dirty="0" smtClean="0">
                <a:solidFill>
                  <a:srgbClr val="00040C"/>
                </a:solidFill>
                <a:latin typeface="Calibri" panose="020F0502020204030204" pitchFamily="34" charset="0"/>
                <a:ea typeface="Calibri"/>
                <a:cs typeface="Calibri"/>
                <a:sym typeface="Calibri"/>
              </a:rPr>
              <a:t>-GFP </a:t>
            </a:r>
          </a:p>
          <a:p>
            <a:pPr>
              <a:defRPr sz="1800" b="1" i="0" u="none" strike="noStrike" kern="1200" baseline="0">
                <a:solidFill>
                  <a:srgbClr val="7030A0"/>
                </a:solidFill>
                <a:latin typeface="+mn-lt"/>
                <a:ea typeface="+mn-ea"/>
                <a:cs typeface="+mn-cs"/>
              </a:defRPr>
            </a:pPr>
            <a:r>
              <a:rPr lang="ru-RU" sz="1600" dirty="0" smtClean="0">
                <a:solidFill>
                  <a:srgbClr val="00040C"/>
                </a:solidFill>
                <a:latin typeface="Calibri" panose="020F0502020204030204" pitchFamily="34" charset="0"/>
                <a:ea typeface="Calibri"/>
                <a:cs typeface="Calibri"/>
                <a:sym typeface="Calibri"/>
              </a:rPr>
              <a:t>в минимальную среду, подвергавшуюся воздействию нетермического ТГц излучения в течение 15 минут, наблюдалась ответная реакция </a:t>
            </a:r>
            <a:r>
              <a:rPr lang="ru-RU" sz="1600" dirty="0" err="1" smtClean="0">
                <a:solidFill>
                  <a:srgbClr val="00040C"/>
                </a:solidFill>
                <a:latin typeface="Calibri" panose="020F0502020204030204" pitchFamily="34" charset="0"/>
                <a:ea typeface="Calibri"/>
                <a:cs typeface="Calibri"/>
                <a:sym typeface="Calibri"/>
              </a:rPr>
              <a:t>геносенсора</a:t>
            </a:r>
            <a:endParaRPr lang="en-US" sz="1600" dirty="0" smtClean="0">
              <a:solidFill>
                <a:srgbClr val="00040C"/>
              </a:solidFill>
              <a:latin typeface="Calibri" panose="020F0502020204030204" pitchFamily="34" charset="0"/>
              <a:ea typeface="Calibri"/>
              <a:cs typeface="Calibri"/>
              <a:sym typeface="Calibri"/>
            </a:endParaRPr>
          </a:p>
          <a:p>
            <a:pPr>
              <a:defRPr sz="1800" b="1" i="0" u="none" strike="noStrike" kern="1200" baseline="0">
                <a:solidFill>
                  <a:srgbClr val="7030A0"/>
                </a:solidFill>
                <a:latin typeface="+mn-lt"/>
                <a:ea typeface="+mn-ea"/>
                <a:cs typeface="+mn-cs"/>
              </a:defRPr>
            </a:pPr>
            <a:r>
              <a:rPr lang="ru-RU" sz="1600" dirty="0" smtClean="0">
                <a:solidFill>
                  <a:srgbClr val="00040C"/>
                </a:solidFill>
                <a:latin typeface="Calibri" panose="020F0502020204030204" pitchFamily="34" charset="0"/>
                <a:ea typeface="Calibri"/>
                <a:cs typeface="Calibri"/>
                <a:sym typeface="Calibri"/>
              </a:rPr>
              <a:t> </a:t>
            </a:r>
            <a:r>
              <a:rPr lang="en-US" sz="1600" i="1" dirty="0" smtClean="0">
                <a:solidFill>
                  <a:srgbClr val="00040C"/>
                </a:solidFill>
                <a:latin typeface="Calibri" panose="020F0502020204030204" pitchFamily="34" charset="0"/>
                <a:ea typeface="Calibri"/>
                <a:cs typeface="Calibri"/>
                <a:sym typeface="Calibri"/>
              </a:rPr>
              <a:t>E. coli/</a:t>
            </a:r>
            <a:r>
              <a:rPr lang="en-US" sz="1600" i="1" dirty="0" err="1" smtClean="0">
                <a:solidFill>
                  <a:srgbClr val="00040C"/>
                </a:solidFill>
                <a:latin typeface="Calibri" panose="020F0502020204030204" pitchFamily="34" charset="0"/>
                <a:ea typeface="Calibri"/>
                <a:cs typeface="Calibri"/>
                <a:sym typeface="Calibri"/>
              </a:rPr>
              <a:t>pGlnA</a:t>
            </a:r>
            <a:r>
              <a:rPr lang="en-US" sz="1600" i="1" dirty="0" smtClean="0">
                <a:solidFill>
                  <a:srgbClr val="00040C"/>
                </a:solidFill>
                <a:latin typeface="Calibri" panose="020F0502020204030204" pitchFamily="34" charset="0"/>
                <a:ea typeface="Calibri"/>
                <a:cs typeface="Calibri"/>
                <a:sym typeface="Calibri"/>
              </a:rPr>
              <a:t>-GFP</a:t>
            </a:r>
            <a:r>
              <a:rPr lang="ru-RU" sz="1600" i="1" dirty="0" smtClean="0">
                <a:solidFill>
                  <a:srgbClr val="00040C"/>
                </a:solidFill>
                <a:latin typeface="Calibri" panose="020F0502020204030204" pitchFamily="34" charset="0"/>
                <a:ea typeface="Calibri"/>
                <a:cs typeface="Calibri"/>
                <a:sym typeface="Calibri"/>
              </a:rPr>
              <a:t> </a:t>
            </a:r>
            <a:endParaRPr lang="en-US" sz="1600" i="1" dirty="0" smtClean="0">
              <a:solidFill>
                <a:srgbClr val="00040C"/>
              </a:solidFill>
              <a:latin typeface="Calibri" panose="020F0502020204030204" pitchFamily="34" charset="0"/>
              <a:ea typeface="Calibri"/>
              <a:cs typeface="Calibri"/>
              <a:sym typeface="Calibri"/>
            </a:endParaRPr>
          </a:p>
          <a:p>
            <a:pPr>
              <a:defRPr sz="1800" b="1" i="0" u="none" strike="noStrike" kern="1200" baseline="0">
                <a:solidFill>
                  <a:srgbClr val="7030A0"/>
                </a:solidFill>
                <a:latin typeface="+mn-lt"/>
                <a:ea typeface="+mn-ea"/>
                <a:cs typeface="+mn-cs"/>
              </a:defRPr>
            </a:pPr>
            <a:r>
              <a:rPr lang="ru-RU" sz="1600" dirty="0" smtClean="0">
                <a:solidFill>
                  <a:srgbClr val="00040C"/>
                </a:solidFill>
                <a:latin typeface="Calibri" panose="020F0502020204030204" pitchFamily="34" charset="0"/>
                <a:ea typeface="Calibri"/>
                <a:cs typeface="Calibri"/>
                <a:sym typeface="Calibri"/>
              </a:rPr>
              <a:t>в виде увеличения флюоресценции </a:t>
            </a:r>
            <a:r>
              <a:rPr lang="en-US" sz="1600" dirty="0" smtClean="0">
                <a:solidFill>
                  <a:srgbClr val="00040C"/>
                </a:solidFill>
                <a:latin typeface="Calibri" panose="020F0502020204030204" pitchFamily="34" charset="0"/>
                <a:ea typeface="Calibri"/>
                <a:cs typeface="Calibri"/>
                <a:sym typeface="Calibri"/>
              </a:rPr>
              <a:t> </a:t>
            </a:r>
          </a:p>
        </p:txBody>
      </p:sp>
      <p:sp>
        <p:nvSpPr>
          <p:cNvPr id="14" name="Прямоугольник 13"/>
          <p:cNvSpPr/>
          <p:nvPr/>
        </p:nvSpPr>
        <p:spPr>
          <a:xfrm>
            <a:off x="6205752" y="4585607"/>
            <a:ext cx="2849520" cy="1815882"/>
          </a:xfrm>
          <a:prstGeom prst="rect">
            <a:avLst/>
          </a:prstGeom>
        </p:spPr>
        <p:txBody>
          <a:bodyPr wrap="square">
            <a:spAutoFit/>
          </a:bodyPr>
          <a:lstStyle/>
          <a:p>
            <a:pPr>
              <a:defRPr sz="1800" b="1" i="0" u="none" strike="noStrike" kern="1200" baseline="0">
                <a:solidFill>
                  <a:srgbClr val="7030A0"/>
                </a:solidFill>
                <a:latin typeface="+mn-lt"/>
                <a:ea typeface="+mn-ea"/>
                <a:cs typeface="+mn-cs"/>
              </a:defRPr>
            </a:pPr>
            <a:r>
              <a:rPr lang="ru-RU" sz="1600" b="1" dirty="0" smtClean="0">
                <a:solidFill>
                  <a:srgbClr val="00040C"/>
                </a:solidFill>
                <a:latin typeface="+mj-lt"/>
                <a:ea typeface="Calibri"/>
                <a:cs typeface="Calibri"/>
                <a:sym typeface="Calibri"/>
              </a:rPr>
              <a:t>При помещении облученных клеток</a:t>
            </a:r>
            <a:endParaRPr lang="en-US" sz="1600" b="1" dirty="0" smtClean="0">
              <a:solidFill>
                <a:srgbClr val="00040C"/>
              </a:solidFill>
              <a:latin typeface="+mj-lt"/>
              <a:ea typeface="Calibri"/>
              <a:cs typeface="Calibri"/>
              <a:sym typeface="Calibri"/>
            </a:endParaRPr>
          </a:p>
          <a:p>
            <a:pPr>
              <a:defRPr sz="1800" b="1" i="0" u="none" strike="noStrike" kern="1200" baseline="0">
                <a:solidFill>
                  <a:srgbClr val="7030A0"/>
                </a:solidFill>
                <a:latin typeface="+mn-lt"/>
                <a:ea typeface="+mn-ea"/>
                <a:cs typeface="+mn-cs"/>
              </a:defRPr>
            </a:pPr>
            <a:r>
              <a:rPr lang="ru-RU" sz="1600" b="1" dirty="0" smtClean="0">
                <a:solidFill>
                  <a:srgbClr val="00040C"/>
                </a:solidFill>
                <a:latin typeface="+mj-lt"/>
                <a:ea typeface="Calibri"/>
                <a:cs typeface="Calibri"/>
                <a:sym typeface="Calibri"/>
              </a:rPr>
              <a:t> </a:t>
            </a:r>
            <a:r>
              <a:rPr lang="en-US" sz="1600" b="1" i="1" dirty="0" smtClean="0">
                <a:solidFill>
                  <a:srgbClr val="00040C"/>
                </a:solidFill>
                <a:latin typeface="+mj-lt"/>
                <a:ea typeface="Calibri"/>
                <a:cs typeface="Calibri"/>
                <a:sym typeface="Calibri"/>
              </a:rPr>
              <a:t>E. coli/</a:t>
            </a:r>
            <a:r>
              <a:rPr lang="en-US" sz="1600" b="1" i="1" dirty="0" err="1" smtClean="0">
                <a:solidFill>
                  <a:srgbClr val="00040C"/>
                </a:solidFill>
                <a:latin typeface="+mj-lt"/>
                <a:ea typeface="Calibri"/>
                <a:cs typeface="Calibri"/>
                <a:sym typeface="Calibri"/>
              </a:rPr>
              <a:t>pGlnA</a:t>
            </a:r>
            <a:r>
              <a:rPr lang="en-US" sz="1600" b="1" i="1" dirty="0" smtClean="0">
                <a:solidFill>
                  <a:srgbClr val="00040C"/>
                </a:solidFill>
                <a:latin typeface="+mj-lt"/>
                <a:ea typeface="Calibri"/>
                <a:cs typeface="Calibri"/>
                <a:sym typeface="Calibri"/>
              </a:rPr>
              <a:t>-GFP </a:t>
            </a:r>
          </a:p>
          <a:p>
            <a:pPr>
              <a:defRPr sz="1800" b="1" i="0" u="none" strike="noStrike" kern="1200" baseline="0">
                <a:solidFill>
                  <a:srgbClr val="7030A0"/>
                </a:solidFill>
                <a:latin typeface="+mn-lt"/>
                <a:ea typeface="+mn-ea"/>
                <a:cs typeface="+mn-cs"/>
              </a:defRPr>
            </a:pPr>
            <a:r>
              <a:rPr lang="ru-RU" sz="1600" b="1" dirty="0" smtClean="0">
                <a:solidFill>
                  <a:srgbClr val="00040C"/>
                </a:solidFill>
                <a:latin typeface="+mj-lt"/>
                <a:ea typeface="Calibri"/>
                <a:cs typeface="Calibri"/>
                <a:sym typeface="Calibri"/>
              </a:rPr>
              <a:t>в необлученную минимальную среду индукция флюоресценции отсутствовала</a:t>
            </a:r>
          </a:p>
        </p:txBody>
      </p:sp>
      <p:graphicFrame>
        <p:nvGraphicFramePr>
          <p:cNvPr id="8" name="Объект 7"/>
          <p:cNvGraphicFramePr>
            <a:graphicFrameLocks noGrp="1"/>
          </p:cNvGraphicFramePr>
          <p:nvPr>
            <p:ph idx="1"/>
            <p:extLst>
              <p:ext uri="{D42A27DB-BD31-4B8C-83A1-F6EECF244321}">
                <p14:modId xmlns:p14="http://schemas.microsoft.com/office/powerpoint/2010/main" val="3086640273"/>
              </p:ext>
            </p:extLst>
          </p:nvPr>
        </p:nvGraphicFramePr>
        <p:xfrm>
          <a:off x="1115616" y="1340767"/>
          <a:ext cx="4536504" cy="266157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0" name="Диаграмма 9"/>
          <p:cNvGraphicFramePr/>
          <p:nvPr>
            <p:extLst>
              <p:ext uri="{D42A27DB-BD31-4B8C-83A1-F6EECF244321}">
                <p14:modId xmlns:p14="http://schemas.microsoft.com/office/powerpoint/2010/main" val="682558487"/>
              </p:ext>
            </p:extLst>
          </p:nvPr>
        </p:nvGraphicFramePr>
        <p:xfrm>
          <a:off x="1017950" y="3789040"/>
          <a:ext cx="5066218" cy="2952328"/>
        </p:xfrm>
        <a:graphic>
          <a:graphicData uri="http://schemas.openxmlformats.org/drawingml/2006/chart">
            <c:chart xmlns:c="http://schemas.openxmlformats.org/drawingml/2006/chart" xmlns:r="http://schemas.openxmlformats.org/officeDocument/2006/relationships" r:id="rId4"/>
          </a:graphicData>
        </a:graphic>
      </p:graphicFrame>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Выводы</a:t>
            </a:r>
            <a:r>
              <a:rPr lang="en-US" dirty="0" smtClean="0"/>
              <a:t>:</a:t>
            </a:r>
            <a:endParaRPr lang="ru-RU" dirty="0"/>
          </a:p>
        </p:txBody>
      </p:sp>
      <p:sp>
        <p:nvSpPr>
          <p:cNvPr id="3" name="Содержимое 2"/>
          <p:cNvSpPr>
            <a:spLocks noGrp="1"/>
          </p:cNvSpPr>
          <p:nvPr>
            <p:ph idx="1"/>
          </p:nvPr>
        </p:nvSpPr>
        <p:spPr>
          <a:xfrm>
            <a:off x="1412687" y="1268760"/>
            <a:ext cx="7498080" cy="5293568"/>
          </a:xfrm>
        </p:spPr>
        <p:txBody>
          <a:bodyPr>
            <a:normAutofit fontScale="55000" lnSpcReduction="20000"/>
          </a:bodyPr>
          <a:lstStyle/>
          <a:p>
            <a:pPr lvl="0"/>
            <a:r>
              <a:rPr lang="ru-RU" dirty="0"/>
              <a:t>Показан разный уровень ответа стресс реактивных систем </a:t>
            </a:r>
            <a:r>
              <a:rPr lang="en-US" i="1" dirty="0"/>
              <a:t>E</a:t>
            </a:r>
            <a:r>
              <a:rPr lang="ru-RU" i="1" dirty="0"/>
              <a:t>. </a:t>
            </a:r>
            <a:r>
              <a:rPr lang="en-US" i="1" dirty="0"/>
              <a:t>Coli</a:t>
            </a:r>
            <a:r>
              <a:rPr lang="ru-RU" i="1" dirty="0"/>
              <a:t>: </a:t>
            </a:r>
            <a:r>
              <a:rPr lang="ru-RU" dirty="0"/>
              <a:t>при помощи </a:t>
            </a:r>
            <a:r>
              <a:rPr lang="ru-RU" dirty="0" err="1"/>
              <a:t>геносенсоров</a:t>
            </a:r>
            <a:r>
              <a:rPr lang="ru-RU" dirty="0"/>
              <a:t> </a:t>
            </a:r>
            <a:r>
              <a:rPr lang="ru-RU" i="1" dirty="0"/>
              <a:t>Е. </a:t>
            </a:r>
            <a:r>
              <a:rPr lang="ru-RU" i="1" dirty="0" err="1"/>
              <a:t>coli</a:t>
            </a:r>
            <a:r>
              <a:rPr lang="ru-RU" i="1" dirty="0"/>
              <a:t>/</a:t>
            </a:r>
            <a:r>
              <a:rPr lang="ru-RU" i="1" dirty="0" err="1"/>
              <a:t>pKatG</a:t>
            </a:r>
            <a:r>
              <a:rPr lang="ru-RU" i="1" dirty="0"/>
              <a:t>-GFP </a:t>
            </a:r>
            <a:r>
              <a:rPr lang="ru-RU" dirty="0"/>
              <a:t>и</a:t>
            </a:r>
            <a:r>
              <a:rPr lang="ru-RU" i="1" dirty="0"/>
              <a:t> Е. </a:t>
            </a:r>
            <a:r>
              <a:rPr lang="ru-RU" i="1" dirty="0" err="1"/>
              <a:t>coli</a:t>
            </a:r>
            <a:r>
              <a:rPr lang="ru-RU" i="1" dirty="0"/>
              <a:t>/</a:t>
            </a:r>
            <a:r>
              <a:rPr lang="ru-RU" i="1" dirty="0" err="1"/>
              <a:t>pCopA</a:t>
            </a:r>
            <a:r>
              <a:rPr lang="ru-RU" i="1" dirty="0"/>
              <a:t>-GFP</a:t>
            </a:r>
            <a:r>
              <a:rPr lang="ru-RU" dirty="0"/>
              <a:t>, маркирующих соответственно окислительный стресс и регуляцию гомеостаза ионов </a:t>
            </a:r>
            <a:r>
              <a:rPr lang="ru-RU" dirty="0" smtClean="0"/>
              <a:t>меди, </a:t>
            </a:r>
            <a:r>
              <a:rPr lang="ru-RU" dirty="0"/>
              <a:t>показана индукция этих систем, при помощи </a:t>
            </a:r>
            <a:r>
              <a:rPr lang="ru-RU" dirty="0" err="1"/>
              <a:t>геносенсора</a:t>
            </a:r>
            <a:r>
              <a:rPr lang="ru-RU" dirty="0"/>
              <a:t> </a:t>
            </a:r>
            <a:r>
              <a:rPr lang="ru-RU" i="1" dirty="0"/>
              <a:t>Е. </a:t>
            </a:r>
            <a:r>
              <a:rPr lang="ru-RU" i="1" dirty="0" err="1"/>
              <a:t>coli</a:t>
            </a:r>
            <a:r>
              <a:rPr lang="ru-RU" i="1" dirty="0"/>
              <a:t>/p</a:t>
            </a:r>
            <a:r>
              <a:rPr lang="en-US" i="1" dirty="0" err="1"/>
              <a:t>EmrR</a:t>
            </a:r>
            <a:r>
              <a:rPr lang="ru-RU" i="1" dirty="0"/>
              <a:t>-GFP</a:t>
            </a:r>
            <a:r>
              <a:rPr lang="ru-RU" dirty="0"/>
              <a:t>, маркирующего систему </a:t>
            </a:r>
            <a:r>
              <a:rPr lang="ru-RU" dirty="0" err="1"/>
              <a:t>детоксикации</a:t>
            </a:r>
            <a:r>
              <a:rPr lang="ru-RU" dirty="0"/>
              <a:t> </a:t>
            </a:r>
            <a:r>
              <a:rPr lang="ru-RU" dirty="0" smtClean="0"/>
              <a:t>антибиотиков, </a:t>
            </a:r>
            <a:r>
              <a:rPr lang="ru-RU" dirty="0"/>
              <a:t>показано отсутствие индукции этой системы после </a:t>
            </a:r>
            <a:r>
              <a:rPr lang="ru-RU" dirty="0" smtClean="0"/>
              <a:t>воздействия нетермического ТГц </a:t>
            </a:r>
            <a:r>
              <a:rPr lang="ru-RU" dirty="0"/>
              <a:t>излучения; для </a:t>
            </a:r>
            <a:r>
              <a:rPr lang="ru-RU" dirty="0" err="1"/>
              <a:t>геносенсоров</a:t>
            </a:r>
            <a:r>
              <a:rPr lang="ru-RU" dirty="0"/>
              <a:t> </a:t>
            </a:r>
            <a:r>
              <a:rPr lang="ru-RU" i="1" dirty="0"/>
              <a:t>Е. </a:t>
            </a:r>
            <a:r>
              <a:rPr lang="ru-RU" i="1" dirty="0" err="1"/>
              <a:t>coli</a:t>
            </a:r>
            <a:r>
              <a:rPr lang="ru-RU" i="1" dirty="0"/>
              <a:t>/</a:t>
            </a:r>
            <a:r>
              <a:rPr lang="ru-RU" i="1" dirty="0" err="1"/>
              <a:t>pKatG</a:t>
            </a:r>
            <a:r>
              <a:rPr lang="ru-RU" i="1" dirty="0"/>
              <a:t>-GFP </a:t>
            </a:r>
            <a:r>
              <a:rPr lang="ru-RU" dirty="0"/>
              <a:t>и</a:t>
            </a:r>
            <a:r>
              <a:rPr lang="ru-RU" i="1" dirty="0"/>
              <a:t> Е. </a:t>
            </a:r>
            <a:r>
              <a:rPr lang="ru-RU" i="1" dirty="0" err="1"/>
              <a:t>coli</a:t>
            </a:r>
            <a:r>
              <a:rPr lang="ru-RU" i="1" dirty="0"/>
              <a:t>/</a:t>
            </a:r>
            <a:r>
              <a:rPr lang="ru-RU" i="1" dirty="0" err="1"/>
              <a:t>pCopA</a:t>
            </a:r>
            <a:r>
              <a:rPr lang="ru-RU" i="1" dirty="0"/>
              <a:t>-GFP</a:t>
            </a:r>
            <a:r>
              <a:rPr lang="ru-RU" dirty="0"/>
              <a:t> показан разный качественный уровень индукции </a:t>
            </a:r>
            <a:r>
              <a:rPr lang="ru-RU" dirty="0" err="1"/>
              <a:t>флюоресцентного</a:t>
            </a:r>
            <a:r>
              <a:rPr lang="ru-RU" dirty="0"/>
              <a:t> ответа. </a:t>
            </a:r>
          </a:p>
          <a:p>
            <a:pPr lvl="0"/>
            <a:r>
              <a:rPr lang="ru-RU" dirty="0"/>
              <a:t>Нетермическое воздействие ТГц излучения носит ярко выраженный дозовый характер. </a:t>
            </a:r>
          </a:p>
          <a:p>
            <a:pPr lvl="0"/>
            <a:r>
              <a:rPr lang="en-US" dirty="0"/>
              <a:t>C</a:t>
            </a:r>
            <a:r>
              <a:rPr lang="ru-RU" dirty="0" err="1"/>
              <a:t>оздан</a:t>
            </a:r>
            <a:r>
              <a:rPr lang="ru-RU" dirty="0"/>
              <a:t> </a:t>
            </a:r>
            <a:r>
              <a:rPr lang="ru-RU" dirty="0" err="1"/>
              <a:t>геносенсор</a:t>
            </a:r>
            <a:r>
              <a:rPr lang="ru-RU" dirty="0"/>
              <a:t> </a:t>
            </a:r>
            <a:r>
              <a:rPr lang="ru-RU" i="1" dirty="0" err="1"/>
              <a:t>E.coli</a:t>
            </a:r>
            <a:r>
              <a:rPr lang="ru-RU" i="1" dirty="0"/>
              <a:t>/</a:t>
            </a:r>
            <a:r>
              <a:rPr lang="ru-RU" i="1" dirty="0" err="1"/>
              <a:t>pCopA</a:t>
            </a:r>
            <a:r>
              <a:rPr lang="ru-RU" i="1" dirty="0"/>
              <a:t>-GFP</a:t>
            </a:r>
            <a:r>
              <a:rPr lang="ru-RU" dirty="0"/>
              <a:t>, специфично реагирующий на избыток ионов меди; </a:t>
            </a:r>
            <a:r>
              <a:rPr lang="ru-RU" dirty="0" err="1"/>
              <a:t>cоздан</a:t>
            </a:r>
            <a:r>
              <a:rPr lang="ru-RU" dirty="0"/>
              <a:t> </a:t>
            </a:r>
            <a:r>
              <a:rPr lang="ru-RU" dirty="0" err="1"/>
              <a:t>геносенсор</a:t>
            </a:r>
            <a:r>
              <a:rPr lang="ru-RU" dirty="0"/>
              <a:t> </a:t>
            </a:r>
            <a:r>
              <a:rPr lang="ru-RU" i="1" dirty="0" err="1"/>
              <a:t>Е.coli</a:t>
            </a:r>
            <a:r>
              <a:rPr lang="ru-RU" i="1" dirty="0"/>
              <a:t>/</a:t>
            </a:r>
            <a:r>
              <a:rPr lang="ru-RU" i="1" dirty="0" err="1"/>
              <a:t>pGlnA</a:t>
            </a:r>
            <a:r>
              <a:rPr lang="ru-RU" i="1" dirty="0"/>
              <a:t>-GFP</a:t>
            </a:r>
            <a:r>
              <a:rPr lang="ru-RU" dirty="0"/>
              <a:t>, специфично реагирующий на воздействие нетермического ТГц излучения. </a:t>
            </a:r>
          </a:p>
          <a:p>
            <a:pPr lvl="0"/>
            <a:r>
              <a:rPr lang="ru-RU" dirty="0"/>
              <a:t>Воздействие ТГц излучения на жидкую </a:t>
            </a:r>
            <a:r>
              <a:rPr lang="ru-RU" dirty="0" err="1"/>
              <a:t>культуральную</a:t>
            </a:r>
            <a:r>
              <a:rPr lang="ru-RU" dirty="0"/>
              <a:t> среду вызывает образование устойчивого фактора индукции систем гомеостаза ионов </a:t>
            </a:r>
            <a:r>
              <a:rPr lang="ru-RU" dirty="0" smtClean="0"/>
              <a:t>меди </a:t>
            </a:r>
            <a:r>
              <a:rPr lang="ru-RU" dirty="0"/>
              <a:t>и окислительного стресса у </a:t>
            </a:r>
            <a:r>
              <a:rPr lang="ru-RU" i="1" dirty="0"/>
              <a:t>Е. </a:t>
            </a:r>
            <a:r>
              <a:rPr lang="ru-RU" i="1" dirty="0" err="1"/>
              <a:t>coli</a:t>
            </a:r>
            <a:r>
              <a:rPr lang="ru-RU" dirty="0"/>
              <a:t>.  </a:t>
            </a:r>
          </a:p>
          <a:p>
            <a:pPr lvl="0"/>
            <a:r>
              <a:rPr lang="ru-RU" dirty="0"/>
              <a:t>Показано, что образование фактора индукции стрессовых систем </a:t>
            </a:r>
            <a:r>
              <a:rPr lang="ru-RU" i="1" dirty="0"/>
              <a:t>Е. </a:t>
            </a:r>
            <a:r>
              <a:rPr lang="ru-RU" i="1" dirty="0" err="1"/>
              <a:t>coli</a:t>
            </a:r>
            <a:r>
              <a:rPr lang="ru-RU" dirty="0"/>
              <a:t> при </a:t>
            </a:r>
            <a:r>
              <a:rPr lang="ru-RU" dirty="0" smtClean="0"/>
              <a:t>воздействии нетермического </a:t>
            </a:r>
            <a:r>
              <a:rPr lang="ru-RU" dirty="0"/>
              <a:t>ТГц излучения на жидкую </a:t>
            </a:r>
            <a:r>
              <a:rPr lang="ru-RU" dirty="0" err="1"/>
              <a:t>культуральную</a:t>
            </a:r>
            <a:r>
              <a:rPr lang="ru-RU" dirty="0"/>
              <a:t> среду М9 связано с ее органическими компонентами.</a:t>
            </a:r>
          </a:p>
          <a:p>
            <a:pPr marL="82296" indent="0">
              <a:buNone/>
            </a:pPr>
            <a:endParaRPr lang="ru-RU"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187624" y="-171400"/>
            <a:ext cx="7498080" cy="1143000"/>
          </a:xfrm>
        </p:spPr>
        <p:txBody>
          <a:bodyPr/>
          <a:lstStyle/>
          <a:p>
            <a:r>
              <a:rPr lang="ru-RU" dirty="0" smtClean="0">
                <a:effectLst/>
              </a:rPr>
              <a:t>Апробация работы</a:t>
            </a:r>
            <a:r>
              <a:rPr lang="en-US" dirty="0" smtClean="0">
                <a:effectLst/>
              </a:rPr>
              <a:t>:</a:t>
            </a:r>
            <a:endParaRPr lang="ru-RU" dirty="0">
              <a:effectLst/>
            </a:endParaRPr>
          </a:p>
        </p:txBody>
      </p:sp>
      <p:sp>
        <p:nvSpPr>
          <p:cNvPr id="3" name="Содержимое 2"/>
          <p:cNvSpPr>
            <a:spLocks noGrp="1"/>
          </p:cNvSpPr>
          <p:nvPr>
            <p:ph idx="1"/>
          </p:nvPr>
        </p:nvSpPr>
        <p:spPr>
          <a:xfrm>
            <a:off x="899592" y="764704"/>
            <a:ext cx="8244408" cy="6192688"/>
          </a:xfrm>
          <a:noFill/>
          <a:ln>
            <a:noFill/>
          </a:ln>
        </p:spPr>
        <p:txBody>
          <a:bodyPr>
            <a:normAutofit fontScale="92500" lnSpcReduction="10000"/>
          </a:bodyPr>
          <a:lstStyle/>
          <a:p>
            <a:pPr>
              <a:buNone/>
            </a:pPr>
            <a:r>
              <a:rPr lang="en-US" dirty="0" smtClean="0"/>
              <a:t>	</a:t>
            </a:r>
            <a:r>
              <a:rPr lang="ru-RU" dirty="0" smtClean="0"/>
              <a:t>Публикации</a:t>
            </a:r>
            <a:r>
              <a:rPr lang="en-US" dirty="0" smtClean="0"/>
              <a:t> </a:t>
            </a:r>
            <a:r>
              <a:rPr lang="ru-RU" dirty="0" smtClean="0"/>
              <a:t>по теме НИР</a:t>
            </a:r>
            <a:r>
              <a:rPr lang="en-US" dirty="0" smtClean="0"/>
              <a:t>:</a:t>
            </a:r>
          </a:p>
          <a:p>
            <a:pPr lvl="0"/>
            <a:r>
              <a:rPr lang="en-US" sz="1400" dirty="0" err="1"/>
              <a:t>Demidova</a:t>
            </a:r>
            <a:r>
              <a:rPr lang="en-US" sz="1400" dirty="0"/>
              <a:t> E. V., </a:t>
            </a:r>
            <a:r>
              <a:rPr lang="en-US" sz="1400" dirty="0" err="1"/>
              <a:t>Goryachkovskaya</a:t>
            </a:r>
            <a:r>
              <a:rPr lang="en-US" sz="1400" dirty="0"/>
              <a:t> T. N., </a:t>
            </a:r>
            <a:r>
              <a:rPr lang="en-US" sz="1400" dirty="0" err="1"/>
              <a:t>Malup</a:t>
            </a:r>
            <a:r>
              <a:rPr lang="en-US" sz="1400" dirty="0"/>
              <a:t> T. K., </a:t>
            </a:r>
            <a:r>
              <a:rPr lang="en-US" sz="1400" dirty="0" err="1"/>
              <a:t>Bannikova</a:t>
            </a:r>
            <a:r>
              <a:rPr lang="en-US" sz="1400" dirty="0"/>
              <a:t> S. V., Semenov A. I., </a:t>
            </a:r>
            <a:r>
              <a:rPr lang="en-US" sz="1400" dirty="0" err="1"/>
              <a:t>Vinokurov</a:t>
            </a:r>
            <a:r>
              <a:rPr lang="en-US" sz="1400" dirty="0"/>
              <a:t> N. A., </a:t>
            </a:r>
            <a:r>
              <a:rPr lang="en-US" sz="1400" dirty="0" err="1"/>
              <a:t>Kolchanov</a:t>
            </a:r>
            <a:r>
              <a:rPr lang="en-US" sz="1400" dirty="0"/>
              <a:t> N. A., </a:t>
            </a:r>
            <a:r>
              <a:rPr lang="en-US" sz="1400" dirty="0" err="1"/>
              <a:t>Popik</a:t>
            </a:r>
            <a:r>
              <a:rPr lang="en-US" sz="1400" dirty="0"/>
              <a:t> V. M., </a:t>
            </a:r>
            <a:r>
              <a:rPr lang="en-US" sz="1400" dirty="0" err="1"/>
              <a:t>Peltek</a:t>
            </a:r>
            <a:r>
              <a:rPr lang="en-US" sz="1400" dirty="0"/>
              <a:t> S. E. Studying the non-thermal effects of terahertz radiation on </a:t>
            </a:r>
            <a:r>
              <a:rPr lang="en-US" sz="1400" i="1" dirty="0"/>
              <a:t>E. coli/</a:t>
            </a:r>
            <a:r>
              <a:rPr lang="en-US" sz="1400" i="1" dirty="0" err="1"/>
              <a:t>pKatG</a:t>
            </a:r>
            <a:r>
              <a:rPr lang="en-US" sz="1400" i="1" dirty="0"/>
              <a:t>-GFP</a:t>
            </a:r>
            <a:r>
              <a:rPr lang="en-US" sz="1400" dirty="0"/>
              <a:t> biosensor cells// </a:t>
            </a:r>
            <a:r>
              <a:rPr lang="en-US" sz="1400" dirty="0" err="1"/>
              <a:t>Bioelectromagnetics</a:t>
            </a:r>
            <a:r>
              <a:rPr lang="en-US" sz="1400" dirty="0"/>
              <a:t>. – 2013. – Vol.34 (1). – P. 15-21. </a:t>
            </a:r>
            <a:endParaRPr lang="ru-RU" sz="1400" dirty="0"/>
          </a:p>
          <a:p>
            <a:pPr marL="82296" indent="0">
              <a:buNone/>
            </a:pPr>
            <a:endParaRPr lang="ru-RU" sz="1400" dirty="0"/>
          </a:p>
          <a:p>
            <a:pPr lvl="0"/>
            <a:r>
              <a:rPr lang="en-US" sz="1400" dirty="0" err="1"/>
              <a:t>Demidova</a:t>
            </a:r>
            <a:r>
              <a:rPr lang="en-US" sz="1400" dirty="0"/>
              <a:t> E. V., </a:t>
            </a:r>
            <a:r>
              <a:rPr lang="en-US" sz="1400" dirty="0" err="1"/>
              <a:t>Goryachkovskaya</a:t>
            </a:r>
            <a:r>
              <a:rPr lang="en-US" sz="1400" dirty="0"/>
              <a:t> T. N., </a:t>
            </a:r>
            <a:r>
              <a:rPr lang="en-US" sz="1400" dirty="0" err="1"/>
              <a:t>Mescheryakova</a:t>
            </a:r>
            <a:r>
              <a:rPr lang="en-US" sz="1400" dirty="0"/>
              <a:t> I. A., </a:t>
            </a:r>
            <a:r>
              <a:rPr lang="en-US" sz="1400" dirty="0" err="1"/>
              <a:t>Malup</a:t>
            </a:r>
            <a:r>
              <a:rPr lang="en-US" sz="1400" dirty="0"/>
              <a:t> T. K., Semenov A. I., </a:t>
            </a:r>
            <a:r>
              <a:rPr lang="en-US" sz="1400" dirty="0" err="1"/>
              <a:t>Vinokurov</a:t>
            </a:r>
            <a:r>
              <a:rPr lang="en-US" sz="1400" dirty="0"/>
              <a:t> N. A., </a:t>
            </a:r>
            <a:r>
              <a:rPr lang="en-US" sz="1400" dirty="0" err="1"/>
              <a:t>Kolchanov</a:t>
            </a:r>
            <a:r>
              <a:rPr lang="en-US" sz="1400" dirty="0"/>
              <a:t> N. A., </a:t>
            </a:r>
            <a:r>
              <a:rPr lang="en-US" sz="1400" dirty="0" err="1"/>
              <a:t>Popik</a:t>
            </a:r>
            <a:r>
              <a:rPr lang="en-US" sz="1400" dirty="0"/>
              <a:t> V. M., </a:t>
            </a:r>
            <a:r>
              <a:rPr lang="en-US" sz="1400" dirty="0" err="1"/>
              <a:t>Peltek</a:t>
            </a:r>
            <a:r>
              <a:rPr lang="en-US" sz="1400" dirty="0"/>
              <a:t> S. E. Impact of terahertz radiation on stress-sensitive genes of </a:t>
            </a:r>
            <a:r>
              <a:rPr lang="en-US" sz="1400" i="1" dirty="0"/>
              <a:t>E.coli</a:t>
            </a:r>
            <a:r>
              <a:rPr lang="en-US" sz="1400" dirty="0"/>
              <a:t> cell (</a:t>
            </a:r>
            <a:r>
              <a:rPr lang="ru-RU" sz="1400" dirty="0"/>
              <a:t>в печати</a:t>
            </a:r>
            <a:r>
              <a:rPr lang="en-US" sz="1400" dirty="0"/>
              <a:t>).</a:t>
            </a:r>
            <a:endParaRPr lang="ru-RU" sz="1400" dirty="0"/>
          </a:p>
          <a:p>
            <a:pPr>
              <a:buNone/>
            </a:pPr>
            <a:r>
              <a:rPr lang="en-US" sz="1400" dirty="0" smtClean="0">
                <a:solidFill>
                  <a:schemeClr val="dk1"/>
                </a:solidFill>
                <a:latin typeface="Calibri"/>
                <a:sym typeface="Calibri"/>
              </a:rPr>
              <a:t>	</a:t>
            </a:r>
            <a:r>
              <a:rPr lang="ru-RU" dirty="0" smtClean="0"/>
              <a:t>Конференции</a:t>
            </a:r>
            <a:r>
              <a:rPr lang="en-US" dirty="0" smtClean="0"/>
              <a:t>:</a:t>
            </a:r>
            <a:endParaRPr lang="ru-RU" dirty="0" smtClean="0"/>
          </a:p>
          <a:p>
            <a:pPr lvl="0"/>
            <a:r>
              <a:rPr lang="en-US" sz="1400" dirty="0" err="1"/>
              <a:t>Peltek</a:t>
            </a:r>
            <a:r>
              <a:rPr lang="en-US" sz="1400" dirty="0"/>
              <a:t> S</a:t>
            </a:r>
            <a:r>
              <a:rPr lang="ru-RU" sz="1400" dirty="0"/>
              <a:t>.</a:t>
            </a:r>
            <a:r>
              <a:rPr lang="en-US" sz="1400" dirty="0"/>
              <a:t>E</a:t>
            </a:r>
            <a:r>
              <a:rPr lang="ru-RU" sz="1400" dirty="0"/>
              <a:t>., </a:t>
            </a:r>
            <a:r>
              <a:rPr lang="en-US" sz="1400" dirty="0" err="1"/>
              <a:t>Demidov</a:t>
            </a:r>
            <a:r>
              <a:rPr lang="en-US" sz="1400" dirty="0"/>
              <a:t> E</a:t>
            </a:r>
            <a:r>
              <a:rPr lang="ru-RU" sz="1400" dirty="0"/>
              <a:t>.</a:t>
            </a:r>
            <a:r>
              <a:rPr lang="en-US" sz="1400" dirty="0"/>
              <a:t>A</a:t>
            </a:r>
            <a:r>
              <a:rPr lang="ru-RU" sz="1400" dirty="0"/>
              <a:t>., </a:t>
            </a:r>
            <a:r>
              <a:rPr lang="en-US" sz="1400" dirty="0" err="1"/>
              <a:t>Demidova</a:t>
            </a:r>
            <a:r>
              <a:rPr lang="en-US" sz="1400" dirty="0"/>
              <a:t> E</a:t>
            </a:r>
            <a:r>
              <a:rPr lang="ru-RU" sz="1400" dirty="0"/>
              <a:t>.</a:t>
            </a:r>
            <a:r>
              <a:rPr lang="en-US" sz="1400" dirty="0"/>
              <a:t>V</a:t>
            </a:r>
            <a:r>
              <a:rPr lang="ru-RU" sz="1400" dirty="0"/>
              <a:t>., </a:t>
            </a:r>
            <a:r>
              <a:rPr lang="en-US" sz="1400" dirty="0" err="1"/>
              <a:t>Goryachkovskaya</a:t>
            </a:r>
            <a:r>
              <a:rPr lang="en-US" sz="1400" dirty="0"/>
              <a:t> T</a:t>
            </a:r>
            <a:r>
              <a:rPr lang="ru-RU" sz="1400" dirty="0"/>
              <a:t>.</a:t>
            </a:r>
            <a:r>
              <a:rPr lang="en-US" sz="1400" dirty="0"/>
              <a:t>N</a:t>
            </a:r>
            <a:r>
              <a:rPr lang="ru-RU" sz="1400" dirty="0"/>
              <a:t>., </a:t>
            </a:r>
            <a:r>
              <a:rPr lang="en-US" sz="1400" dirty="0" err="1"/>
              <a:t>Kolchanov</a:t>
            </a:r>
            <a:r>
              <a:rPr lang="en-US" sz="1400" dirty="0"/>
              <a:t> N</a:t>
            </a:r>
            <a:r>
              <a:rPr lang="ru-RU" sz="1400" dirty="0"/>
              <a:t>.</a:t>
            </a:r>
            <a:r>
              <a:rPr lang="en-US" sz="1400" dirty="0"/>
              <a:t>A</a:t>
            </a:r>
            <a:r>
              <a:rPr lang="ru-RU" sz="1400" dirty="0"/>
              <a:t>., </a:t>
            </a:r>
            <a:r>
              <a:rPr lang="en-US" sz="1400" dirty="0" err="1"/>
              <a:t>Kulipanov</a:t>
            </a:r>
            <a:r>
              <a:rPr lang="en-US" sz="1400" dirty="0"/>
              <a:t> G</a:t>
            </a:r>
            <a:r>
              <a:rPr lang="ru-RU" sz="1400" dirty="0"/>
              <a:t>.</a:t>
            </a:r>
            <a:r>
              <a:rPr lang="en-US" sz="1400" dirty="0"/>
              <a:t>N</a:t>
            </a:r>
            <a:r>
              <a:rPr lang="ru-RU" sz="1400" dirty="0"/>
              <a:t>., </a:t>
            </a:r>
            <a:r>
              <a:rPr lang="en-US" sz="1400" dirty="0" err="1"/>
              <a:t>Mesheryakova</a:t>
            </a:r>
            <a:r>
              <a:rPr lang="en-US" sz="1400" dirty="0"/>
              <a:t> I</a:t>
            </a:r>
            <a:r>
              <a:rPr lang="ru-RU" sz="1400" dirty="0"/>
              <a:t>.</a:t>
            </a:r>
            <a:r>
              <a:rPr lang="en-US" sz="1400" dirty="0"/>
              <a:t>A</a:t>
            </a:r>
            <a:r>
              <a:rPr lang="ru-RU" sz="1400" dirty="0"/>
              <a:t>., </a:t>
            </a:r>
            <a:r>
              <a:rPr lang="en-US" sz="1400" dirty="0" err="1"/>
              <a:t>Popik</a:t>
            </a:r>
            <a:r>
              <a:rPr lang="en-US" sz="1400" dirty="0"/>
              <a:t> V</a:t>
            </a:r>
            <a:r>
              <a:rPr lang="ru-RU" sz="1400" dirty="0"/>
              <a:t>.</a:t>
            </a:r>
            <a:r>
              <a:rPr lang="en-US" sz="1400" dirty="0"/>
              <a:t>M</a:t>
            </a:r>
            <a:r>
              <a:rPr lang="ru-RU" sz="1400" dirty="0"/>
              <a:t>., </a:t>
            </a:r>
            <a:r>
              <a:rPr lang="en-US" sz="1400" dirty="0" err="1"/>
              <a:t>Scheglov</a:t>
            </a:r>
            <a:r>
              <a:rPr lang="en-US" sz="1400" dirty="0"/>
              <a:t> M</a:t>
            </a:r>
            <a:r>
              <a:rPr lang="ru-RU" sz="1400" dirty="0"/>
              <a:t>.</a:t>
            </a:r>
            <a:r>
              <a:rPr lang="en-US" sz="1400" dirty="0"/>
              <a:t>A</a:t>
            </a:r>
            <a:r>
              <a:rPr lang="ru-RU" sz="1400" dirty="0"/>
              <a:t>., </a:t>
            </a:r>
            <a:r>
              <a:rPr lang="en-US" sz="1400" dirty="0" err="1"/>
              <a:t>Vinokurov</a:t>
            </a:r>
            <a:r>
              <a:rPr lang="en-US" sz="1400" dirty="0"/>
              <a:t> N</a:t>
            </a:r>
            <a:r>
              <a:rPr lang="ru-RU" sz="1400" dirty="0"/>
              <a:t>.</a:t>
            </a:r>
            <a:r>
              <a:rPr lang="en-US" sz="1400" dirty="0"/>
              <a:t>A</a:t>
            </a:r>
            <a:r>
              <a:rPr lang="ru-RU" sz="1400" dirty="0"/>
              <a:t>. </a:t>
            </a:r>
            <a:r>
              <a:rPr lang="en-US" sz="1400" dirty="0"/>
              <a:t>Novosibirsk FEL terahertz emission for biological application </a:t>
            </a:r>
            <a:r>
              <a:rPr lang="ru-RU" sz="1400" dirty="0"/>
              <a:t>// 2</a:t>
            </a:r>
            <a:r>
              <a:rPr lang="en-US" sz="1400" dirty="0" err="1"/>
              <a:t>nd</a:t>
            </a:r>
            <a:r>
              <a:rPr lang="en-US" sz="1400" dirty="0"/>
              <a:t> International THz</a:t>
            </a:r>
            <a:r>
              <a:rPr lang="ru-RU" sz="1400" dirty="0"/>
              <a:t>-</a:t>
            </a:r>
            <a:r>
              <a:rPr lang="en-US" sz="1400" dirty="0"/>
              <a:t>Bio Workshop</a:t>
            </a:r>
            <a:r>
              <a:rPr lang="ru-RU" sz="1400" dirty="0"/>
              <a:t>, 2011.</a:t>
            </a:r>
          </a:p>
          <a:p>
            <a:pPr marL="82296" indent="0">
              <a:buNone/>
            </a:pPr>
            <a:endParaRPr lang="ru-RU" sz="1400" dirty="0"/>
          </a:p>
          <a:p>
            <a:pPr lvl="0"/>
            <a:r>
              <a:rPr lang="ru-RU" sz="1400" dirty="0"/>
              <a:t>Е. В. Демидова, Т. Н. </a:t>
            </a:r>
            <a:r>
              <a:rPr lang="ru-RU" sz="1400" dirty="0" err="1"/>
              <a:t>Горячковская</a:t>
            </a:r>
            <a:r>
              <a:rPr lang="ru-RU" sz="1400" dirty="0"/>
              <a:t>, Т. К. </a:t>
            </a:r>
            <a:r>
              <a:rPr lang="ru-RU" sz="1400" dirty="0" err="1"/>
              <a:t>Малуп</a:t>
            </a:r>
            <a:r>
              <a:rPr lang="ru-RU" sz="1400" dirty="0"/>
              <a:t>, С. В. Банникова, В.M. Попик, А. И. Семенов, С. Е. </a:t>
            </a:r>
            <a:r>
              <a:rPr lang="ru-RU" sz="1400" dirty="0" err="1"/>
              <a:t>Пельтек</a:t>
            </a:r>
            <a:r>
              <a:rPr lang="ru-RU" sz="1400" dirty="0"/>
              <a:t> Исследование нетермического воздействия терагерцового излучения на </a:t>
            </a:r>
            <a:r>
              <a:rPr lang="ru-RU" sz="1400" dirty="0" err="1"/>
              <a:t>геносенсорные</a:t>
            </a:r>
            <a:r>
              <a:rPr lang="ru-RU" sz="1400" dirty="0"/>
              <a:t> клетки </a:t>
            </a:r>
            <a:r>
              <a:rPr lang="ru-RU" sz="1400" i="1" dirty="0" err="1"/>
              <a:t>E.coli</a:t>
            </a:r>
            <a:r>
              <a:rPr lang="ru-RU" sz="1400" i="1" dirty="0"/>
              <a:t>/</a:t>
            </a:r>
            <a:r>
              <a:rPr lang="ru-RU" sz="1400" i="1" dirty="0" err="1"/>
              <a:t>pKatG</a:t>
            </a:r>
            <a:r>
              <a:rPr lang="ru-RU" sz="1400" i="1" dirty="0"/>
              <a:t>-GFP</a:t>
            </a:r>
            <a:r>
              <a:rPr lang="ru-RU" sz="1400" dirty="0"/>
              <a:t> и </a:t>
            </a:r>
            <a:r>
              <a:rPr lang="ru-RU" sz="1400" i="1" dirty="0" err="1"/>
              <a:t>E.coli</a:t>
            </a:r>
            <a:r>
              <a:rPr lang="ru-RU" sz="1400" i="1" dirty="0"/>
              <a:t>/</a:t>
            </a:r>
            <a:r>
              <a:rPr lang="ru-RU" sz="1400" i="1" dirty="0" err="1"/>
              <a:t>pCopA</a:t>
            </a:r>
            <a:r>
              <a:rPr lang="ru-RU" sz="1400" i="1" dirty="0"/>
              <a:t>-GFP</a:t>
            </a:r>
            <a:r>
              <a:rPr lang="ru-RU" sz="1400" dirty="0"/>
              <a:t>//XIX национальная конференция по использованию синхротронного излучения. Всероссийская молодёжная конференция «Использование синхротронного излучения», 2012.</a:t>
            </a:r>
          </a:p>
          <a:p>
            <a:pPr marL="82296" indent="0">
              <a:buNone/>
            </a:pPr>
            <a:endParaRPr lang="ru-RU" sz="1400" dirty="0"/>
          </a:p>
          <a:p>
            <a:pPr lvl="0"/>
            <a:r>
              <a:rPr lang="en-US" sz="1400" dirty="0" err="1"/>
              <a:t>Peltek</a:t>
            </a:r>
            <a:r>
              <a:rPr lang="en-US" sz="1400" dirty="0"/>
              <a:t> S</a:t>
            </a:r>
            <a:r>
              <a:rPr lang="ru-RU" sz="1400" dirty="0"/>
              <a:t>.</a:t>
            </a:r>
            <a:r>
              <a:rPr lang="en-US" sz="1400" dirty="0"/>
              <a:t>E</a:t>
            </a:r>
            <a:r>
              <a:rPr lang="ru-RU" sz="1400" dirty="0"/>
              <a:t>., </a:t>
            </a:r>
            <a:r>
              <a:rPr lang="en-US" sz="1400" dirty="0" err="1"/>
              <a:t>Mesheryakova</a:t>
            </a:r>
            <a:r>
              <a:rPr lang="en-US" sz="1400" dirty="0"/>
              <a:t> I</a:t>
            </a:r>
            <a:r>
              <a:rPr lang="ru-RU" sz="1400" dirty="0"/>
              <a:t>.</a:t>
            </a:r>
            <a:r>
              <a:rPr lang="en-US" sz="1400" dirty="0"/>
              <a:t>A</a:t>
            </a:r>
            <a:r>
              <a:rPr lang="ru-RU" sz="1400" dirty="0"/>
              <a:t>., </a:t>
            </a:r>
            <a:r>
              <a:rPr lang="en-US" sz="1400" dirty="0" err="1"/>
              <a:t>Goryachkovskaya</a:t>
            </a:r>
            <a:r>
              <a:rPr lang="en-US" sz="1400" dirty="0"/>
              <a:t> T</a:t>
            </a:r>
            <a:r>
              <a:rPr lang="ru-RU" sz="1400" dirty="0"/>
              <a:t>.</a:t>
            </a:r>
            <a:r>
              <a:rPr lang="en-US" sz="1400" dirty="0"/>
              <a:t>N</a:t>
            </a:r>
            <a:r>
              <a:rPr lang="ru-RU" sz="1400" dirty="0"/>
              <a:t>., </a:t>
            </a:r>
            <a:r>
              <a:rPr lang="en-US" sz="1400" dirty="0" err="1"/>
              <a:t>Demidova</a:t>
            </a:r>
            <a:r>
              <a:rPr lang="en-US" sz="1400" dirty="0"/>
              <a:t> E</a:t>
            </a:r>
            <a:r>
              <a:rPr lang="ru-RU" sz="1400" dirty="0"/>
              <a:t>.</a:t>
            </a:r>
            <a:r>
              <a:rPr lang="en-US" sz="1400" dirty="0"/>
              <a:t>V</a:t>
            </a:r>
            <a:r>
              <a:rPr lang="ru-RU" sz="1400" dirty="0"/>
              <a:t>., </a:t>
            </a:r>
            <a:r>
              <a:rPr lang="en-US" sz="1400" dirty="0" err="1"/>
              <a:t>Demidov</a:t>
            </a:r>
            <a:r>
              <a:rPr lang="en-US" sz="1400" dirty="0"/>
              <a:t> E</a:t>
            </a:r>
            <a:r>
              <a:rPr lang="ru-RU" sz="1400" dirty="0"/>
              <a:t>.</a:t>
            </a:r>
            <a:r>
              <a:rPr lang="en-US" sz="1400" dirty="0"/>
              <a:t>A</a:t>
            </a:r>
            <a:r>
              <a:rPr lang="ru-RU" sz="1400" dirty="0"/>
              <a:t>., </a:t>
            </a:r>
            <a:r>
              <a:rPr lang="en-US" sz="1400" dirty="0" err="1"/>
              <a:t>Khlebodarova</a:t>
            </a:r>
            <a:r>
              <a:rPr lang="en-US" sz="1400" dirty="0"/>
              <a:t> T</a:t>
            </a:r>
            <a:r>
              <a:rPr lang="ru-RU" sz="1400" dirty="0"/>
              <a:t>.</a:t>
            </a:r>
            <a:r>
              <a:rPr lang="en-US" sz="1400" dirty="0"/>
              <a:t>M</a:t>
            </a:r>
            <a:r>
              <a:rPr lang="ru-RU" sz="1400" dirty="0"/>
              <a:t>., </a:t>
            </a:r>
            <a:r>
              <a:rPr lang="en-US" sz="1400" dirty="0" err="1"/>
              <a:t>Oschepkov</a:t>
            </a:r>
            <a:r>
              <a:rPr lang="en-US" sz="1400" dirty="0"/>
              <a:t> D</a:t>
            </a:r>
            <a:r>
              <a:rPr lang="ru-RU" sz="1400" dirty="0"/>
              <a:t>.</a:t>
            </a:r>
            <a:r>
              <a:rPr lang="en-US" sz="1400" dirty="0"/>
              <a:t>Yu</a:t>
            </a:r>
            <a:r>
              <a:rPr lang="ru-RU" sz="1400" dirty="0"/>
              <a:t>., </a:t>
            </a:r>
            <a:r>
              <a:rPr lang="en-US" sz="1400" dirty="0" err="1"/>
              <a:t>Kolchanov</a:t>
            </a:r>
            <a:r>
              <a:rPr lang="en-US" sz="1400" dirty="0"/>
              <a:t> N</a:t>
            </a:r>
            <a:r>
              <a:rPr lang="ru-RU" sz="1400" dirty="0"/>
              <a:t>.</a:t>
            </a:r>
            <a:r>
              <a:rPr lang="en-US" sz="1400" dirty="0"/>
              <a:t>A</a:t>
            </a:r>
            <a:r>
              <a:rPr lang="ru-RU" sz="1400" dirty="0"/>
              <a:t>., </a:t>
            </a:r>
            <a:r>
              <a:rPr lang="en-US" sz="1400" dirty="0" err="1"/>
              <a:t>Popik</a:t>
            </a:r>
            <a:r>
              <a:rPr lang="en-US" sz="1400" dirty="0"/>
              <a:t> V</a:t>
            </a:r>
            <a:r>
              <a:rPr lang="ru-RU" sz="1400" dirty="0"/>
              <a:t>.</a:t>
            </a:r>
            <a:r>
              <a:rPr lang="en-US" sz="1400" dirty="0"/>
              <a:t>M</a:t>
            </a:r>
            <a:r>
              <a:rPr lang="ru-RU" sz="1400" dirty="0"/>
              <a:t>., </a:t>
            </a:r>
            <a:r>
              <a:rPr lang="en-US" sz="1400" dirty="0" err="1"/>
              <a:t>Scheglov</a:t>
            </a:r>
            <a:r>
              <a:rPr lang="en-US" sz="1400" dirty="0"/>
              <a:t> M</a:t>
            </a:r>
            <a:r>
              <a:rPr lang="ru-RU" sz="1400" dirty="0"/>
              <a:t>.</a:t>
            </a:r>
            <a:r>
              <a:rPr lang="en-US" sz="1400" dirty="0"/>
              <a:t>A</a:t>
            </a:r>
            <a:r>
              <a:rPr lang="ru-RU" sz="1400" dirty="0"/>
              <a:t>., </a:t>
            </a:r>
            <a:r>
              <a:rPr lang="en-US" sz="1400" dirty="0" err="1"/>
              <a:t>Vinokurov</a:t>
            </a:r>
            <a:r>
              <a:rPr lang="en-US" sz="1400" dirty="0"/>
              <a:t> N</a:t>
            </a:r>
            <a:r>
              <a:rPr lang="ru-RU" sz="1400" dirty="0"/>
              <a:t>.</a:t>
            </a:r>
            <a:r>
              <a:rPr lang="en-US" sz="1400" dirty="0"/>
              <a:t>A</a:t>
            </a:r>
            <a:r>
              <a:rPr lang="ru-RU" sz="1400" dirty="0"/>
              <a:t>., </a:t>
            </a:r>
            <a:r>
              <a:rPr lang="en-US" sz="1400" dirty="0" err="1"/>
              <a:t>Kulipanov</a:t>
            </a:r>
            <a:r>
              <a:rPr lang="en-US" sz="1400" dirty="0"/>
              <a:t> G</a:t>
            </a:r>
            <a:r>
              <a:rPr lang="ru-RU" sz="1400" dirty="0"/>
              <a:t>.</a:t>
            </a:r>
            <a:r>
              <a:rPr lang="en-US" sz="1400" dirty="0"/>
              <a:t>N</a:t>
            </a:r>
            <a:r>
              <a:rPr lang="ru-RU" sz="1400" dirty="0"/>
              <a:t>., </a:t>
            </a:r>
            <a:r>
              <a:rPr lang="en-US" sz="1400" dirty="0" err="1"/>
              <a:t>Nikolaev</a:t>
            </a:r>
            <a:r>
              <a:rPr lang="en-US" sz="1400" dirty="0"/>
              <a:t> E</a:t>
            </a:r>
            <a:r>
              <a:rPr lang="ru-RU" sz="1400" dirty="0"/>
              <a:t>.</a:t>
            </a:r>
            <a:r>
              <a:rPr lang="en-US" sz="1400" dirty="0"/>
              <a:t>N</a:t>
            </a:r>
            <a:r>
              <a:rPr lang="ru-RU" sz="1400" dirty="0"/>
              <a:t>. </a:t>
            </a:r>
            <a:r>
              <a:rPr lang="en-US" sz="1400" i="1" dirty="0"/>
              <a:t>E</a:t>
            </a:r>
            <a:r>
              <a:rPr lang="ru-RU" sz="1400" i="1" dirty="0"/>
              <a:t>.</a:t>
            </a:r>
            <a:r>
              <a:rPr lang="en-US" sz="1400" i="1" dirty="0"/>
              <a:t>coli</a:t>
            </a:r>
            <a:r>
              <a:rPr lang="en-US" sz="1400" dirty="0"/>
              <a:t> </a:t>
            </a:r>
            <a:r>
              <a:rPr lang="en-US" sz="1400" dirty="0" err="1"/>
              <a:t>proteom</a:t>
            </a:r>
            <a:r>
              <a:rPr lang="en-US" sz="1400" dirty="0"/>
              <a:t> expression under terahertz irradiation </a:t>
            </a:r>
            <a:r>
              <a:rPr lang="ru-RU" sz="1400" dirty="0"/>
              <a:t>//</a:t>
            </a:r>
            <a:r>
              <a:rPr lang="en-US" sz="1400" dirty="0"/>
              <a:t>Terahertz radiation</a:t>
            </a:r>
            <a:r>
              <a:rPr lang="ru-RU" sz="1400" dirty="0"/>
              <a:t>: </a:t>
            </a:r>
            <a:r>
              <a:rPr lang="en-US" sz="1400" dirty="0"/>
              <a:t>generation and application</a:t>
            </a:r>
            <a:r>
              <a:rPr lang="ru-RU" sz="1400" dirty="0"/>
              <a:t>: </a:t>
            </a:r>
            <a:r>
              <a:rPr lang="en-US" sz="1400" dirty="0"/>
              <a:t>Intern</a:t>
            </a:r>
            <a:r>
              <a:rPr lang="ru-RU" sz="1400" dirty="0"/>
              <a:t>. </a:t>
            </a:r>
            <a:r>
              <a:rPr lang="en-US" sz="1400" dirty="0" err="1"/>
              <a:t>symp</a:t>
            </a:r>
            <a:r>
              <a:rPr lang="ru-RU" sz="1400" dirty="0"/>
              <a:t>., 2010.</a:t>
            </a:r>
          </a:p>
          <a:p>
            <a:endParaRPr lang="ru-RU" sz="1400" dirty="0">
              <a:solidFill>
                <a:schemeClr val="dk1"/>
              </a:solidFill>
              <a:latin typeface="Calibri"/>
              <a:sym typeface="Calibri"/>
            </a:endParaRPr>
          </a:p>
          <a:p>
            <a:pPr marL="82296" indent="0">
              <a:buNone/>
            </a:pPr>
            <a:r>
              <a:rPr lang="ru-RU" sz="1400" dirty="0" smtClean="0">
                <a:solidFill>
                  <a:schemeClr val="dk1"/>
                </a:solidFill>
                <a:latin typeface="Calibri"/>
                <a:sym typeface="Calibri"/>
              </a:rPr>
              <a:t>       </a:t>
            </a:r>
            <a:r>
              <a:rPr lang="ru-RU" sz="1400" dirty="0" smtClean="0"/>
              <a:t/>
            </a:r>
            <a:br>
              <a:rPr lang="ru-RU" sz="1400" dirty="0" smtClean="0"/>
            </a:br>
            <a:endParaRPr lang="en-US" sz="1400" dirty="0" smtClean="0">
              <a:solidFill>
                <a:schemeClr val="dk1"/>
              </a:solidFill>
              <a:latin typeface="Calibri"/>
              <a:ea typeface="Calibri"/>
              <a:cs typeface="Calibri"/>
              <a:sym typeface="Calibri"/>
            </a:endParaRPr>
          </a:p>
          <a:p>
            <a:endParaRPr lang="ru-RU" sz="1400" dirty="0" smtClean="0">
              <a:solidFill>
                <a:schemeClr val="dk1"/>
              </a:solidFill>
              <a:latin typeface="Calibri"/>
              <a:ea typeface="Calibri"/>
              <a:cs typeface="Calibri"/>
              <a:sym typeface="Calibri"/>
            </a:endParaRPr>
          </a:p>
          <a:p>
            <a:endParaRPr lang="en-US" sz="1400" dirty="0" smtClean="0"/>
          </a:p>
          <a:p>
            <a:endParaRPr lang="ru-RU" dirty="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ru-RU" dirty="0" smtClean="0"/>
              <a:t>Благодарности</a:t>
            </a:r>
            <a:endParaRPr lang="ru-RU" dirty="0"/>
          </a:p>
        </p:txBody>
      </p:sp>
      <p:sp>
        <p:nvSpPr>
          <p:cNvPr id="3" name="Содержимое 2"/>
          <p:cNvSpPr>
            <a:spLocks noGrp="1"/>
          </p:cNvSpPr>
          <p:nvPr>
            <p:ph idx="1"/>
          </p:nvPr>
        </p:nvSpPr>
        <p:spPr>
          <a:xfrm>
            <a:off x="755576" y="1447800"/>
            <a:ext cx="8178112" cy="5221560"/>
          </a:xfrm>
        </p:spPr>
        <p:txBody>
          <a:bodyPr>
            <a:normAutofit fontScale="92500" lnSpcReduction="20000"/>
          </a:bodyPr>
          <a:lstStyle/>
          <a:p>
            <a:pPr algn="just">
              <a:buNone/>
            </a:pPr>
            <a:r>
              <a:rPr lang="ru-RU" sz="1800" dirty="0" smtClean="0"/>
              <a:t>     		 </a:t>
            </a:r>
            <a:r>
              <a:rPr lang="ru-RU" sz="2000" dirty="0" smtClean="0"/>
              <a:t>Хочу выразить благодарность своему научному руководителю Сергею Евгеньевичу </a:t>
            </a:r>
            <a:r>
              <a:rPr lang="ru-RU" sz="2000" dirty="0" err="1" smtClean="0"/>
              <a:t>Пельтеку</a:t>
            </a:r>
            <a:r>
              <a:rPr lang="ru-RU" sz="2000" dirty="0" smtClean="0"/>
              <a:t> за постановку интересных задач, создание стимулирующей научной атмосферы и постоянное внимание к моей работе.</a:t>
            </a:r>
          </a:p>
          <a:p>
            <a:pPr>
              <a:buNone/>
            </a:pPr>
            <a:endParaRPr lang="ru-RU" sz="2000" dirty="0" smtClean="0"/>
          </a:p>
          <a:p>
            <a:pPr algn="just">
              <a:buNone/>
            </a:pPr>
            <a:r>
              <a:rPr lang="ru-RU" sz="1800" dirty="0" smtClean="0"/>
              <a:t>     		 </a:t>
            </a:r>
            <a:r>
              <a:rPr lang="ru-RU" sz="2000" dirty="0" smtClean="0"/>
              <a:t>Выражаю признательность своим коллегам за ценные комментарии и полезные замечания, полученные во время обсуждений различных материалов исследования, а  также содействие в постановке некоторых экспериментов. Среди них </a:t>
            </a:r>
            <a:r>
              <a:rPr lang="ru-RU" sz="2000" dirty="0" err="1" smtClean="0"/>
              <a:t>Горячковская</a:t>
            </a:r>
            <a:r>
              <a:rPr lang="ru-RU" sz="2000" dirty="0" smtClean="0"/>
              <a:t> Т. Н., Демидов Е. А., Мещерякова И. А., Розанов А. С., Брянская А. В., </a:t>
            </a:r>
            <a:r>
              <a:rPr lang="ru-RU" sz="2000" dirty="0" err="1" smtClean="0"/>
              <a:t>Малуп</a:t>
            </a:r>
            <a:r>
              <a:rPr lang="ru-RU" sz="2000" dirty="0" smtClean="0"/>
              <a:t> Т. К., Банникова С. В., </a:t>
            </a:r>
            <a:r>
              <a:rPr lang="ru-RU" sz="2000" dirty="0" err="1" smtClean="0"/>
              <a:t>Шеховцов</a:t>
            </a:r>
            <a:r>
              <a:rPr lang="ru-RU" sz="2000" dirty="0" smtClean="0"/>
              <a:t> С. В., Старостин К. В. </a:t>
            </a:r>
            <a:endParaRPr lang="ru-RU" sz="2000" dirty="0" smtClean="0"/>
          </a:p>
          <a:p>
            <a:pPr algn="just">
              <a:buNone/>
            </a:pPr>
            <a:endParaRPr lang="en-US" sz="2000" dirty="0" smtClean="0"/>
          </a:p>
          <a:p>
            <a:pPr algn="just">
              <a:buNone/>
            </a:pPr>
            <a:r>
              <a:rPr lang="ru-RU" sz="2000" dirty="0" smtClean="0"/>
              <a:t>		Выражаю благодарность </a:t>
            </a:r>
            <a:r>
              <a:rPr lang="ru-RU" sz="2000" dirty="0"/>
              <a:t>сотрудникам ИЯФ СО РАН: </a:t>
            </a:r>
            <a:r>
              <a:rPr lang="ru-RU" sz="2000" dirty="0" err="1"/>
              <a:t>к.ф.м.н</a:t>
            </a:r>
            <a:r>
              <a:rPr lang="ru-RU" sz="2000" dirty="0"/>
              <a:t>., </a:t>
            </a:r>
            <a:r>
              <a:rPr lang="ru-RU" sz="2000" dirty="0" err="1"/>
              <a:t>с.н.с</a:t>
            </a:r>
            <a:r>
              <a:rPr lang="ru-RU" sz="2000" dirty="0"/>
              <a:t>. В. М. Попику, </a:t>
            </a:r>
            <a:r>
              <a:rPr lang="ru-RU" sz="2000" dirty="0" err="1"/>
              <a:t>к.ф.м.н</a:t>
            </a:r>
            <a:r>
              <a:rPr lang="ru-RU" sz="2000" dirty="0"/>
              <a:t>., </a:t>
            </a:r>
            <a:r>
              <a:rPr lang="ru-RU" sz="2000" dirty="0" err="1"/>
              <a:t>с.н.с</a:t>
            </a:r>
            <a:r>
              <a:rPr lang="ru-RU" sz="2000" dirty="0"/>
              <a:t>. М. А. Щеглову, А. И. Семенову и коллективу операторов ЛСЭ за организацию пользовательских станций, настройку параметров и поддержание режимов работы ЛСЭ. </a:t>
            </a:r>
            <a:endParaRPr lang="ru-RU" sz="2000" dirty="0" smtClean="0"/>
          </a:p>
          <a:p>
            <a:pPr>
              <a:buNone/>
            </a:pPr>
            <a:r>
              <a:rPr lang="ru-RU" dirty="0" smtClean="0"/>
              <a:t/>
            </a:r>
            <a:br>
              <a:rPr lang="ru-RU" dirty="0" smtClean="0"/>
            </a:br>
            <a:endParaRPr lang="ru-RU" dirty="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187624" y="2564904"/>
            <a:ext cx="7498080" cy="1143000"/>
          </a:xfrm>
        </p:spPr>
        <p:txBody>
          <a:bodyPr>
            <a:normAutofit/>
          </a:bodyPr>
          <a:lstStyle/>
          <a:p>
            <a:pPr algn="ctr"/>
            <a:r>
              <a:rPr lang="ru-RU" sz="6000" dirty="0" smtClean="0"/>
              <a:t>Спасибо за внимание!</a:t>
            </a:r>
            <a:endParaRPr lang="ru-RU" sz="6000" dirty="0"/>
          </a:p>
        </p:txBody>
      </p:sp>
      <p:sp>
        <p:nvSpPr>
          <p:cNvPr id="3" name="Содержимое 2"/>
          <p:cNvSpPr>
            <a:spLocks noGrp="1"/>
          </p:cNvSpPr>
          <p:nvPr>
            <p:ph idx="1"/>
          </p:nvPr>
        </p:nvSpPr>
        <p:spPr>
          <a:xfrm>
            <a:off x="1907704" y="4005064"/>
            <a:ext cx="7025984" cy="2243336"/>
          </a:xfrm>
        </p:spPr>
        <p:txBody>
          <a:bodyPr/>
          <a:lstStyle/>
          <a:p>
            <a:endParaRPr lang="ru-RU" dirty="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403648" y="548680"/>
            <a:ext cx="7498080" cy="1143000"/>
          </a:xfrm>
        </p:spPr>
        <p:txBody>
          <a:bodyPr>
            <a:normAutofit fontScale="90000"/>
          </a:bodyPr>
          <a:lstStyle/>
          <a:p>
            <a:pPr algn="ctr"/>
            <a:r>
              <a:rPr lang="ru-RU" sz="3100" b="1" dirty="0" smtClean="0"/>
              <a:t>Возможное влияние транскрипционного фактора </a:t>
            </a:r>
            <a:r>
              <a:rPr lang="en-US" sz="3100" b="1" dirty="0" err="1" smtClean="0"/>
              <a:t>FruR</a:t>
            </a:r>
            <a:r>
              <a:rPr lang="ru-RU" sz="3100" b="1" dirty="0" smtClean="0"/>
              <a:t> на регуляцию генов</a:t>
            </a:r>
            <a:r>
              <a:rPr lang="ru-RU" sz="3100" b="1" i="1" dirty="0" smtClean="0"/>
              <a:t> </a:t>
            </a:r>
            <a:br>
              <a:rPr lang="ru-RU" sz="3100" b="1" i="1" dirty="0" smtClean="0"/>
            </a:br>
            <a:r>
              <a:rPr lang="en-US" sz="3100" b="1" i="1" dirty="0" smtClean="0"/>
              <a:t>katG</a:t>
            </a:r>
            <a:r>
              <a:rPr lang="ru-RU" sz="3100" b="1" i="1" dirty="0" smtClean="0"/>
              <a:t>, </a:t>
            </a:r>
            <a:r>
              <a:rPr lang="en-US" sz="3100" b="1" i="1" dirty="0" err="1" smtClean="0"/>
              <a:t>copA</a:t>
            </a:r>
            <a:r>
              <a:rPr lang="ru-RU" sz="3100" b="1" i="1" dirty="0" smtClean="0"/>
              <a:t> </a:t>
            </a:r>
            <a:r>
              <a:rPr lang="ru-RU" sz="3100" b="1" dirty="0" smtClean="0"/>
              <a:t>и</a:t>
            </a:r>
            <a:r>
              <a:rPr lang="ru-RU" sz="3100" b="1" i="1" dirty="0" smtClean="0"/>
              <a:t> </a:t>
            </a:r>
            <a:r>
              <a:rPr lang="en-US" sz="3100" b="1" i="1" dirty="0" err="1" smtClean="0"/>
              <a:t>glnA</a:t>
            </a:r>
            <a:r>
              <a:rPr lang="ru-RU" dirty="0" smtClean="0"/>
              <a:t/>
            </a:r>
            <a:br>
              <a:rPr lang="ru-RU" dirty="0" smtClean="0"/>
            </a:br>
            <a:endParaRPr lang="ru-RU" dirty="0"/>
          </a:p>
        </p:txBody>
      </p:sp>
      <p:sp>
        <p:nvSpPr>
          <p:cNvPr id="3" name="Содержимое 2"/>
          <p:cNvSpPr>
            <a:spLocks noGrp="1"/>
          </p:cNvSpPr>
          <p:nvPr>
            <p:ph idx="1"/>
          </p:nvPr>
        </p:nvSpPr>
        <p:spPr>
          <a:xfrm>
            <a:off x="971600" y="5085184"/>
            <a:ext cx="7632848" cy="1477144"/>
          </a:xfrm>
        </p:spPr>
        <p:txBody>
          <a:bodyPr>
            <a:normAutofit fontScale="47500" lnSpcReduction="20000"/>
          </a:bodyPr>
          <a:lstStyle/>
          <a:p>
            <a:pPr>
              <a:lnSpc>
                <a:spcPct val="120000"/>
              </a:lnSpc>
            </a:pPr>
            <a:r>
              <a:rPr lang="en-US" sz="3500" dirty="0" err="1" smtClean="0"/>
              <a:t>FruR</a:t>
            </a:r>
            <a:r>
              <a:rPr lang="en-US" sz="3500" dirty="0" smtClean="0"/>
              <a:t>= Fructose</a:t>
            </a:r>
            <a:r>
              <a:rPr lang="ru-RU" sz="3500" dirty="0" smtClean="0"/>
              <a:t> </a:t>
            </a:r>
            <a:r>
              <a:rPr lang="en-US" sz="3500" dirty="0" smtClean="0"/>
              <a:t>Repressor =</a:t>
            </a:r>
            <a:r>
              <a:rPr lang="ru-RU" sz="3500" dirty="0" smtClean="0"/>
              <a:t> </a:t>
            </a:r>
            <a:r>
              <a:rPr lang="en-US" sz="3500" dirty="0" err="1" smtClean="0"/>
              <a:t>Cra</a:t>
            </a:r>
            <a:r>
              <a:rPr lang="en-US" sz="3500" dirty="0" smtClean="0"/>
              <a:t>=</a:t>
            </a:r>
            <a:r>
              <a:rPr lang="ru-RU" sz="3500" dirty="0" smtClean="0"/>
              <a:t> </a:t>
            </a:r>
            <a:r>
              <a:rPr lang="ru-RU" sz="3500" b="1" dirty="0" err="1" smtClean="0"/>
              <a:t>C</a:t>
            </a:r>
            <a:r>
              <a:rPr lang="ru-RU" sz="3500" dirty="0" err="1" smtClean="0"/>
              <a:t>atabolite</a:t>
            </a:r>
            <a:r>
              <a:rPr lang="ru-RU" sz="3500" dirty="0" smtClean="0"/>
              <a:t> </a:t>
            </a:r>
            <a:r>
              <a:rPr lang="ru-RU" sz="3500" b="1" dirty="0" err="1" smtClean="0"/>
              <a:t>R</a:t>
            </a:r>
            <a:r>
              <a:rPr lang="ru-RU" sz="3500" dirty="0" err="1" smtClean="0"/>
              <a:t>epressor-</a:t>
            </a:r>
            <a:r>
              <a:rPr lang="ru-RU" sz="3500" b="1" dirty="0" err="1" smtClean="0"/>
              <a:t>Ac</a:t>
            </a:r>
            <a:r>
              <a:rPr lang="ru-RU" sz="3500" dirty="0" err="1" smtClean="0"/>
              <a:t>tivator</a:t>
            </a:r>
            <a:endParaRPr lang="en-US" sz="3500" dirty="0" smtClean="0"/>
          </a:p>
          <a:p>
            <a:pPr>
              <a:lnSpc>
                <a:spcPct val="120000"/>
              </a:lnSpc>
            </a:pPr>
            <a:r>
              <a:rPr lang="ru-RU" sz="3500" dirty="0" smtClean="0"/>
              <a:t>Можно предположить, что вследствие нетермического воздействия терагерцового излучения затрагиваются процессы центрального клеточного метаболизма, а не только конкретные генные сети стрессовых реакций</a:t>
            </a:r>
          </a:p>
          <a:p>
            <a:pPr>
              <a:buNone/>
            </a:pPr>
            <a:endParaRPr lang="ru-RU" dirty="0"/>
          </a:p>
        </p:txBody>
      </p:sp>
      <p:grpSp>
        <p:nvGrpSpPr>
          <p:cNvPr id="1026" name="Группа 27"/>
          <p:cNvGrpSpPr>
            <a:grpSpLocks/>
          </p:cNvGrpSpPr>
          <p:nvPr/>
        </p:nvGrpSpPr>
        <p:grpSpPr bwMode="auto">
          <a:xfrm>
            <a:off x="1619672" y="1772816"/>
            <a:ext cx="7128792" cy="2952328"/>
            <a:chOff x="0" y="0"/>
            <a:chExt cx="68601" cy="26268"/>
          </a:xfrm>
        </p:grpSpPr>
        <p:grpSp>
          <p:nvGrpSpPr>
            <p:cNvPr id="6" name="Группа 78"/>
            <p:cNvGrpSpPr>
              <a:grpSpLocks/>
            </p:cNvGrpSpPr>
            <p:nvPr/>
          </p:nvGrpSpPr>
          <p:grpSpPr bwMode="auto">
            <a:xfrm>
              <a:off x="0" y="0"/>
              <a:ext cx="68601" cy="26268"/>
              <a:chOff x="0" y="0"/>
              <a:chExt cx="59498" cy="20958"/>
            </a:xfrm>
          </p:grpSpPr>
          <p:grpSp>
            <p:nvGrpSpPr>
              <p:cNvPr id="16" name="Группа 79"/>
              <p:cNvGrpSpPr>
                <a:grpSpLocks/>
              </p:cNvGrpSpPr>
              <p:nvPr/>
            </p:nvGrpSpPr>
            <p:grpSpPr bwMode="auto">
              <a:xfrm>
                <a:off x="0" y="0"/>
                <a:ext cx="59498" cy="20958"/>
                <a:chOff x="0" y="0"/>
                <a:chExt cx="59498" cy="20958"/>
              </a:xfrm>
            </p:grpSpPr>
            <p:grpSp>
              <p:nvGrpSpPr>
                <p:cNvPr id="32" name="Группа 80"/>
                <p:cNvGrpSpPr>
                  <a:grpSpLocks/>
                </p:cNvGrpSpPr>
                <p:nvPr/>
              </p:nvGrpSpPr>
              <p:grpSpPr bwMode="auto">
                <a:xfrm>
                  <a:off x="0" y="0"/>
                  <a:ext cx="59498" cy="20958"/>
                  <a:chOff x="0" y="1"/>
                  <a:chExt cx="45494" cy="14920"/>
                </a:xfrm>
              </p:grpSpPr>
              <p:sp>
                <p:nvSpPr>
                  <p:cNvPr id="35" name="Скругленный прямоугольник 81"/>
                  <p:cNvSpPr>
                    <a:spLocks noChangeArrowheads="1"/>
                  </p:cNvSpPr>
                  <p:nvPr/>
                </p:nvSpPr>
                <p:spPr bwMode="auto">
                  <a:xfrm>
                    <a:off x="0" y="1"/>
                    <a:ext cx="7921" cy="5760"/>
                  </a:xfrm>
                  <a:prstGeom prst="roundRect">
                    <a:avLst>
                      <a:gd name="adj" fmla="val 16667"/>
                    </a:avLst>
                  </a:prstGeom>
                  <a:solidFill>
                    <a:srgbClr val="F2F2F2"/>
                  </a:solidFill>
                  <a:ln w="25400">
                    <a:solidFill>
                      <a:srgbClr val="5A5A5A"/>
                    </a:solidFill>
                    <a:round/>
                    <a:headEnd/>
                    <a:tailEnd/>
                  </a:ln>
                </p:spPr>
                <p:txBody>
                  <a:bodyPr vert="horz" wrap="square" lIns="91440" tIns="45720" rIns="91440" bIns="45720" numCol="1" anchor="ctr" anchorCtr="0" compatLnSpc="1">
                    <a:prstTxWarp prst="textNoShape">
                      <a:avLst/>
                    </a:prstTxWarp>
                  </a:bodyPr>
                  <a:lstStyle/>
                  <a:p>
                    <a:endParaRPr lang="ru-RU"/>
                  </a:p>
                </p:txBody>
              </p:sp>
              <p:sp>
                <p:nvSpPr>
                  <p:cNvPr id="41" name="TextBox 26"/>
                  <p:cNvSpPr txBox="1">
                    <a:spLocks noChangeArrowheads="1"/>
                  </p:cNvSpPr>
                  <p:nvPr/>
                </p:nvSpPr>
                <p:spPr bwMode="auto">
                  <a:xfrm>
                    <a:off x="720" y="1441"/>
                    <a:ext cx="6483" cy="249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ts val="500"/>
                      </a:spcBef>
                      <a:spcAft>
                        <a:spcPts val="500"/>
                      </a:spcAft>
                      <a:buClrTx/>
                      <a:buSzTx/>
                      <a:buFontTx/>
                      <a:buNone/>
                      <a:tabLst/>
                    </a:pPr>
                    <a:r>
                      <a:rPr kumimoji="0" lang="en-US" sz="1800" b="1" i="1" u="none" strike="noStrike" cap="none" normalizeH="0" baseline="0" smtClean="0">
                        <a:ln>
                          <a:noFill/>
                        </a:ln>
                        <a:solidFill>
                          <a:srgbClr val="000000"/>
                        </a:solidFill>
                        <a:effectLst/>
                        <a:latin typeface="Calibri" pitchFamily="34" charset="0"/>
                      </a:rPr>
                      <a:t>FruR</a:t>
                    </a:r>
                    <a:endParaRPr kumimoji="0" lang="ru-RU" sz="1800" b="0" i="0" u="none" strike="noStrike" cap="none" normalizeH="0" baseline="0" smtClean="0">
                      <a:ln>
                        <a:noFill/>
                      </a:ln>
                      <a:solidFill>
                        <a:schemeClr val="tx1"/>
                      </a:solidFill>
                      <a:effectLst/>
                      <a:latin typeface="Arial" pitchFamily="34" charset="0"/>
                    </a:endParaRPr>
                  </a:p>
                </p:txBody>
              </p:sp>
              <p:sp>
                <p:nvSpPr>
                  <p:cNvPr id="42" name="Скругленный прямоугольник 85"/>
                  <p:cNvSpPr>
                    <a:spLocks noChangeArrowheads="1"/>
                  </p:cNvSpPr>
                  <p:nvPr/>
                </p:nvSpPr>
                <p:spPr bwMode="auto">
                  <a:xfrm>
                    <a:off x="6480" y="9161"/>
                    <a:ext cx="7921" cy="5760"/>
                  </a:xfrm>
                  <a:prstGeom prst="roundRect">
                    <a:avLst>
                      <a:gd name="adj" fmla="val 16667"/>
                    </a:avLst>
                  </a:prstGeom>
                  <a:solidFill>
                    <a:srgbClr val="D8D8D8"/>
                  </a:solidFill>
                  <a:ln w="25400">
                    <a:solidFill>
                      <a:srgbClr val="5A5A5A"/>
                    </a:solidFill>
                    <a:round/>
                    <a:headEnd/>
                    <a:tailEnd/>
                  </a:ln>
                </p:spPr>
                <p:txBody>
                  <a:bodyPr vert="horz" wrap="square" lIns="91440" tIns="45720" rIns="91440" bIns="45720" numCol="1" anchor="ctr" anchorCtr="0" compatLnSpc="1">
                    <a:prstTxWarp prst="textNoShape">
                      <a:avLst/>
                    </a:prstTxWarp>
                  </a:bodyPr>
                  <a:lstStyle/>
                  <a:p>
                    <a:endParaRPr lang="ru-RU"/>
                  </a:p>
                </p:txBody>
              </p:sp>
              <p:sp>
                <p:nvSpPr>
                  <p:cNvPr id="43" name="Скругленный прямоугольник 86"/>
                  <p:cNvSpPr>
                    <a:spLocks noChangeArrowheads="1"/>
                  </p:cNvSpPr>
                  <p:nvPr/>
                </p:nvSpPr>
                <p:spPr bwMode="auto">
                  <a:xfrm>
                    <a:off x="36724" y="1"/>
                    <a:ext cx="7921" cy="5760"/>
                  </a:xfrm>
                  <a:prstGeom prst="roundRect">
                    <a:avLst>
                      <a:gd name="adj" fmla="val 16667"/>
                    </a:avLst>
                  </a:prstGeom>
                  <a:solidFill>
                    <a:srgbClr val="A5A5A5"/>
                  </a:solidFill>
                  <a:ln w="25400">
                    <a:solidFill>
                      <a:srgbClr val="5A5A5A"/>
                    </a:solidFill>
                    <a:round/>
                    <a:headEnd/>
                    <a:tailEnd/>
                  </a:ln>
                </p:spPr>
                <p:txBody>
                  <a:bodyPr vert="horz" wrap="square" lIns="91440" tIns="45720" rIns="91440" bIns="45720" numCol="1" anchor="ctr" anchorCtr="0" compatLnSpc="1">
                    <a:prstTxWarp prst="textNoShape">
                      <a:avLst/>
                    </a:prstTxWarp>
                  </a:bodyPr>
                  <a:lstStyle/>
                  <a:p>
                    <a:endParaRPr lang="ru-RU"/>
                  </a:p>
                </p:txBody>
              </p:sp>
              <p:sp>
                <p:nvSpPr>
                  <p:cNvPr id="48" name="Скругленный прямоугольник 87"/>
                  <p:cNvSpPr>
                    <a:spLocks noChangeArrowheads="1"/>
                  </p:cNvSpPr>
                  <p:nvPr/>
                </p:nvSpPr>
                <p:spPr bwMode="auto">
                  <a:xfrm>
                    <a:off x="24575" y="25"/>
                    <a:ext cx="7921" cy="5760"/>
                  </a:xfrm>
                  <a:prstGeom prst="roundRect">
                    <a:avLst>
                      <a:gd name="adj" fmla="val 16667"/>
                    </a:avLst>
                  </a:prstGeom>
                  <a:solidFill>
                    <a:srgbClr val="BFBFBF"/>
                  </a:solidFill>
                  <a:ln w="25400">
                    <a:solidFill>
                      <a:srgbClr val="5A5A5A"/>
                    </a:solidFill>
                    <a:round/>
                    <a:headEnd/>
                    <a:tailEnd/>
                  </a:ln>
                </p:spPr>
                <p:txBody>
                  <a:bodyPr vert="horz" wrap="square" lIns="91440" tIns="45720" rIns="91440" bIns="45720" numCol="1" anchor="ctr" anchorCtr="0" compatLnSpc="1">
                    <a:prstTxWarp prst="textNoShape">
                      <a:avLst/>
                    </a:prstTxWarp>
                  </a:bodyPr>
                  <a:lstStyle/>
                  <a:p>
                    <a:endParaRPr lang="ru-RU"/>
                  </a:p>
                </p:txBody>
              </p:sp>
              <p:sp>
                <p:nvSpPr>
                  <p:cNvPr id="49" name="Скругленный прямоугольник 88"/>
                  <p:cNvSpPr>
                    <a:spLocks noChangeArrowheads="1"/>
                  </p:cNvSpPr>
                  <p:nvPr/>
                </p:nvSpPr>
                <p:spPr bwMode="auto">
                  <a:xfrm>
                    <a:off x="12427" y="35"/>
                    <a:ext cx="7921" cy="5760"/>
                  </a:xfrm>
                  <a:prstGeom prst="roundRect">
                    <a:avLst>
                      <a:gd name="adj" fmla="val 16667"/>
                    </a:avLst>
                  </a:prstGeom>
                  <a:solidFill>
                    <a:srgbClr val="D8D8D8"/>
                  </a:solidFill>
                  <a:ln w="25400">
                    <a:solidFill>
                      <a:srgbClr val="5A5A5A"/>
                    </a:solidFill>
                    <a:round/>
                    <a:headEnd/>
                    <a:tailEnd/>
                  </a:ln>
                </p:spPr>
                <p:txBody>
                  <a:bodyPr vert="horz" wrap="square" lIns="91440" tIns="45720" rIns="91440" bIns="45720" numCol="1" anchor="ctr" anchorCtr="0" compatLnSpc="1">
                    <a:prstTxWarp prst="textNoShape">
                      <a:avLst/>
                    </a:prstTxWarp>
                  </a:bodyPr>
                  <a:lstStyle/>
                  <a:p>
                    <a:endParaRPr lang="ru-RU"/>
                  </a:p>
                </p:txBody>
              </p:sp>
              <p:sp>
                <p:nvSpPr>
                  <p:cNvPr id="50" name="Прямоугольник 89"/>
                  <p:cNvSpPr>
                    <a:spLocks noChangeArrowheads="1"/>
                  </p:cNvSpPr>
                  <p:nvPr/>
                </p:nvSpPr>
                <p:spPr bwMode="auto">
                  <a:xfrm>
                    <a:off x="14725" y="1635"/>
                    <a:ext cx="3927" cy="249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ts val="500"/>
                      </a:spcBef>
                      <a:spcAft>
                        <a:spcPts val="500"/>
                      </a:spcAft>
                      <a:buClrTx/>
                      <a:buSzTx/>
                      <a:buFontTx/>
                      <a:buNone/>
                      <a:tabLst/>
                    </a:pPr>
                    <a:r>
                      <a:rPr kumimoji="0" lang="en-US" sz="1800" b="1" i="1" u="none" strike="noStrike" cap="none" normalizeH="0" baseline="0" smtClean="0">
                        <a:ln>
                          <a:noFill/>
                        </a:ln>
                        <a:solidFill>
                          <a:srgbClr val="000000"/>
                        </a:solidFill>
                        <a:effectLst/>
                        <a:latin typeface="Calibri" pitchFamily="34" charset="0"/>
                      </a:rPr>
                      <a:t>crp</a:t>
                    </a:r>
                    <a:endParaRPr kumimoji="0" lang="ru-RU" sz="1800" b="0" i="0" u="none" strike="noStrike" cap="none" normalizeH="0" baseline="0" smtClean="0">
                      <a:ln>
                        <a:noFill/>
                      </a:ln>
                      <a:solidFill>
                        <a:schemeClr val="tx1"/>
                      </a:solidFill>
                      <a:effectLst/>
                      <a:latin typeface="Arial" pitchFamily="34" charset="0"/>
                    </a:endParaRPr>
                  </a:p>
                </p:txBody>
              </p:sp>
              <p:sp>
                <p:nvSpPr>
                  <p:cNvPr id="52" name="Стрелка вправо 90"/>
                  <p:cNvSpPr>
                    <a:spLocks noChangeArrowheads="1"/>
                  </p:cNvSpPr>
                  <p:nvPr/>
                </p:nvSpPr>
                <p:spPr bwMode="auto">
                  <a:xfrm>
                    <a:off x="32670" y="2161"/>
                    <a:ext cx="4054" cy="1440"/>
                  </a:xfrm>
                  <a:prstGeom prst="rightArrow">
                    <a:avLst>
                      <a:gd name="adj1" fmla="val 50000"/>
                      <a:gd name="adj2" fmla="val 50010"/>
                    </a:avLst>
                  </a:prstGeom>
                  <a:solidFill>
                    <a:srgbClr val="808080"/>
                  </a:solidFill>
                  <a:ln w="25400">
                    <a:solidFill>
                      <a:srgbClr val="808080"/>
                    </a:solidFill>
                    <a:miter lim="800000"/>
                    <a:headEnd/>
                    <a:tailEnd/>
                  </a:ln>
                </p:spPr>
                <p:txBody>
                  <a:bodyPr vert="horz" wrap="square" lIns="91440" tIns="45720" rIns="91440" bIns="45720" numCol="1" anchor="ctr" anchorCtr="0" compatLnSpc="1">
                    <a:prstTxWarp prst="textNoShape">
                      <a:avLst/>
                    </a:prstTxWarp>
                  </a:bodyPr>
                  <a:lstStyle/>
                  <a:p>
                    <a:endParaRPr lang="ru-RU"/>
                  </a:p>
                </p:txBody>
              </p:sp>
              <p:sp>
                <p:nvSpPr>
                  <p:cNvPr id="53" name="Стрелка вправо 91"/>
                  <p:cNvSpPr>
                    <a:spLocks noChangeArrowheads="1"/>
                  </p:cNvSpPr>
                  <p:nvPr/>
                </p:nvSpPr>
                <p:spPr bwMode="auto">
                  <a:xfrm>
                    <a:off x="20534" y="2161"/>
                    <a:ext cx="3948" cy="1440"/>
                  </a:xfrm>
                  <a:prstGeom prst="rightArrow">
                    <a:avLst>
                      <a:gd name="adj1" fmla="val 50000"/>
                      <a:gd name="adj2" fmla="val 49997"/>
                    </a:avLst>
                  </a:prstGeom>
                  <a:solidFill>
                    <a:srgbClr val="808080"/>
                  </a:solidFill>
                  <a:ln w="25400">
                    <a:solidFill>
                      <a:srgbClr val="808080"/>
                    </a:solidFill>
                    <a:miter lim="800000"/>
                    <a:headEnd/>
                    <a:tailEnd/>
                  </a:ln>
                </p:spPr>
                <p:txBody>
                  <a:bodyPr vert="horz" wrap="square" lIns="91440" tIns="45720" rIns="91440" bIns="45720" numCol="1" anchor="ctr" anchorCtr="0" compatLnSpc="1">
                    <a:prstTxWarp prst="textNoShape">
                      <a:avLst/>
                    </a:prstTxWarp>
                  </a:bodyPr>
                  <a:lstStyle/>
                  <a:p>
                    <a:endParaRPr lang="ru-RU"/>
                  </a:p>
                </p:txBody>
              </p:sp>
              <p:sp>
                <p:nvSpPr>
                  <p:cNvPr id="60" name="Прямоугольник 92"/>
                  <p:cNvSpPr>
                    <a:spLocks noChangeArrowheads="1"/>
                  </p:cNvSpPr>
                  <p:nvPr/>
                </p:nvSpPr>
                <p:spPr bwMode="auto">
                  <a:xfrm>
                    <a:off x="26093" y="1673"/>
                    <a:ext cx="5231" cy="249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ts val="500"/>
                      </a:spcBef>
                      <a:spcAft>
                        <a:spcPts val="500"/>
                      </a:spcAft>
                      <a:buClrTx/>
                      <a:buSzTx/>
                      <a:buFontTx/>
                      <a:buNone/>
                      <a:tabLst/>
                    </a:pPr>
                    <a:r>
                      <a:rPr kumimoji="0" lang="en-US" sz="1800" b="1" i="1" u="none" strike="noStrike" cap="none" normalizeH="0" baseline="0" smtClean="0">
                        <a:ln>
                          <a:noFill/>
                        </a:ln>
                        <a:solidFill>
                          <a:srgbClr val="000000"/>
                        </a:solidFill>
                        <a:effectLst/>
                        <a:latin typeface="Calibri" pitchFamily="34" charset="0"/>
                      </a:rPr>
                      <a:t>oxyR</a:t>
                    </a:r>
                    <a:endParaRPr kumimoji="0" lang="ru-RU" sz="1800" b="0" i="0" u="none" strike="noStrike" cap="none" normalizeH="0" baseline="0" smtClean="0">
                      <a:ln>
                        <a:noFill/>
                      </a:ln>
                      <a:solidFill>
                        <a:schemeClr val="tx1"/>
                      </a:solidFill>
                      <a:effectLst/>
                      <a:latin typeface="Arial" pitchFamily="34" charset="0"/>
                    </a:endParaRPr>
                  </a:p>
                </p:txBody>
              </p:sp>
              <p:sp>
                <p:nvSpPr>
                  <p:cNvPr id="61" name="Прямоугольник 93"/>
                  <p:cNvSpPr>
                    <a:spLocks noChangeArrowheads="1"/>
                  </p:cNvSpPr>
                  <p:nvPr/>
                </p:nvSpPr>
                <p:spPr bwMode="auto">
                  <a:xfrm>
                    <a:off x="38290" y="1441"/>
                    <a:ext cx="7204" cy="249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ts val="500"/>
                      </a:spcBef>
                      <a:spcAft>
                        <a:spcPts val="500"/>
                      </a:spcAft>
                      <a:buClrTx/>
                      <a:buSzTx/>
                      <a:buFontTx/>
                      <a:buNone/>
                      <a:tabLst/>
                    </a:pPr>
                    <a:r>
                      <a:rPr kumimoji="0" lang="en-US" sz="1800" b="1" i="1" u="none" strike="noStrike" cap="none" normalizeH="0" baseline="0" dirty="0" smtClean="0">
                        <a:ln>
                          <a:noFill/>
                        </a:ln>
                        <a:solidFill>
                          <a:srgbClr val="000000"/>
                        </a:solidFill>
                        <a:effectLst/>
                        <a:latin typeface="Calibri" pitchFamily="34" charset="0"/>
                      </a:rPr>
                      <a:t>katG</a:t>
                    </a:r>
                    <a:endParaRPr kumimoji="0" lang="ru-RU" sz="1800" b="0" i="0" u="none" strike="noStrike" cap="none" normalizeH="0" baseline="0" dirty="0" smtClean="0">
                      <a:ln>
                        <a:noFill/>
                      </a:ln>
                      <a:solidFill>
                        <a:schemeClr val="tx1"/>
                      </a:solidFill>
                      <a:effectLst/>
                      <a:latin typeface="Arial" pitchFamily="34" charset="0"/>
                    </a:endParaRPr>
                  </a:p>
                </p:txBody>
              </p:sp>
              <p:sp>
                <p:nvSpPr>
                  <p:cNvPr id="62" name="Стрелка вправо 94"/>
                  <p:cNvSpPr>
                    <a:spLocks noChangeArrowheads="1"/>
                  </p:cNvSpPr>
                  <p:nvPr/>
                </p:nvSpPr>
                <p:spPr bwMode="auto">
                  <a:xfrm>
                    <a:off x="8095" y="2161"/>
                    <a:ext cx="4146" cy="1440"/>
                  </a:xfrm>
                  <a:prstGeom prst="rightArrow">
                    <a:avLst>
                      <a:gd name="adj1" fmla="val 50000"/>
                      <a:gd name="adj2" fmla="val 49999"/>
                    </a:avLst>
                  </a:prstGeom>
                  <a:solidFill>
                    <a:srgbClr val="808080"/>
                  </a:solidFill>
                  <a:ln w="25400">
                    <a:solidFill>
                      <a:srgbClr val="808080"/>
                    </a:solidFill>
                    <a:miter lim="800000"/>
                    <a:headEnd/>
                    <a:tailEnd/>
                  </a:ln>
                </p:spPr>
                <p:txBody>
                  <a:bodyPr vert="horz" wrap="square" lIns="91440" tIns="45720" rIns="91440" bIns="45720" numCol="1" anchor="ctr" anchorCtr="0" compatLnSpc="1">
                    <a:prstTxWarp prst="textNoShape">
                      <a:avLst/>
                    </a:prstTxWarp>
                  </a:bodyPr>
                  <a:lstStyle/>
                  <a:p>
                    <a:endParaRPr lang="ru-RU"/>
                  </a:p>
                </p:txBody>
              </p:sp>
              <p:sp>
                <p:nvSpPr>
                  <p:cNvPr id="66" name="Стрелка углом вверх 35"/>
                  <p:cNvSpPr>
                    <a:spLocks/>
                  </p:cNvSpPr>
                  <p:nvPr/>
                </p:nvSpPr>
                <p:spPr bwMode="auto">
                  <a:xfrm rot="5400000">
                    <a:off x="894" y="7739"/>
                    <a:ext cx="7201" cy="3600"/>
                  </a:xfrm>
                  <a:custGeom>
                    <a:avLst/>
                    <a:gdLst>
                      <a:gd name="T0" fmla="*/ 0 w 720080"/>
                      <a:gd name="T1" fmla="*/ 27 h 360040"/>
                      <a:gd name="T2" fmla="*/ 59 w 720080"/>
                      <a:gd name="T3" fmla="*/ 27 h 360040"/>
                      <a:gd name="T4" fmla="*/ 59 w 720080"/>
                      <a:gd name="T5" fmla="*/ 9 h 360040"/>
                      <a:gd name="T6" fmla="*/ 54 w 720080"/>
                      <a:gd name="T7" fmla="*/ 9 h 360040"/>
                      <a:gd name="T8" fmla="*/ 63 w 720080"/>
                      <a:gd name="T9" fmla="*/ 0 h 360040"/>
                      <a:gd name="T10" fmla="*/ 72 w 720080"/>
                      <a:gd name="T11" fmla="*/ 9 h 360040"/>
                      <a:gd name="T12" fmla="*/ 68 w 720080"/>
                      <a:gd name="T13" fmla="*/ 9 h 360040"/>
                      <a:gd name="T14" fmla="*/ 68 w 720080"/>
                      <a:gd name="T15" fmla="*/ 36 h 360040"/>
                      <a:gd name="T16" fmla="*/ 0 w 720080"/>
                      <a:gd name="T17" fmla="*/ 36 h 360040"/>
                      <a:gd name="T18" fmla="*/ 0 w 720080"/>
                      <a:gd name="T19" fmla="*/ 27 h 36004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720080" h="360040">
                        <a:moveTo>
                          <a:pt x="0" y="270030"/>
                        </a:moveTo>
                        <a:lnTo>
                          <a:pt x="585065" y="270030"/>
                        </a:lnTo>
                        <a:lnTo>
                          <a:pt x="585065" y="90010"/>
                        </a:lnTo>
                        <a:lnTo>
                          <a:pt x="540060" y="90010"/>
                        </a:lnTo>
                        <a:lnTo>
                          <a:pt x="630070" y="0"/>
                        </a:lnTo>
                        <a:lnTo>
                          <a:pt x="720080" y="90010"/>
                        </a:lnTo>
                        <a:lnTo>
                          <a:pt x="675075" y="90010"/>
                        </a:lnTo>
                        <a:lnTo>
                          <a:pt x="675075" y="360040"/>
                        </a:lnTo>
                        <a:lnTo>
                          <a:pt x="0" y="360040"/>
                        </a:lnTo>
                        <a:lnTo>
                          <a:pt x="0" y="270030"/>
                        </a:lnTo>
                        <a:close/>
                      </a:path>
                    </a:pathLst>
                  </a:custGeom>
                  <a:solidFill>
                    <a:srgbClr val="808080"/>
                  </a:solidFill>
                  <a:ln w="25400">
                    <a:solidFill>
                      <a:srgbClr val="808080"/>
                    </a:solidFill>
                    <a:round/>
                    <a:headEnd/>
                    <a:tailEnd/>
                  </a:ln>
                </p:spPr>
                <p:txBody>
                  <a:bodyPr vert="horz" wrap="square" lIns="91440" tIns="45720" rIns="91440" bIns="45720" numCol="1" anchor="ctr" anchorCtr="0" compatLnSpc="1">
                    <a:prstTxWarp prst="textNoShape">
                      <a:avLst/>
                    </a:prstTxWarp>
                  </a:bodyPr>
                  <a:lstStyle/>
                  <a:p>
                    <a:endParaRPr lang="ru-RU"/>
                  </a:p>
                </p:txBody>
              </p:sp>
              <p:sp>
                <p:nvSpPr>
                  <p:cNvPr id="67" name="Прямоугольник 96"/>
                  <p:cNvSpPr>
                    <a:spLocks noChangeArrowheads="1"/>
                  </p:cNvSpPr>
                  <p:nvPr/>
                </p:nvSpPr>
                <p:spPr bwMode="auto">
                  <a:xfrm>
                    <a:off x="7917" y="10795"/>
                    <a:ext cx="5348" cy="249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ts val="500"/>
                      </a:spcBef>
                      <a:spcAft>
                        <a:spcPts val="500"/>
                      </a:spcAft>
                      <a:buClrTx/>
                      <a:buSzTx/>
                      <a:buFontTx/>
                      <a:buNone/>
                      <a:tabLst/>
                    </a:pPr>
                    <a:r>
                      <a:rPr kumimoji="0" lang="en-US" sz="1800" b="1" i="1" u="none" strike="noStrike" cap="none" normalizeH="0" baseline="0" smtClean="0">
                        <a:ln>
                          <a:noFill/>
                        </a:ln>
                        <a:solidFill>
                          <a:srgbClr val="000000"/>
                        </a:solidFill>
                        <a:effectLst/>
                        <a:latin typeface="Calibri" pitchFamily="34" charset="0"/>
                      </a:rPr>
                      <a:t>copA</a:t>
                    </a:r>
                    <a:endParaRPr kumimoji="0" lang="ru-RU" sz="1800" b="0" i="0" u="none" strike="noStrike" cap="none" normalizeH="0" baseline="0" smtClean="0">
                      <a:ln>
                        <a:noFill/>
                      </a:ln>
                      <a:solidFill>
                        <a:schemeClr val="tx1"/>
                      </a:solidFill>
                      <a:effectLst/>
                      <a:latin typeface="Arial" pitchFamily="34" charset="0"/>
                    </a:endParaRPr>
                  </a:p>
                </p:txBody>
              </p:sp>
              <p:sp>
                <p:nvSpPr>
                  <p:cNvPr id="68" name="Плюс 37"/>
                  <p:cNvSpPr>
                    <a:spLocks/>
                  </p:cNvSpPr>
                  <p:nvPr/>
                </p:nvSpPr>
                <p:spPr bwMode="auto">
                  <a:xfrm>
                    <a:off x="21201" y="35"/>
                    <a:ext cx="2160" cy="2160"/>
                  </a:xfrm>
                  <a:custGeom>
                    <a:avLst/>
                    <a:gdLst>
                      <a:gd name="T0" fmla="*/ 3 w 216024"/>
                      <a:gd name="T1" fmla="*/ 8 h 216024"/>
                      <a:gd name="T2" fmla="*/ 8 w 216024"/>
                      <a:gd name="T3" fmla="*/ 8 h 216024"/>
                      <a:gd name="T4" fmla="*/ 8 w 216024"/>
                      <a:gd name="T5" fmla="*/ 3 h 216024"/>
                      <a:gd name="T6" fmla="*/ 13 w 216024"/>
                      <a:gd name="T7" fmla="*/ 3 h 216024"/>
                      <a:gd name="T8" fmla="*/ 13 w 216024"/>
                      <a:gd name="T9" fmla="*/ 8 h 216024"/>
                      <a:gd name="T10" fmla="*/ 19 w 216024"/>
                      <a:gd name="T11" fmla="*/ 8 h 216024"/>
                      <a:gd name="T12" fmla="*/ 19 w 216024"/>
                      <a:gd name="T13" fmla="*/ 13 h 216024"/>
                      <a:gd name="T14" fmla="*/ 13 w 216024"/>
                      <a:gd name="T15" fmla="*/ 13 h 216024"/>
                      <a:gd name="T16" fmla="*/ 13 w 216024"/>
                      <a:gd name="T17" fmla="*/ 19 h 216024"/>
                      <a:gd name="T18" fmla="*/ 8 w 216024"/>
                      <a:gd name="T19" fmla="*/ 19 h 216024"/>
                      <a:gd name="T20" fmla="*/ 8 w 216024"/>
                      <a:gd name="T21" fmla="*/ 13 h 216024"/>
                      <a:gd name="T22" fmla="*/ 3 w 216024"/>
                      <a:gd name="T23" fmla="*/ 13 h 216024"/>
                      <a:gd name="T24" fmla="*/ 3 w 216024"/>
                      <a:gd name="T25" fmla="*/ 8 h 21602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16024" h="216024">
                        <a:moveTo>
                          <a:pt x="28634" y="82608"/>
                        </a:moveTo>
                        <a:lnTo>
                          <a:pt x="82608" y="82608"/>
                        </a:lnTo>
                        <a:lnTo>
                          <a:pt x="82608" y="28634"/>
                        </a:lnTo>
                        <a:lnTo>
                          <a:pt x="133416" y="28634"/>
                        </a:lnTo>
                        <a:lnTo>
                          <a:pt x="133416" y="82608"/>
                        </a:lnTo>
                        <a:lnTo>
                          <a:pt x="187390" y="82608"/>
                        </a:lnTo>
                        <a:lnTo>
                          <a:pt x="187390" y="133416"/>
                        </a:lnTo>
                        <a:lnTo>
                          <a:pt x="133416" y="133416"/>
                        </a:lnTo>
                        <a:lnTo>
                          <a:pt x="133416" y="187390"/>
                        </a:lnTo>
                        <a:lnTo>
                          <a:pt x="82608" y="187390"/>
                        </a:lnTo>
                        <a:lnTo>
                          <a:pt x="82608" y="133416"/>
                        </a:lnTo>
                        <a:lnTo>
                          <a:pt x="28634" y="133416"/>
                        </a:lnTo>
                        <a:lnTo>
                          <a:pt x="28634" y="82608"/>
                        </a:lnTo>
                        <a:close/>
                      </a:path>
                    </a:pathLst>
                  </a:custGeom>
                  <a:solidFill>
                    <a:srgbClr val="404040"/>
                  </a:solidFill>
                  <a:ln w="25400">
                    <a:solidFill>
                      <a:srgbClr val="404040"/>
                    </a:solidFill>
                    <a:round/>
                    <a:headEnd/>
                    <a:tailEnd/>
                  </a:ln>
                </p:spPr>
                <p:txBody>
                  <a:bodyPr vert="horz" wrap="square" lIns="91440" tIns="45720" rIns="91440" bIns="45720" numCol="1" anchor="ctr" anchorCtr="0" compatLnSpc="1">
                    <a:prstTxWarp prst="textNoShape">
                      <a:avLst/>
                    </a:prstTxWarp>
                  </a:bodyPr>
                  <a:lstStyle/>
                  <a:p>
                    <a:endParaRPr lang="ru-RU"/>
                  </a:p>
                </p:txBody>
              </p:sp>
              <p:sp>
                <p:nvSpPr>
                  <p:cNvPr id="69" name="Плюс 38"/>
                  <p:cNvSpPr>
                    <a:spLocks/>
                  </p:cNvSpPr>
                  <p:nvPr/>
                </p:nvSpPr>
                <p:spPr bwMode="auto">
                  <a:xfrm>
                    <a:off x="33123" y="1"/>
                    <a:ext cx="2161" cy="2160"/>
                  </a:xfrm>
                  <a:custGeom>
                    <a:avLst/>
                    <a:gdLst>
                      <a:gd name="T0" fmla="*/ 3 w 216024"/>
                      <a:gd name="T1" fmla="*/ 8 h 216024"/>
                      <a:gd name="T2" fmla="*/ 8 w 216024"/>
                      <a:gd name="T3" fmla="*/ 8 h 216024"/>
                      <a:gd name="T4" fmla="*/ 8 w 216024"/>
                      <a:gd name="T5" fmla="*/ 3 h 216024"/>
                      <a:gd name="T6" fmla="*/ 13 w 216024"/>
                      <a:gd name="T7" fmla="*/ 3 h 216024"/>
                      <a:gd name="T8" fmla="*/ 13 w 216024"/>
                      <a:gd name="T9" fmla="*/ 8 h 216024"/>
                      <a:gd name="T10" fmla="*/ 19 w 216024"/>
                      <a:gd name="T11" fmla="*/ 8 h 216024"/>
                      <a:gd name="T12" fmla="*/ 19 w 216024"/>
                      <a:gd name="T13" fmla="*/ 13 h 216024"/>
                      <a:gd name="T14" fmla="*/ 13 w 216024"/>
                      <a:gd name="T15" fmla="*/ 13 h 216024"/>
                      <a:gd name="T16" fmla="*/ 13 w 216024"/>
                      <a:gd name="T17" fmla="*/ 19 h 216024"/>
                      <a:gd name="T18" fmla="*/ 8 w 216024"/>
                      <a:gd name="T19" fmla="*/ 19 h 216024"/>
                      <a:gd name="T20" fmla="*/ 8 w 216024"/>
                      <a:gd name="T21" fmla="*/ 13 h 216024"/>
                      <a:gd name="T22" fmla="*/ 3 w 216024"/>
                      <a:gd name="T23" fmla="*/ 13 h 216024"/>
                      <a:gd name="T24" fmla="*/ 3 w 216024"/>
                      <a:gd name="T25" fmla="*/ 8 h 21602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16024" h="216024">
                        <a:moveTo>
                          <a:pt x="28634" y="82608"/>
                        </a:moveTo>
                        <a:lnTo>
                          <a:pt x="82608" y="82608"/>
                        </a:lnTo>
                        <a:lnTo>
                          <a:pt x="82608" y="28634"/>
                        </a:lnTo>
                        <a:lnTo>
                          <a:pt x="133416" y="28634"/>
                        </a:lnTo>
                        <a:lnTo>
                          <a:pt x="133416" y="82608"/>
                        </a:lnTo>
                        <a:lnTo>
                          <a:pt x="187390" y="82608"/>
                        </a:lnTo>
                        <a:lnTo>
                          <a:pt x="187390" y="133416"/>
                        </a:lnTo>
                        <a:lnTo>
                          <a:pt x="133416" y="133416"/>
                        </a:lnTo>
                        <a:lnTo>
                          <a:pt x="133416" y="187390"/>
                        </a:lnTo>
                        <a:lnTo>
                          <a:pt x="82608" y="187390"/>
                        </a:lnTo>
                        <a:lnTo>
                          <a:pt x="82608" y="133416"/>
                        </a:lnTo>
                        <a:lnTo>
                          <a:pt x="28634" y="133416"/>
                        </a:lnTo>
                        <a:lnTo>
                          <a:pt x="28634" y="82608"/>
                        </a:lnTo>
                        <a:close/>
                      </a:path>
                    </a:pathLst>
                  </a:custGeom>
                  <a:solidFill>
                    <a:srgbClr val="404040"/>
                  </a:solidFill>
                  <a:ln w="25400">
                    <a:solidFill>
                      <a:srgbClr val="404040"/>
                    </a:solidFill>
                    <a:round/>
                    <a:headEnd/>
                    <a:tailEnd/>
                  </a:ln>
                </p:spPr>
                <p:txBody>
                  <a:bodyPr vert="horz" wrap="square" lIns="91440" tIns="45720" rIns="91440" bIns="45720" numCol="1" anchor="ctr" anchorCtr="0" compatLnSpc="1">
                    <a:prstTxWarp prst="textNoShape">
                      <a:avLst/>
                    </a:prstTxWarp>
                  </a:bodyPr>
                  <a:lstStyle/>
                  <a:p>
                    <a:endParaRPr lang="ru-RU"/>
                  </a:p>
                </p:txBody>
              </p:sp>
            </p:grpSp>
            <p:sp>
              <p:nvSpPr>
                <p:cNvPr id="70" name="Плюс 37"/>
                <p:cNvSpPr>
                  <a:spLocks/>
                </p:cNvSpPr>
                <p:nvPr/>
              </p:nvSpPr>
              <p:spPr bwMode="auto">
                <a:xfrm>
                  <a:off x="11740" y="47"/>
                  <a:ext cx="2825" cy="3034"/>
                </a:xfrm>
                <a:custGeom>
                  <a:avLst/>
                  <a:gdLst>
                    <a:gd name="T0" fmla="*/ 490 w 216024"/>
                    <a:gd name="T1" fmla="*/ 1630 h 216024"/>
                    <a:gd name="T2" fmla="*/ 1413 w 216024"/>
                    <a:gd name="T3" fmla="*/ 1630 h 216024"/>
                    <a:gd name="T4" fmla="*/ 1413 w 216024"/>
                    <a:gd name="T5" fmla="*/ 565 h 216024"/>
                    <a:gd name="T6" fmla="*/ 2282 w 216024"/>
                    <a:gd name="T7" fmla="*/ 565 h 216024"/>
                    <a:gd name="T8" fmla="*/ 2282 w 216024"/>
                    <a:gd name="T9" fmla="*/ 1630 h 216024"/>
                    <a:gd name="T10" fmla="*/ 3205 w 216024"/>
                    <a:gd name="T11" fmla="*/ 1630 h 216024"/>
                    <a:gd name="T12" fmla="*/ 3205 w 216024"/>
                    <a:gd name="T13" fmla="*/ 2632 h 216024"/>
                    <a:gd name="T14" fmla="*/ 2282 w 216024"/>
                    <a:gd name="T15" fmla="*/ 2632 h 216024"/>
                    <a:gd name="T16" fmla="*/ 2282 w 216024"/>
                    <a:gd name="T17" fmla="*/ 3697 h 216024"/>
                    <a:gd name="T18" fmla="*/ 1413 w 216024"/>
                    <a:gd name="T19" fmla="*/ 3697 h 216024"/>
                    <a:gd name="T20" fmla="*/ 1413 w 216024"/>
                    <a:gd name="T21" fmla="*/ 2632 h 216024"/>
                    <a:gd name="T22" fmla="*/ 490 w 216024"/>
                    <a:gd name="T23" fmla="*/ 2632 h 216024"/>
                    <a:gd name="T24" fmla="*/ 490 w 216024"/>
                    <a:gd name="T25" fmla="*/ 1630 h 21602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16024" h="216024">
                      <a:moveTo>
                        <a:pt x="28634" y="82608"/>
                      </a:moveTo>
                      <a:lnTo>
                        <a:pt x="82608" y="82608"/>
                      </a:lnTo>
                      <a:lnTo>
                        <a:pt x="82608" y="28634"/>
                      </a:lnTo>
                      <a:lnTo>
                        <a:pt x="133416" y="28634"/>
                      </a:lnTo>
                      <a:lnTo>
                        <a:pt x="133416" y="82608"/>
                      </a:lnTo>
                      <a:lnTo>
                        <a:pt x="187390" y="82608"/>
                      </a:lnTo>
                      <a:lnTo>
                        <a:pt x="187390" y="133416"/>
                      </a:lnTo>
                      <a:lnTo>
                        <a:pt x="133416" y="133416"/>
                      </a:lnTo>
                      <a:lnTo>
                        <a:pt x="133416" y="187390"/>
                      </a:lnTo>
                      <a:lnTo>
                        <a:pt x="82608" y="187390"/>
                      </a:lnTo>
                      <a:lnTo>
                        <a:pt x="82608" y="133416"/>
                      </a:lnTo>
                      <a:lnTo>
                        <a:pt x="28634" y="133416"/>
                      </a:lnTo>
                      <a:lnTo>
                        <a:pt x="28634" y="82608"/>
                      </a:lnTo>
                      <a:close/>
                    </a:path>
                  </a:pathLst>
                </a:custGeom>
                <a:solidFill>
                  <a:srgbClr val="404040"/>
                </a:solidFill>
                <a:ln w="25400">
                  <a:solidFill>
                    <a:srgbClr val="404040"/>
                  </a:solidFill>
                  <a:round/>
                  <a:headEnd/>
                  <a:tailEnd/>
                </a:ln>
              </p:spPr>
              <p:txBody>
                <a:bodyPr vert="horz" wrap="square" lIns="91440" tIns="45720" rIns="91440" bIns="45720" numCol="1" anchor="ctr" anchorCtr="0" compatLnSpc="1">
                  <a:prstTxWarp prst="textNoShape">
                    <a:avLst/>
                  </a:prstTxWarp>
                </a:bodyPr>
                <a:lstStyle/>
                <a:p>
                  <a:endParaRPr lang="ru-RU"/>
                </a:p>
              </p:txBody>
            </p:sp>
          </p:grpSp>
          <p:sp>
            <p:nvSpPr>
              <p:cNvPr id="71" name="TextBox 21"/>
              <p:cNvSpPr txBox="1">
                <a:spLocks noChangeArrowheads="1"/>
              </p:cNvSpPr>
              <p:nvPr/>
            </p:nvSpPr>
            <p:spPr bwMode="auto">
              <a:xfrm>
                <a:off x="4319" y="8091"/>
                <a:ext cx="3761" cy="659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ts val="500"/>
                  </a:spcBef>
                  <a:spcAft>
                    <a:spcPts val="500"/>
                  </a:spcAft>
                  <a:buClrTx/>
                  <a:buSzTx/>
                  <a:buFontTx/>
                  <a:buNone/>
                  <a:tabLst/>
                </a:pPr>
                <a:r>
                  <a:rPr kumimoji="0" lang="ru-RU" sz="4400" b="0" i="0" u="none" strike="noStrike" cap="none" normalizeH="0" baseline="30000" smtClean="0">
                    <a:ln>
                      <a:noFill/>
                    </a:ln>
                    <a:solidFill>
                      <a:srgbClr val="404040"/>
                    </a:solidFill>
                    <a:effectLst/>
                    <a:latin typeface="Calibri" pitchFamily="34" charset="0"/>
                  </a:rPr>
                  <a:t>?</a:t>
                </a:r>
                <a:endParaRPr kumimoji="0" lang="ru-RU" sz="1800" b="0" i="0" u="none" strike="noStrike" cap="none" normalizeH="0" baseline="0" smtClean="0">
                  <a:ln>
                    <a:noFill/>
                  </a:ln>
                  <a:solidFill>
                    <a:schemeClr val="tx1"/>
                  </a:solidFill>
                  <a:effectLst/>
                  <a:latin typeface="Arial" pitchFamily="34" charset="0"/>
                </a:endParaRPr>
              </a:p>
            </p:txBody>
          </p:sp>
        </p:grpSp>
        <p:sp>
          <p:nvSpPr>
            <p:cNvPr id="72" name="Стрелка углом вверх 35"/>
            <p:cNvSpPr>
              <a:spLocks/>
            </p:cNvSpPr>
            <p:nvPr/>
          </p:nvSpPr>
          <p:spPr bwMode="auto">
            <a:xfrm rot="5400000">
              <a:off x="20294" y="14079"/>
              <a:ext cx="12678" cy="5428"/>
            </a:xfrm>
            <a:custGeom>
              <a:avLst/>
              <a:gdLst>
                <a:gd name="T0" fmla="*/ 0 w 720080"/>
                <a:gd name="T1" fmla="*/ 6138 h 360040"/>
                <a:gd name="T2" fmla="*/ 18136 w 720080"/>
                <a:gd name="T3" fmla="*/ 6138 h 360040"/>
                <a:gd name="T4" fmla="*/ 18136 w 720080"/>
                <a:gd name="T5" fmla="*/ 2046 h 360040"/>
                <a:gd name="T6" fmla="*/ 16741 w 720080"/>
                <a:gd name="T7" fmla="*/ 2046 h 360040"/>
                <a:gd name="T8" fmla="*/ 19532 w 720080"/>
                <a:gd name="T9" fmla="*/ 0 h 360040"/>
                <a:gd name="T10" fmla="*/ 22322 w 720080"/>
                <a:gd name="T11" fmla="*/ 2046 h 360040"/>
                <a:gd name="T12" fmla="*/ 20927 w 720080"/>
                <a:gd name="T13" fmla="*/ 2046 h 360040"/>
                <a:gd name="T14" fmla="*/ 20927 w 720080"/>
                <a:gd name="T15" fmla="*/ 8184 h 360040"/>
                <a:gd name="T16" fmla="*/ 0 w 720080"/>
                <a:gd name="T17" fmla="*/ 8184 h 360040"/>
                <a:gd name="T18" fmla="*/ 0 w 720080"/>
                <a:gd name="T19" fmla="*/ 6138 h 36004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720080" h="360040">
                  <a:moveTo>
                    <a:pt x="0" y="270030"/>
                  </a:moveTo>
                  <a:lnTo>
                    <a:pt x="585065" y="270030"/>
                  </a:lnTo>
                  <a:lnTo>
                    <a:pt x="585065" y="90010"/>
                  </a:lnTo>
                  <a:lnTo>
                    <a:pt x="540060" y="90010"/>
                  </a:lnTo>
                  <a:lnTo>
                    <a:pt x="630070" y="0"/>
                  </a:lnTo>
                  <a:lnTo>
                    <a:pt x="720080" y="90010"/>
                  </a:lnTo>
                  <a:lnTo>
                    <a:pt x="675075" y="90010"/>
                  </a:lnTo>
                  <a:lnTo>
                    <a:pt x="675075" y="360040"/>
                  </a:lnTo>
                  <a:lnTo>
                    <a:pt x="0" y="360040"/>
                  </a:lnTo>
                  <a:lnTo>
                    <a:pt x="0" y="270030"/>
                  </a:lnTo>
                  <a:close/>
                </a:path>
              </a:pathLst>
            </a:custGeom>
            <a:solidFill>
              <a:srgbClr val="808080"/>
            </a:solidFill>
            <a:ln w="25400">
              <a:solidFill>
                <a:srgbClr val="808080"/>
              </a:solidFill>
              <a:round/>
              <a:headEnd/>
              <a:tailEnd/>
            </a:ln>
          </p:spPr>
          <p:txBody>
            <a:bodyPr vert="horz" wrap="square" lIns="91440" tIns="45720" rIns="91440" bIns="45720" numCol="1" anchor="ctr" anchorCtr="0" compatLnSpc="1">
              <a:prstTxWarp prst="textNoShape">
                <a:avLst/>
              </a:prstTxWarp>
            </a:bodyPr>
            <a:lstStyle/>
            <a:p>
              <a:endParaRPr lang="ru-RU"/>
            </a:p>
          </p:txBody>
        </p:sp>
        <p:sp>
          <p:nvSpPr>
            <p:cNvPr id="73" name="Скругленный прямоугольник 102"/>
            <p:cNvSpPr>
              <a:spLocks noChangeArrowheads="1"/>
            </p:cNvSpPr>
            <p:nvPr/>
          </p:nvSpPr>
          <p:spPr bwMode="auto">
            <a:xfrm>
              <a:off x="29637" y="16127"/>
              <a:ext cx="11944" cy="10141"/>
            </a:xfrm>
            <a:prstGeom prst="roundRect">
              <a:avLst>
                <a:gd name="adj" fmla="val 16667"/>
              </a:avLst>
            </a:prstGeom>
            <a:gradFill rotWithShape="1">
              <a:gsLst>
                <a:gs pos="0">
                  <a:srgbClr val="FFFFFF"/>
                </a:gs>
                <a:gs pos="100000">
                  <a:srgbClr val="4C4C4C"/>
                </a:gs>
              </a:gsLst>
              <a:path path="shape">
                <a:fillToRect l="50000" t="50000" r="50000" b="50000"/>
              </a:path>
            </a:gradFill>
            <a:ln w="25400">
              <a:solidFill>
                <a:srgbClr val="5A5A5A"/>
              </a:solidFill>
              <a:round/>
              <a:headEnd/>
              <a:tailEnd/>
            </a:ln>
          </p:spPr>
          <p:txBody>
            <a:bodyPr vert="horz" wrap="square" lIns="91440" tIns="45720" rIns="91440" bIns="45720" numCol="1" anchor="ctr" anchorCtr="0" compatLnSpc="1">
              <a:prstTxWarp prst="textNoShape">
                <a:avLst/>
              </a:prstTxWarp>
            </a:bodyPr>
            <a:lstStyle/>
            <a:p>
              <a:endParaRPr lang="ru-RU"/>
            </a:p>
          </p:txBody>
        </p:sp>
        <p:sp>
          <p:nvSpPr>
            <p:cNvPr id="74" name="Плюс 37"/>
            <p:cNvSpPr>
              <a:spLocks/>
            </p:cNvSpPr>
            <p:nvPr/>
          </p:nvSpPr>
          <p:spPr bwMode="auto">
            <a:xfrm>
              <a:off x="26235" y="10545"/>
              <a:ext cx="3257" cy="3803"/>
            </a:xfrm>
            <a:custGeom>
              <a:avLst/>
              <a:gdLst>
                <a:gd name="T0" fmla="*/ 651 w 216024"/>
                <a:gd name="T1" fmla="*/ 2560 h 216024"/>
                <a:gd name="T2" fmla="*/ 1878 w 216024"/>
                <a:gd name="T3" fmla="*/ 2560 h 216024"/>
                <a:gd name="T4" fmla="*/ 1878 w 216024"/>
                <a:gd name="T5" fmla="*/ 887 h 216024"/>
                <a:gd name="T6" fmla="*/ 3033 w 216024"/>
                <a:gd name="T7" fmla="*/ 887 h 216024"/>
                <a:gd name="T8" fmla="*/ 3033 w 216024"/>
                <a:gd name="T9" fmla="*/ 2560 h 216024"/>
                <a:gd name="T10" fmla="*/ 4260 w 216024"/>
                <a:gd name="T11" fmla="*/ 2560 h 216024"/>
                <a:gd name="T12" fmla="*/ 4260 w 216024"/>
                <a:gd name="T13" fmla="*/ 4135 h 216024"/>
                <a:gd name="T14" fmla="*/ 3033 w 216024"/>
                <a:gd name="T15" fmla="*/ 4135 h 216024"/>
                <a:gd name="T16" fmla="*/ 3033 w 216024"/>
                <a:gd name="T17" fmla="*/ 5807 h 216024"/>
                <a:gd name="T18" fmla="*/ 1878 w 216024"/>
                <a:gd name="T19" fmla="*/ 5807 h 216024"/>
                <a:gd name="T20" fmla="*/ 1878 w 216024"/>
                <a:gd name="T21" fmla="*/ 4135 h 216024"/>
                <a:gd name="T22" fmla="*/ 651 w 216024"/>
                <a:gd name="T23" fmla="*/ 4135 h 216024"/>
                <a:gd name="T24" fmla="*/ 651 w 216024"/>
                <a:gd name="T25" fmla="*/ 2560 h 21602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16024" h="216024">
                  <a:moveTo>
                    <a:pt x="28634" y="82608"/>
                  </a:moveTo>
                  <a:lnTo>
                    <a:pt x="82608" y="82608"/>
                  </a:lnTo>
                  <a:lnTo>
                    <a:pt x="82608" y="28634"/>
                  </a:lnTo>
                  <a:lnTo>
                    <a:pt x="133416" y="28634"/>
                  </a:lnTo>
                  <a:lnTo>
                    <a:pt x="133416" y="82608"/>
                  </a:lnTo>
                  <a:lnTo>
                    <a:pt x="187390" y="82608"/>
                  </a:lnTo>
                  <a:lnTo>
                    <a:pt x="187390" y="133416"/>
                  </a:lnTo>
                  <a:lnTo>
                    <a:pt x="133416" y="133416"/>
                  </a:lnTo>
                  <a:lnTo>
                    <a:pt x="133416" y="187390"/>
                  </a:lnTo>
                  <a:lnTo>
                    <a:pt x="82608" y="187390"/>
                  </a:lnTo>
                  <a:lnTo>
                    <a:pt x="82608" y="133416"/>
                  </a:lnTo>
                  <a:lnTo>
                    <a:pt x="28634" y="133416"/>
                  </a:lnTo>
                  <a:lnTo>
                    <a:pt x="28634" y="82608"/>
                  </a:lnTo>
                  <a:close/>
                </a:path>
              </a:pathLst>
            </a:custGeom>
            <a:solidFill>
              <a:srgbClr val="404040"/>
            </a:solidFill>
            <a:ln w="25400">
              <a:solidFill>
                <a:srgbClr val="404040"/>
              </a:solidFill>
              <a:round/>
              <a:headEnd/>
              <a:tailEnd/>
            </a:ln>
          </p:spPr>
          <p:txBody>
            <a:bodyPr vert="horz" wrap="square" lIns="91440" tIns="45720" rIns="91440" bIns="45720" numCol="1" anchor="ctr" anchorCtr="0" compatLnSpc="1">
              <a:prstTxWarp prst="textNoShape">
                <a:avLst/>
              </a:prstTxWarp>
            </a:bodyPr>
            <a:lstStyle/>
            <a:p>
              <a:endParaRPr lang="ru-RU"/>
            </a:p>
          </p:txBody>
        </p:sp>
        <p:sp>
          <p:nvSpPr>
            <p:cNvPr id="75" name="Минус 104"/>
            <p:cNvSpPr>
              <a:spLocks/>
            </p:cNvSpPr>
            <p:nvPr/>
          </p:nvSpPr>
          <p:spPr bwMode="auto">
            <a:xfrm>
              <a:off x="26292" y="13548"/>
              <a:ext cx="3200" cy="3637"/>
            </a:xfrm>
            <a:custGeom>
              <a:avLst/>
              <a:gdLst>
                <a:gd name="T0" fmla="*/ 424 w 319965"/>
                <a:gd name="T1" fmla="*/ 1391 h 363689"/>
                <a:gd name="T2" fmla="*/ 2776 w 319965"/>
                <a:gd name="T3" fmla="*/ 1391 h 363689"/>
                <a:gd name="T4" fmla="*/ 2776 w 319965"/>
                <a:gd name="T5" fmla="*/ 2246 h 363689"/>
                <a:gd name="T6" fmla="*/ 424 w 319965"/>
                <a:gd name="T7" fmla="*/ 2246 h 363689"/>
                <a:gd name="T8" fmla="*/ 424 w 319965"/>
                <a:gd name="T9" fmla="*/ 1391 h 36368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19965" h="363689">
                  <a:moveTo>
                    <a:pt x="42411" y="139075"/>
                  </a:moveTo>
                  <a:lnTo>
                    <a:pt x="277554" y="139075"/>
                  </a:lnTo>
                  <a:lnTo>
                    <a:pt x="277554" y="224614"/>
                  </a:lnTo>
                  <a:lnTo>
                    <a:pt x="42411" y="224614"/>
                  </a:lnTo>
                  <a:lnTo>
                    <a:pt x="42411" y="139075"/>
                  </a:lnTo>
                  <a:close/>
                </a:path>
              </a:pathLst>
            </a:custGeom>
            <a:solidFill>
              <a:srgbClr val="404040"/>
            </a:solidFill>
            <a:ln w="25400">
              <a:solidFill>
                <a:srgbClr val="404040"/>
              </a:solidFill>
              <a:round/>
              <a:headEnd/>
              <a:tailEnd/>
            </a:ln>
          </p:spPr>
          <p:txBody>
            <a:bodyPr vert="horz" wrap="square" lIns="91440" tIns="45720" rIns="91440" bIns="45720" numCol="1" anchor="ctr" anchorCtr="0" compatLnSpc="1">
              <a:prstTxWarp prst="textNoShape">
                <a:avLst/>
              </a:prstTxWarp>
            </a:bodyPr>
            <a:lstStyle/>
            <a:p>
              <a:endParaRPr lang="ru-RU"/>
            </a:p>
          </p:txBody>
        </p:sp>
        <p:sp>
          <p:nvSpPr>
            <p:cNvPr id="76" name="Прямоугольник 126"/>
            <p:cNvSpPr>
              <a:spLocks noChangeArrowheads="1"/>
            </p:cNvSpPr>
            <p:nvPr/>
          </p:nvSpPr>
          <p:spPr bwMode="auto">
            <a:xfrm>
              <a:off x="31967" y="18999"/>
              <a:ext cx="7774" cy="395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ts val="500"/>
                </a:spcBef>
                <a:spcAft>
                  <a:spcPts val="500"/>
                </a:spcAft>
                <a:buClrTx/>
                <a:buSzTx/>
                <a:buFontTx/>
                <a:buNone/>
                <a:tabLst/>
              </a:pPr>
              <a:r>
                <a:rPr kumimoji="0" lang="en-US" sz="1800" b="1" i="1" u="none" strike="noStrike" cap="none" normalizeH="0" baseline="0" smtClean="0">
                  <a:ln>
                    <a:noFill/>
                  </a:ln>
                  <a:solidFill>
                    <a:srgbClr val="000000"/>
                  </a:solidFill>
                  <a:effectLst/>
                  <a:latin typeface="Calibri" pitchFamily="34" charset="0"/>
                </a:rPr>
                <a:t>glnA</a:t>
              </a:r>
              <a:endParaRPr kumimoji="0" lang="ru-RU" sz="1800" b="0" i="0" u="none" strike="noStrike" cap="none" normalizeH="0" baseline="0" smtClean="0">
                <a:ln>
                  <a:noFill/>
                </a:ln>
                <a:solidFill>
                  <a:schemeClr val="tx1"/>
                </a:solidFill>
                <a:effectLst/>
                <a:latin typeface="Arial" pitchFamily="34" charset="0"/>
              </a:endParaRPr>
            </a:p>
          </p:txBody>
        </p:sp>
      </p:grpSp>
      <p:sp>
        <p:nvSpPr>
          <p:cNvPr id="31" name="Овал 30"/>
          <p:cNvSpPr/>
          <p:nvPr/>
        </p:nvSpPr>
        <p:spPr>
          <a:xfrm>
            <a:off x="7524328" y="1988840"/>
            <a:ext cx="864096" cy="576064"/>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4" name="Овал 33"/>
          <p:cNvSpPr/>
          <p:nvPr/>
        </p:nvSpPr>
        <p:spPr>
          <a:xfrm>
            <a:off x="4860032" y="3861048"/>
            <a:ext cx="864096" cy="576064"/>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6" name="Овал 35"/>
          <p:cNvSpPr/>
          <p:nvPr/>
        </p:nvSpPr>
        <p:spPr>
          <a:xfrm>
            <a:off x="2771800" y="3789040"/>
            <a:ext cx="864096" cy="576064"/>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7" name="Овал 36"/>
          <p:cNvSpPr/>
          <p:nvPr/>
        </p:nvSpPr>
        <p:spPr>
          <a:xfrm>
            <a:off x="1691680" y="1988840"/>
            <a:ext cx="792088" cy="504056"/>
          </a:xfrm>
          <a:prstGeom prst="ellipse">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pPr algn="ctr"/>
            <a:r>
              <a:rPr lang="ru-RU" sz="3100" dirty="0" smtClean="0">
                <a:sym typeface="Calibri"/>
              </a:rPr>
              <a:t>Исследование воздействия терагерцового излучения на </a:t>
            </a:r>
            <a:r>
              <a:rPr lang="ru-RU" sz="3100" dirty="0" err="1" smtClean="0">
                <a:sym typeface="Calibri"/>
              </a:rPr>
              <a:t>стрессочувствительные</a:t>
            </a:r>
            <a:r>
              <a:rPr lang="ru-RU" sz="3100" dirty="0" smtClean="0">
                <a:sym typeface="Calibri"/>
              </a:rPr>
              <a:t> системы </a:t>
            </a:r>
            <a:r>
              <a:rPr lang="en-US" sz="3100" i="1" dirty="0" smtClean="0">
                <a:sym typeface="Calibri"/>
              </a:rPr>
              <a:t>E. coli</a:t>
            </a:r>
            <a:endParaRPr lang="ru-RU" sz="3100" dirty="0"/>
          </a:p>
        </p:txBody>
      </p:sp>
      <p:pic>
        <p:nvPicPr>
          <p:cNvPr id="4" name="Picture 11"/>
          <p:cNvPicPr>
            <a:picLocks noGrp="1" noChangeAspect="1" noChangeArrowheads="1"/>
          </p:cNvPicPr>
          <p:nvPr>
            <p:ph idx="1"/>
          </p:nvPr>
        </p:nvPicPr>
        <p:blipFill>
          <a:blip r:embed="rId3" cstate="print"/>
          <a:srcRect/>
          <a:stretch>
            <a:fillRect/>
          </a:stretch>
        </p:blipFill>
        <p:spPr bwMode="auto">
          <a:xfrm>
            <a:off x="1403648" y="2060848"/>
            <a:ext cx="6840759" cy="3108779"/>
          </a:xfrm>
          <a:prstGeom prst="rect">
            <a:avLst/>
          </a:prstGeom>
          <a:noFill/>
          <a:ln w="9525">
            <a:noFill/>
            <a:miter lim="800000"/>
            <a:headEnd/>
            <a:tailEnd/>
          </a:ln>
        </p:spPr>
      </p:pic>
      <p:pic>
        <p:nvPicPr>
          <p:cNvPr id="5" name="Picture 12" descr="C:\Users\Evgen\Desktop\SNAP-161047-0009.jpg"/>
          <p:cNvPicPr>
            <a:picLocks noChangeAspect="1" noChangeArrowheads="1"/>
          </p:cNvPicPr>
          <p:nvPr/>
        </p:nvPicPr>
        <p:blipFill>
          <a:blip r:embed="rId4" cstate="print"/>
          <a:srcRect/>
          <a:stretch>
            <a:fillRect/>
          </a:stretch>
        </p:blipFill>
        <p:spPr bwMode="auto">
          <a:xfrm>
            <a:off x="6300192" y="2276872"/>
            <a:ext cx="1525670" cy="1149969"/>
          </a:xfrm>
          <a:prstGeom prst="rect">
            <a:avLst/>
          </a:prstGeom>
          <a:noFill/>
          <a:ln w="9525">
            <a:noFill/>
            <a:miter lim="800000"/>
            <a:headEnd/>
            <a:tailEnd/>
          </a:ln>
        </p:spPr>
      </p:pic>
      <p:pic>
        <p:nvPicPr>
          <p:cNvPr id="6" name="Picture 5"/>
          <p:cNvPicPr>
            <a:picLocks noChangeAspect="1" noChangeArrowheads="1"/>
          </p:cNvPicPr>
          <p:nvPr/>
        </p:nvPicPr>
        <p:blipFill>
          <a:blip r:embed="rId5" cstate="print"/>
          <a:srcRect/>
          <a:stretch>
            <a:fillRect/>
          </a:stretch>
        </p:blipFill>
        <p:spPr bwMode="auto">
          <a:xfrm>
            <a:off x="1763688" y="4293096"/>
            <a:ext cx="1224136" cy="896243"/>
          </a:xfrm>
          <a:prstGeom prst="rect">
            <a:avLst/>
          </a:prstGeom>
          <a:noFill/>
          <a:ln w="9525">
            <a:noFill/>
            <a:miter lim="800000"/>
            <a:headEnd/>
            <a:tailEnd/>
          </a:ln>
        </p:spPr>
      </p:pic>
      <p:sp>
        <p:nvSpPr>
          <p:cNvPr id="7" name="Прямоугольник 6"/>
          <p:cNvSpPr/>
          <p:nvPr/>
        </p:nvSpPr>
        <p:spPr>
          <a:xfrm>
            <a:off x="1403648" y="1412776"/>
            <a:ext cx="7488832" cy="830997"/>
          </a:xfrm>
          <a:prstGeom prst="rect">
            <a:avLst/>
          </a:prstGeom>
        </p:spPr>
        <p:txBody>
          <a:bodyPr wrap="square">
            <a:spAutoFit/>
          </a:bodyPr>
          <a:lstStyle/>
          <a:p>
            <a:pPr algn="just"/>
            <a:r>
              <a:rPr lang="ru-RU" sz="1600" dirty="0" err="1" smtClean="0">
                <a:solidFill>
                  <a:srgbClr val="00B050"/>
                </a:solidFill>
                <a:sym typeface="Calibri"/>
              </a:rPr>
              <a:t>Геносенсор</a:t>
            </a:r>
            <a:r>
              <a:rPr lang="ru-RU" sz="1600" dirty="0" smtClean="0">
                <a:sym typeface="Calibri"/>
              </a:rPr>
              <a:t> — </a:t>
            </a:r>
            <a:r>
              <a:rPr lang="ru-RU" sz="1600" b="1" dirty="0" smtClean="0">
                <a:sym typeface="Calibri"/>
              </a:rPr>
              <a:t>это искусственная генетическая система, чувствительным элементом которой является промотор гена-сенсора, активируемый в ответ на стрессовое воздействие</a:t>
            </a:r>
            <a:r>
              <a:rPr lang="ru-RU" sz="1600" dirty="0" smtClean="0">
                <a:sym typeface="Calibri"/>
              </a:rPr>
              <a:t>.</a:t>
            </a:r>
            <a:endParaRPr lang="ru-RU" sz="1600" dirty="0"/>
          </a:p>
        </p:txBody>
      </p:sp>
      <p:sp>
        <p:nvSpPr>
          <p:cNvPr id="8" name="Rectangle 8"/>
          <p:cNvSpPr>
            <a:spLocks noChangeArrowheads="1"/>
          </p:cNvSpPr>
          <p:nvPr/>
        </p:nvSpPr>
        <p:spPr bwMode="auto">
          <a:xfrm>
            <a:off x="1475656" y="5157192"/>
            <a:ext cx="2353072" cy="276999"/>
          </a:xfrm>
          <a:prstGeom prst="rect">
            <a:avLst/>
          </a:prstGeom>
          <a:noFill/>
          <a:ln w="9525">
            <a:noFill/>
            <a:miter lim="800000"/>
            <a:headEnd/>
            <a:tailEnd/>
          </a:ln>
          <a:effectLst/>
        </p:spPr>
        <p:txBody>
          <a:bodyPr wrap="square" anchor="ctr">
            <a:spAutoFit/>
          </a:bodyPr>
          <a:lstStyle/>
          <a:p>
            <a:pPr eaLnBrk="0" hangingPunct="0"/>
            <a:r>
              <a:rPr lang="ru-RU" sz="1200" dirty="0">
                <a:latin typeface="Arial" charset="0"/>
              </a:rPr>
              <a:t>медуза  </a:t>
            </a:r>
            <a:r>
              <a:rPr lang="ru-RU" sz="1200" i="1" dirty="0" err="1">
                <a:latin typeface="Arial" charset="0"/>
              </a:rPr>
              <a:t>Aequorea</a:t>
            </a:r>
            <a:r>
              <a:rPr lang="ru-RU" sz="1200" i="1" dirty="0">
                <a:latin typeface="Arial" charset="0"/>
              </a:rPr>
              <a:t> </a:t>
            </a:r>
            <a:r>
              <a:rPr lang="ru-RU" sz="1200" i="1" dirty="0" err="1">
                <a:latin typeface="Arial" charset="0"/>
              </a:rPr>
              <a:t>victoria</a:t>
            </a:r>
            <a:r>
              <a:rPr lang="ru-RU" sz="1200" dirty="0">
                <a:latin typeface="Arial" charset="0"/>
              </a:rPr>
              <a:t> </a:t>
            </a:r>
          </a:p>
        </p:txBody>
      </p:sp>
      <p:sp>
        <p:nvSpPr>
          <p:cNvPr id="9" name="Прямоугольник 8"/>
          <p:cNvSpPr/>
          <p:nvPr/>
        </p:nvSpPr>
        <p:spPr>
          <a:xfrm>
            <a:off x="1475656" y="5661248"/>
            <a:ext cx="7272808" cy="954107"/>
          </a:xfrm>
          <a:prstGeom prst="rect">
            <a:avLst/>
          </a:prstGeom>
        </p:spPr>
        <p:txBody>
          <a:bodyPr wrap="square">
            <a:spAutoFit/>
          </a:bodyPr>
          <a:lstStyle/>
          <a:p>
            <a:pPr lvl="0">
              <a:buSzPct val="100000"/>
              <a:buFont typeface="Arial" pitchFamily="34" charset="0"/>
              <a:buChar char="•"/>
            </a:pPr>
            <a:r>
              <a:rPr lang="ru-RU" sz="1400" b="1" i="1" dirty="0" smtClean="0">
                <a:sym typeface="Calibri"/>
              </a:rPr>
              <a:t>katG</a:t>
            </a:r>
            <a:r>
              <a:rPr lang="ru-RU" sz="1400" dirty="0" smtClean="0">
                <a:sym typeface="Calibri"/>
              </a:rPr>
              <a:t> *  – </a:t>
            </a:r>
            <a:r>
              <a:rPr lang="en-US" sz="1400" dirty="0" smtClean="0">
                <a:sym typeface="Calibri"/>
              </a:rPr>
              <a:t> </a:t>
            </a:r>
            <a:r>
              <a:rPr lang="ru-RU" sz="1400" dirty="0" smtClean="0">
                <a:sym typeface="Calibri"/>
              </a:rPr>
              <a:t>промотор</a:t>
            </a:r>
            <a:r>
              <a:rPr lang="en-US" sz="1400" dirty="0" smtClean="0">
                <a:sym typeface="Calibri"/>
              </a:rPr>
              <a:t> </a:t>
            </a:r>
            <a:r>
              <a:rPr lang="ru-RU" sz="1400" dirty="0" smtClean="0">
                <a:sym typeface="Calibri"/>
              </a:rPr>
              <a:t>гена </a:t>
            </a:r>
            <a:r>
              <a:rPr lang="en-US" sz="1400" dirty="0" smtClean="0">
                <a:sym typeface="Calibri"/>
              </a:rPr>
              <a:t>k</a:t>
            </a:r>
            <a:r>
              <a:rPr lang="ru-RU" sz="1400" dirty="0" err="1" smtClean="0">
                <a:sym typeface="Calibri"/>
              </a:rPr>
              <a:t>atG</a:t>
            </a:r>
            <a:r>
              <a:rPr lang="ru-RU" sz="1400" dirty="0" smtClean="0">
                <a:sym typeface="Calibri"/>
              </a:rPr>
              <a:t>, чувствительный к окислительному стрессу</a:t>
            </a:r>
          </a:p>
          <a:p>
            <a:pPr lvl="0">
              <a:buSzPct val="100000"/>
              <a:buFont typeface="Arial" pitchFamily="34" charset="0"/>
              <a:buChar char="•"/>
            </a:pPr>
            <a:r>
              <a:rPr lang="ru-RU" sz="1400" b="1" i="1" dirty="0" err="1" smtClean="0">
                <a:sym typeface="Calibri"/>
              </a:rPr>
              <a:t>сорА</a:t>
            </a:r>
            <a:r>
              <a:rPr lang="ru-RU" sz="1400" dirty="0" smtClean="0">
                <a:sym typeface="Calibri"/>
              </a:rPr>
              <a:t> – промотор гена </a:t>
            </a:r>
            <a:r>
              <a:rPr lang="en-US" sz="1400" dirty="0" smtClean="0">
                <a:sym typeface="Calibri"/>
              </a:rPr>
              <a:t>c</a:t>
            </a:r>
            <a:r>
              <a:rPr lang="ru-RU" sz="1400" dirty="0" err="1" smtClean="0">
                <a:sym typeface="Calibri"/>
              </a:rPr>
              <a:t>орА</a:t>
            </a:r>
            <a:r>
              <a:rPr lang="ru-RU" sz="1400" dirty="0" smtClean="0">
                <a:sym typeface="Calibri"/>
              </a:rPr>
              <a:t>, чувствительный к присутствию ионов меди </a:t>
            </a:r>
          </a:p>
          <a:p>
            <a:pPr lvl="0">
              <a:buSzPct val="100000"/>
              <a:buFont typeface="Arial" pitchFamily="34" charset="0"/>
              <a:buChar char="•"/>
            </a:pPr>
            <a:r>
              <a:rPr lang="ru-RU" sz="1400" b="1" i="1" dirty="0" err="1" smtClean="0">
                <a:sym typeface="Calibri"/>
              </a:rPr>
              <a:t>еmr</a:t>
            </a:r>
            <a:r>
              <a:rPr lang="en-US" sz="1400" b="1" i="1" dirty="0" smtClean="0">
                <a:sym typeface="Calibri"/>
              </a:rPr>
              <a:t>R</a:t>
            </a:r>
            <a:r>
              <a:rPr lang="ru-RU" sz="1400" dirty="0" smtClean="0">
                <a:sym typeface="Calibri"/>
              </a:rPr>
              <a:t> *  –  промотор гена </a:t>
            </a:r>
            <a:r>
              <a:rPr lang="ru-RU" sz="1400" dirty="0" err="1" smtClean="0">
                <a:sym typeface="Calibri"/>
              </a:rPr>
              <a:t>emrR</a:t>
            </a:r>
            <a:r>
              <a:rPr lang="ru-RU" sz="1400" dirty="0" smtClean="0">
                <a:sym typeface="Calibri"/>
              </a:rPr>
              <a:t> («</a:t>
            </a:r>
            <a:r>
              <a:rPr lang="en-US" sz="1400" dirty="0" smtClean="0">
                <a:sym typeface="Calibri"/>
              </a:rPr>
              <a:t> multidrug resistance regulator</a:t>
            </a:r>
            <a:r>
              <a:rPr lang="ru-RU" sz="1400" dirty="0" smtClean="0">
                <a:sym typeface="Calibri"/>
              </a:rPr>
              <a:t>») , чувствительный к присутствию антибиотиков</a:t>
            </a:r>
          </a:p>
        </p:txBody>
      </p:sp>
      <p:sp>
        <p:nvSpPr>
          <p:cNvPr id="10" name="TextBox 9"/>
          <p:cNvSpPr txBox="1"/>
          <p:nvPr/>
        </p:nvSpPr>
        <p:spPr>
          <a:xfrm>
            <a:off x="0" y="6604084"/>
            <a:ext cx="9252520" cy="253916"/>
          </a:xfrm>
          <a:prstGeom prst="rect">
            <a:avLst/>
          </a:prstGeom>
          <a:noFill/>
        </p:spPr>
        <p:txBody>
          <a:bodyPr wrap="square" rtlCol="0">
            <a:spAutoFit/>
          </a:bodyPr>
          <a:lstStyle/>
          <a:p>
            <a:r>
              <a:rPr lang="ru-RU" sz="1050" b="1" dirty="0" smtClean="0">
                <a:sym typeface="Calibri"/>
              </a:rPr>
              <a:t>*</a:t>
            </a:r>
            <a:r>
              <a:rPr lang="ru-RU" sz="1050" dirty="0" err="1" smtClean="0">
                <a:sym typeface="Calibri"/>
              </a:rPr>
              <a:t>Плазмидные</a:t>
            </a:r>
            <a:r>
              <a:rPr lang="ru-RU" sz="1050" dirty="0" smtClean="0">
                <a:sym typeface="Calibri"/>
              </a:rPr>
              <a:t> конструкции </a:t>
            </a:r>
            <a:r>
              <a:rPr lang="ru-RU" sz="1050" dirty="0" smtClean="0">
                <a:solidFill>
                  <a:schemeClr val="dk1"/>
                </a:solidFill>
                <a:latin typeface="Calibri"/>
                <a:sym typeface="Calibri"/>
              </a:rPr>
              <a:t>на основе промоторов генов </a:t>
            </a:r>
            <a:r>
              <a:rPr lang="en-US" sz="1050" b="1" i="1" dirty="0" smtClean="0">
                <a:solidFill>
                  <a:schemeClr val="dk1"/>
                </a:solidFill>
                <a:latin typeface="Calibri"/>
                <a:sym typeface="Calibri"/>
              </a:rPr>
              <a:t>katG </a:t>
            </a:r>
            <a:r>
              <a:rPr lang="ru-RU" sz="1050" dirty="0" smtClean="0">
                <a:solidFill>
                  <a:schemeClr val="dk1"/>
                </a:solidFill>
                <a:latin typeface="Calibri"/>
                <a:sym typeface="Calibri"/>
              </a:rPr>
              <a:t>и</a:t>
            </a:r>
            <a:r>
              <a:rPr lang="ru-RU" sz="1050" b="1" i="1" dirty="0" smtClean="0">
                <a:solidFill>
                  <a:schemeClr val="dk1"/>
                </a:solidFill>
                <a:latin typeface="Calibri"/>
                <a:sym typeface="Calibri"/>
              </a:rPr>
              <a:t> </a:t>
            </a:r>
            <a:r>
              <a:rPr lang="en-US" sz="1050" b="1" i="1" dirty="0" err="1" smtClean="0">
                <a:solidFill>
                  <a:schemeClr val="dk1"/>
                </a:solidFill>
                <a:latin typeface="Calibri"/>
                <a:sym typeface="Calibri"/>
              </a:rPr>
              <a:t>emrR</a:t>
            </a:r>
            <a:r>
              <a:rPr lang="en-US" sz="1050" b="1" i="1" dirty="0" smtClean="0">
                <a:solidFill>
                  <a:schemeClr val="dk1"/>
                </a:solidFill>
                <a:latin typeface="Calibri"/>
                <a:ea typeface="Calibri"/>
                <a:cs typeface="Calibri"/>
                <a:sym typeface="Calibri"/>
              </a:rPr>
              <a:t> </a:t>
            </a:r>
            <a:r>
              <a:rPr lang="ru-RU" sz="1050" dirty="0" smtClean="0">
                <a:sym typeface="Calibri"/>
              </a:rPr>
              <a:t>любезно предоставлены Лабораторией молекулярно-генетических систем, тема </a:t>
            </a:r>
            <a:r>
              <a:rPr lang="en-US" sz="1050" dirty="0" smtClean="0">
                <a:sym typeface="Calibri"/>
              </a:rPr>
              <a:t> </a:t>
            </a:r>
            <a:r>
              <a:rPr lang="ru-RU" sz="1050" dirty="0" smtClean="0">
                <a:sym typeface="Calibri"/>
              </a:rPr>
              <a:t> 13</a:t>
            </a:r>
          </a:p>
        </p:txBody>
      </p:sp>
      <p:sp>
        <p:nvSpPr>
          <p:cNvPr id="11" name="TextBox 10"/>
          <p:cNvSpPr txBox="1"/>
          <p:nvPr/>
        </p:nvSpPr>
        <p:spPr>
          <a:xfrm>
            <a:off x="1547664" y="5373216"/>
            <a:ext cx="4752528" cy="338554"/>
          </a:xfrm>
          <a:prstGeom prst="rect">
            <a:avLst/>
          </a:prstGeom>
          <a:noFill/>
        </p:spPr>
        <p:txBody>
          <a:bodyPr wrap="square" rtlCol="0">
            <a:spAutoFit/>
          </a:bodyPr>
          <a:lstStyle/>
          <a:p>
            <a:r>
              <a:rPr lang="ru-RU" sz="1600" u="sng" dirty="0" smtClean="0"/>
              <a:t>Стресс-чувствительные промоторы</a:t>
            </a:r>
            <a:r>
              <a:rPr lang="en-US" sz="1600" u="sng" dirty="0" smtClean="0"/>
              <a:t>:</a:t>
            </a:r>
            <a:endParaRPr lang="ru-RU" sz="1600" u="sng"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619672" y="188640"/>
            <a:ext cx="6408712" cy="830997"/>
          </a:xfrm>
          <a:prstGeom prst="rect">
            <a:avLst/>
          </a:prstGeom>
          <a:noFill/>
        </p:spPr>
        <p:txBody>
          <a:bodyPr wrap="square" rtlCol="0">
            <a:spAutoFit/>
          </a:bodyPr>
          <a:lstStyle/>
          <a:p>
            <a:pPr algn="ctr"/>
            <a:r>
              <a:rPr lang="ru-RU" sz="2400" dirty="0">
                <a:solidFill>
                  <a:schemeClr val="tx2">
                    <a:satMod val="130000"/>
                  </a:schemeClr>
                </a:solidFill>
                <a:effectLst>
                  <a:outerShdw blurRad="50000" dist="30000" dir="5400000" algn="tl" rotWithShape="0">
                    <a:srgbClr val="000000">
                      <a:alpha val="30000"/>
                    </a:srgbClr>
                  </a:outerShdw>
                </a:effectLst>
                <a:latin typeface="+mj-lt"/>
                <a:ea typeface="+mj-ea"/>
                <a:cs typeface="+mj-cs"/>
              </a:rPr>
              <a:t>Подсчет количества клеток на </a:t>
            </a:r>
            <a:r>
              <a:rPr lang="ru-RU" sz="2400" dirty="0" err="1">
                <a:solidFill>
                  <a:schemeClr val="tx2">
                    <a:satMod val="130000"/>
                  </a:schemeClr>
                </a:solidFill>
                <a:effectLst>
                  <a:outerShdw blurRad="50000" dist="30000" dir="5400000" algn="tl" rotWithShape="0">
                    <a:srgbClr val="000000">
                      <a:alpha val="30000"/>
                    </a:srgbClr>
                  </a:outerShdw>
                </a:effectLst>
                <a:latin typeface="+mj-lt"/>
                <a:ea typeface="+mj-ea"/>
                <a:cs typeface="+mj-cs"/>
              </a:rPr>
              <a:t>агаризованных</a:t>
            </a:r>
            <a:r>
              <a:rPr lang="ru-RU" sz="2400" dirty="0">
                <a:solidFill>
                  <a:schemeClr val="tx2">
                    <a:satMod val="130000"/>
                  </a:schemeClr>
                </a:solidFill>
                <a:effectLst>
                  <a:outerShdw blurRad="50000" dist="30000" dir="5400000" algn="tl" rotWithShape="0">
                    <a:srgbClr val="000000">
                      <a:alpha val="30000"/>
                    </a:srgbClr>
                  </a:outerShdw>
                </a:effectLst>
                <a:latin typeface="+mj-lt"/>
                <a:ea typeface="+mj-ea"/>
                <a:cs typeface="+mj-cs"/>
              </a:rPr>
              <a:t> средах</a:t>
            </a:r>
          </a:p>
        </p:txBody>
      </p:sp>
      <p:graphicFrame>
        <p:nvGraphicFramePr>
          <p:cNvPr id="3" name="Таблица 2"/>
          <p:cNvGraphicFramePr>
            <a:graphicFrameLocks noGrp="1"/>
          </p:cNvGraphicFramePr>
          <p:nvPr>
            <p:extLst>
              <p:ext uri="{D42A27DB-BD31-4B8C-83A1-F6EECF244321}">
                <p14:modId xmlns:p14="http://schemas.microsoft.com/office/powerpoint/2010/main" val="4244207968"/>
              </p:ext>
            </p:extLst>
          </p:nvPr>
        </p:nvGraphicFramePr>
        <p:xfrm>
          <a:off x="1547665" y="1556794"/>
          <a:ext cx="6768752" cy="5112564"/>
        </p:xfrm>
        <a:graphic>
          <a:graphicData uri="http://schemas.openxmlformats.org/drawingml/2006/table">
            <a:tbl>
              <a:tblPr firstRow="1" firstCol="1" bandRow="1">
                <a:tableStyleId>{5C22544A-7EE6-4342-B048-85BDC9FD1C3A}</a:tableStyleId>
              </a:tblPr>
              <a:tblGrid>
                <a:gridCol w="3384022"/>
                <a:gridCol w="3384730"/>
              </a:tblGrid>
              <a:tr h="1460733">
                <a:tc>
                  <a:txBody>
                    <a:bodyPr/>
                    <a:lstStyle/>
                    <a:p>
                      <a:pPr algn="ctr">
                        <a:lnSpc>
                          <a:spcPct val="100000"/>
                        </a:lnSpc>
                        <a:spcAft>
                          <a:spcPts val="0"/>
                        </a:spcAft>
                      </a:pPr>
                      <a:r>
                        <a:rPr lang="ru-RU" sz="1400" b="0" dirty="0">
                          <a:solidFill>
                            <a:schemeClr val="tx1"/>
                          </a:solidFill>
                          <a:effectLst/>
                          <a:latin typeface="Calibri" panose="020F0502020204030204" pitchFamily="34" charset="0"/>
                        </a:rPr>
                        <a:t>Количество колоний в </a:t>
                      </a:r>
                      <a:r>
                        <a:rPr lang="ru-RU" sz="1400" b="1" u="sng" dirty="0">
                          <a:solidFill>
                            <a:schemeClr val="tx1"/>
                          </a:solidFill>
                          <a:effectLst/>
                          <a:latin typeface="Calibri" panose="020F0502020204030204" pitchFamily="34" charset="0"/>
                        </a:rPr>
                        <a:t>контрольном</a:t>
                      </a:r>
                      <a:r>
                        <a:rPr lang="ru-RU" sz="1400" b="0" dirty="0">
                          <a:solidFill>
                            <a:schemeClr val="tx1"/>
                          </a:solidFill>
                          <a:effectLst/>
                          <a:latin typeface="Calibri" panose="020F0502020204030204" pitchFamily="34" charset="0"/>
                        </a:rPr>
                        <a:t> образце</a:t>
                      </a:r>
                    </a:p>
                    <a:p>
                      <a:pPr algn="ctr">
                        <a:lnSpc>
                          <a:spcPct val="100000"/>
                        </a:lnSpc>
                        <a:spcAft>
                          <a:spcPts val="0"/>
                        </a:spcAft>
                      </a:pPr>
                      <a:r>
                        <a:rPr lang="ru-RU" sz="1400" b="1" dirty="0">
                          <a:solidFill>
                            <a:schemeClr val="tx1"/>
                          </a:solidFill>
                          <a:effectLst/>
                          <a:latin typeface="Calibri" panose="020F0502020204030204" pitchFamily="34" charset="0"/>
                        </a:rPr>
                        <a:t>130 мкм </a:t>
                      </a:r>
                    </a:p>
                    <a:p>
                      <a:pPr algn="ctr">
                        <a:lnSpc>
                          <a:spcPct val="100000"/>
                        </a:lnSpc>
                        <a:spcAft>
                          <a:spcPts val="0"/>
                        </a:spcAft>
                      </a:pPr>
                      <a:r>
                        <a:rPr lang="ru-RU" sz="1400" b="0" dirty="0">
                          <a:solidFill>
                            <a:schemeClr val="tx1"/>
                          </a:solidFill>
                          <a:effectLst/>
                          <a:latin typeface="Calibri" panose="020F0502020204030204" pitchFamily="34" charset="0"/>
                        </a:rPr>
                        <a:t>(Начало измерения флюоресценции/конец измерения флюоресценции)</a:t>
                      </a:r>
                      <a:endParaRPr lang="ru-RU" sz="1400" b="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solidFill>
                      <a:schemeClr val="bg1"/>
                    </a:solidFill>
                  </a:tcPr>
                </a:tc>
                <a:tc>
                  <a:txBody>
                    <a:bodyPr/>
                    <a:lstStyle/>
                    <a:p>
                      <a:pPr algn="ctr">
                        <a:lnSpc>
                          <a:spcPct val="100000"/>
                        </a:lnSpc>
                        <a:spcAft>
                          <a:spcPts val="0"/>
                        </a:spcAft>
                      </a:pPr>
                      <a:r>
                        <a:rPr lang="ru-RU" sz="1400" b="0" dirty="0">
                          <a:solidFill>
                            <a:schemeClr val="tx1"/>
                          </a:solidFill>
                          <a:effectLst/>
                          <a:latin typeface="Calibri" panose="020F0502020204030204" pitchFamily="34" charset="0"/>
                        </a:rPr>
                        <a:t>Количество колоний в </a:t>
                      </a:r>
                      <a:r>
                        <a:rPr lang="ru-RU" sz="1400" b="1" u="sng" dirty="0">
                          <a:solidFill>
                            <a:schemeClr val="tx1"/>
                          </a:solidFill>
                          <a:effectLst/>
                          <a:latin typeface="Calibri" panose="020F0502020204030204" pitchFamily="34" charset="0"/>
                        </a:rPr>
                        <a:t>опытном</a:t>
                      </a:r>
                      <a:r>
                        <a:rPr lang="ru-RU" sz="1400" b="0" dirty="0">
                          <a:solidFill>
                            <a:schemeClr val="tx1"/>
                          </a:solidFill>
                          <a:effectLst/>
                          <a:latin typeface="Calibri" panose="020F0502020204030204" pitchFamily="34" charset="0"/>
                        </a:rPr>
                        <a:t> образце </a:t>
                      </a:r>
                    </a:p>
                    <a:p>
                      <a:pPr algn="ctr">
                        <a:lnSpc>
                          <a:spcPct val="100000"/>
                        </a:lnSpc>
                        <a:spcAft>
                          <a:spcPts val="0"/>
                        </a:spcAft>
                      </a:pPr>
                      <a:r>
                        <a:rPr lang="ru-RU" sz="1400" b="1" dirty="0">
                          <a:solidFill>
                            <a:schemeClr val="tx1"/>
                          </a:solidFill>
                          <a:effectLst/>
                          <a:latin typeface="Calibri" panose="020F0502020204030204" pitchFamily="34" charset="0"/>
                        </a:rPr>
                        <a:t>130 мкм </a:t>
                      </a:r>
                    </a:p>
                    <a:p>
                      <a:pPr algn="ctr">
                        <a:lnSpc>
                          <a:spcPct val="100000"/>
                        </a:lnSpc>
                        <a:spcAft>
                          <a:spcPts val="0"/>
                        </a:spcAft>
                      </a:pPr>
                      <a:r>
                        <a:rPr lang="ru-RU" sz="1400" b="0" dirty="0">
                          <a:solidFill>
                            <a:schemeClr val="tx1"/>
                          </a:solidFill>
                          <a:effectLst/>
                          <a:latin typeface="Calibri" panose="020F0502020204030204" pitchFamily="34" charset="0"/>
                        </a:rPr>
                        <a:t>(Начало измерения флюоресценции/конец измерения флюоресценции)</a:t>
                      </a:r>
                      <a:endParaRPr lang="ru-RU" sz="1400" b="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solidFill>
                      <a:schemeClr val="bg1"/>
                    </a:solidFill>
                  </a:tcPr>
                </a:tc>
              </a:tr>
              <a:tr h="243455">
                <a:tc>
                  <a:txBody>
                    <a:bodyPr/>
                    <a:lstStyle/>
                    <a:p>
                      <a:pPr algn="ctr">
                        <a:lnSpc>
                          <a:spcPct val="100000"/>
                        </a:lnSpc>
                        <a:spcAft>
                          <a:spcPts val="0"/>
                        </a:spcAft>
                      </a:pPr>
                      <a:r>
                        <a:rPr lang="en-US" sz="1400" b="0" dirty="0">
                          <a:solidFill>
                            <a:schemeClr val="tx1"/>
                          </a:solidFill>
                          <a:effectLst/>
                          <a:latin typeface="Calibri" panose="020F0502020204030204" pitchFamily="34" charset="0"/>
                        </a:rPr>
                        <a:t>472</a:t>
                      </a:r>
                      <a:r>
                        <a:rPr lang="ru-RU" sz="1400" b="0" dirty="0">
                          <a:solidFill>
                            <a:schemeClr val="tx1"/>
                          </a:solidFill>
                          <a:effectLst/>
                          <a:latin typeface="Calibri" panose="020F0502020204030204" pitchFamily="34" charset="0"/>
                        </a:rPr>
                        <a:t>(±53)</a:t>
                      </a:r>
                      <a:r>
                        <a:rPr lang="en-US" sz="1400" b="0" dirty="0">
                          <a:solidFill>
                            <a:schemeClr val="tx1"/>
                          </a:solidFill>
                          <a:effectLst/>
                          <a:latin typeface="Calibri" panose="020F0502020204030204" pitchFamily="34" charset="0"/>
                        </a:rPr>
                        <a:t>/948</a:t>
                      </a:r>
                      <a:r>
                        <a:rPr lang="ru-RU" sz="1400" b="0" dirty="0">
                          <a:solidFill>
                            <a:schemeClr val="tx1"/>
                          </a:solidFill>
                          <a:effectLst/>
                          <a:latin typeface="Calibri" panose="020F0502020204030204" pitchFamily="34" charset="0"/>
                        </a:rPr>
                        <a:t>(±104)</a:t>
                      </a:r>
                      <a:endParaRPr lang="ru-RU" sz="1400" b="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solidFill>
                      <a:schemeClr val="accent3">
                        <a:lumMod val="40000"/>
                        <a:lumOff val="60000"/>
                      </a:schemeClr>
                    </a:solidFill>
                  </a:tcPr>
                </a:tc>
                <a:tc>
                  <a:txBody>
                    <a:bodyPr/>
                    <a:lstStyle/>
                    <a:p>
                      <a:pPr algn="ctr">
                        <a:lnSpc>
                          <a:spcPct val="100000"/>
                        </a:lnSpc>
                        <a:spcAft>
                          <a:spcPts val="0"/>
                        </a:spcAft>
                      </a:pPr>
                      <a:r>
                        <a:rPr lang="en-US" sz="1400" b="0" dirty="0">
                          <a:solidFill>
                            <a:schemeClr val="tx1"/>
                          </a:solidFill>
                          <a:effectLst/>
                          <a:latin typeface="Calibri" panose="020F0502020204030204" pitchFamily="34" charset="0"/>
                        </a:rPr>
                        <a:t>468</a:t>
                      </a:r>
                      <a:r>
                        <a:rPr lang="ru-RU" sz="1400" b="0" dirty="0">
                          <a:solidFill>
                            <a:schemeClr val="tx1"/>
                          </a:solidFill>
                          <a:effectLst/>
                          <a:latin typeface="Calibri" panose="020F0502020204030204" pitchFamily="34" charset="0"/>
                        </a:rPr>
                        <a:t>(±25)</a:t>
                      </a:r>
                      <a:r>
                        <a:rPr lang="en-US" sz="1400" b="0" dirty="0">
                          <a:solidFill>
                            <a:schemeClr val="tx1"/>
                          </a:solidFill>
                          <a:effectLst/>
                          <a:latin typeface="Calibri" panose="020F0502020204030204" pitchFamily="34" charset="0"/>
                        </a:rPr>
                        <a:t>/1200</a:t>
                      </a:r>
                      <a:r>
                        <a:rPr lang="ru-RU" sz="1400" b="0" dirty="0">
                          <a:solidFill>
                            <a:schemeClr val="tx1"/>
                          </a:solidFill>
                          <a:effectLst/>
                          <a:latin typeface="Calibri" panose="020F0502020204030204" pitchFamily="34" charset="0"/>
                        </a:rPr>
                        <a:t>(±143)</a:t>
                      </a:r>
                      <a:endParaRPr lang="ru-RU" sz="1400" b="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solidFill>
                      <a:schemeClr val="accent3">
                        <a:lumMod val="40000"/>
                        <a:lumOff val="60000"/>
                      </a:schemeClr>
                    </a:solidFill>
                  </a:tcPr>
                </a:tc>
              </a:tr>
              <a:tr h="1460733">
                <a:tc>
                  <a:txBody>
                    <a:bodyPr/>
                    <a:lstStyle/>
                    <a:p>
                      <a:pPr algn="ctr">
                        <a:lnSpc>
                          <a:spcPct val="100000"/>
                        </a:lnSpc>
                        <a:spcAft>
                          <a:spcPts val="0"/>
                        </a:spcAft>
                      </a:pPr>
                      <a:r>
                        <a:rPr lang="ru-RU" sz="1400" b="0" dirty="0">
                          <a:solidFill>
                            <a:schemeClr val="tx1"/>
                          </a:solidFill>
                          <a:effectLst/>
                          <a:latin typeface="Calibri" panose="020F0502020204030204" pitchFamily="34" charset="0"/>
                        </a:rPr>
                        <a:t>Количество колоний в </a:t>
                      </a:r>
                      <a:r>
                        <a:rPr lang="ru-RU" sz="1400" b="1" u="sng" dirty="0">
                          <a:solidFill>
                            <a:schemeClr val="tx1"/>
                          </a:solidFill>
                          <a:effectLst/>
                          <a:latin typeface="Calibri" panose="020F0502020204030204" pitchFamily="34" charset="0"/>
                        </a:rPr>
                        <a:t>контрольном</a:t>
                      </a:r>
                      <a:r>
                        <a:rPr lang="ru-RU" sz="1400" b="0" dirty="0">
                          <a:solidFill>
                            <a:schemeClr val="tx1"/>
                          </a:solidFill>
                          <a:effectLst/>
                          <a:latin typeface="Calibri" panose="020F0502020204030204" pitchFamily="34" charset="0"/>
                        </a:rPr>
                        <a:t> образце</a:t>
                      </a:r>
                    </a:p>
                    <a:p>
                      <a:pPr algn="ctr">
                        <a:lnSpc>
                          <a:spcPct val="100000"/>
                        </a:lnSpc>
                        <a:spcAft>
                          <a:spcPts val="0"/>
                        </a:spcAft>
                      </a:pPr>
                      <a:r>
                        <a:rPr lang="ru-RU" sz="1400" b="1" dirty="0">
                          <a:solidFill>
                            <a:schemeClr val="tx1"/>
                          </a:solidFill>
                          <a:effectLst/>
                          <a:latin typeface="Calibri" panose="020F0502020204030204" pitchFamily="34" charset="0"/>
                        </a:rPr>
                        <a:t>150 мкм </a:t>
                      </a:r>
                    </a:p>
                    <a:p>
                      <a:pPr algn="ctr">
                        <a:lnSpc>
                          <a:spcPct val="100000"/>
                        </a:lnSpc>
                        <a:spcAft>
                          <a:spcPts val="0"/>
                        </a:spcAft>
                      </a:pPr>
                      <a:r>
                        <a:rPr lang="ru-RU" sz="1400" b="0" dirty="0">
                          <a:solidFill>
                            <a:schemeClr val="tx1"/>
                          </a:solidFill>
                          <a:effectLst/>
                          <a:latin typeface="Calibri" panose="020F0502020204030204" pitchFamily="34" charset="0"/>
                        </a:rPr>
                        <a:t>(Начало измерения флюоресценции/конец измерения флюоресценции)</a:t>
                      </a:r>
                      <a:endParaRPr lang="ru-RU" sz="1400" b="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solidFill>
                      <a:schemeClr val="bg1"/>
                    </a:solidFill>
                  </a:tcPr>
                </a:tc>
                <a:tc>
                  <a:txBody>
                    <a:bodyPr/>
                    <a:lstStyle/>
                    <a:p>
                      <a:pPr algn="ctr">
                        <a:lnSpc>
                          <a:spcPct val="100000"/>
                        </a:lnSpc>
                        <a:spcAft>
                          <a:spcPts val="0"/>
                        </a:spcAft>
                      </a:pPr>
                      <a:r>
                        <a:rPr lang="ru-RU" sz="1400" b="0" dirty="0">
                          <a:solidFill>
                            <a:schemeClr val="tx1"/>
                          </a:solidFill>
                          <a:effectLst/>
                          <a:latin typeface="Calibri" panose="020F0502020204030204" pitchFamily="34" charset="0"/>
                        </a:rPr>
                        <a:t>Количество колоний в </a:t>
                      </a:r>
                      <a:r>
                        <a:rPr lang="ru-RU" sz="1400" b="1" u="sng" dirty="0">
                          <a:solidFill>
                            <a:schemeClr val="tx1"/>
                          </a:solidFill>
                          <a:effectLst/>
                          <a:latin typeface="Calibri" panose="020F0502020204030204" pitchFamily="34" charset="0"/>
                        </a:rPr>
                        <a:t>опытном</a:t>
                      </a:r>
                      <a:r>
                        <a:rPr lang="ru-RU" sz="1400" b="1" dirty="0">
                          <a:solidFill>
                            <a:schemeClr val="tx1"/>
                          </a:solidFill>
                          <a:effectLst/>
                          <a:latin typeface="Calibri" panose="020F0502020204030204" pitchFamily="34" charset="0"/>
                        </a:rPr>
                        <a:t> </a:t>
                      </a:r>
                      <a:r>
                        <a:rPr lang="ru-RU" sz="1400" b="0" dirty="0">
                          <a:solidFill>
                            <a:schemeClr val="tx1"/>
                          </a:solidFill>
                          <a:effectLst/>
                          <a:latin typeface="Calibri" panose="020F0502020204030204" pitchFamily="34" charset="0"/>
                        </a:rPr>
                        <a:t>образце </a:t>
                      </a:r>
                    </a:p>
                    <a:p>
                      <a:pPr algn="ctr">
                        <a:lnSpc>
                          <a:spcPct val="100000"/>
                        </a:lnSpc>
                        <a:spcAft>
                          <a:spcPts val="0"/>
                        </a:spcAft>
                      </a:pPr>
                      <a:r>
                        <a:rPr lang="ru-RU" sz="1400" b="1" dirty="0">
                          <a:solidFill>
                            <a:schemeClr val="tx1"/>
                          </a:solidFill>
                          <a:effectLst/>
                          <a:latin typeface="Calibri" panose="020F0502020204030204" pitchFamily="34" charset="0"/>
                        </a:rPr>
                        <a:t>150 мкм </a:t>
                      </a:r>
                    </a:p>
                    <a:p>
                      <a:pPr algn="ctr">
                        <a:lnSpc>
                          <a:spcPct val="100000"/>
                        </a:lnSpc>
                        <a:spcAft>
                          <a:spcPts val="0"/>
                        </a:spcAft>
                      </a:pPr>
                      <a:r>
                        <a:rPr lang="ru-RU" sz="1400" b="0" dirty="0">
                          <a:solidFill>
                            <a:schemeClr val="tx1"/>
                          </a:solidFill>
                          <a:effectLst/>
                          <a:latin typeface="Calibri" panose="020F0502020204030204" pitchFamily="34" charset="0"/>
                        </a:rPr>
                        <a:t>(Начало измерения флюоресценции/конец измерения флюоресценции)</a:t>
                      </a:r>
                      <a:endParaRPr lang="ru-RU" sz="1400" b="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solidFill>
                      <a:schemeClr val="bg1"/>
                    </a:solidFill>
                  </a:tcPr>
                </a:tc>
              </a:tr>
              <a:tr h="243455">
                <a:tc>
                  <a:txBody>
                    <a:bodyPr/>
                    <a:lstStyle/>
                    <a:p>
                      <a:pPr algn="ctr">
                        <a:lnSpc>
                          <a:spcPct val="100000"/>
                        </a:lnSpc>
                        <a:spcAft>
                          <a:spcPts val="0"/>
                        </a:spcAft>
                      </a:pPr>
                      <a:r>
                        <a:rPr lang="en-US" sz="1400" b="0" dirty="0">
                          <a:solidFill>
                            <a:schemeClr val="tx1"/>
                          </a:solidFill>
                          <a:effectLst/>
                          <a:latin typeface="Calibri" panose="020F0502020204030204" pitchFamily="34" charset="0"/>
                        </a:rPr>
                        <a:t>163</a:t>
                      </a:r>
                      <a:r>
                        <a:rPr lang="ru-RU" sz="1400" b="0" dirty="0">
                          <a:solidFill>
                            <a:schemeClr val="tx1"/>
                          </a:solidFill>
                          <a:effectLst/>
                          <a:latin typeface="Calibri" panose="020F0502020204030204" pitchFamily="34" charset="0"/>
                        </a:rPr>
                        <a:t>(±21)</a:t>
                      </a:r>
                      <a:r>
                        <a:rPr lang="en-US" sz="1400" b="0" dirty="0">
                          <a:solidFill>
                            <a:schemeClr val="tx1"/>
                          </a:solidFill>
                          <a:effectLst/>
                          <a:latin typeface="Calibri" panose="020F0502020204030204" pitchFamily="34" charset="0"/>
                        </a:rPr>
                        <a:t>/231</a:t>
                      </a:r>
                      <a:r>
                        <a:rPr lang="ru-RU" sz="1400" b="0" dirty="0">
                          <a:solidFill>
                            <a:schemeClr val="tx1"/>
                          </a:solidFill>
                          <a:effectLst/>
                          <a:latin typeface="Calibri" panose="020F0502020204030204" pitchFamily="34" charset="0"/>
                        </a:rPr>
                        <a:t>(±43)</a:t>
                      </a:r>
                      <a:endParaRPr lang="ru-RU" sz="1400" b="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solidFill>
                      <a:schemeClr val="accent5">
                        <a:lumMod val="40000"/>
                        <a:lumOff val="60000"/>
                      </a:schemeClr>
                    </a:solidFill>
                  </a:tcPr>
                </a:tc>
                <a:tc>
                  <a:txBody>
                    <a:bodyPr/>
                    <a:lstStyle/>
                    <a:p>
                      <a:pPr algn="ctr">
                        <a:lnSpc>
                          <a:spcPct val="100000"/>
                        </a:lnSpc>
                        <a:spcAft>
                          <a:spcPts val="0"/>
                        </a:spcAft>
                      </a:pPr>
                      <a:r>
                        <a:rPr lang="en-US" sz="1400" b="0" dirty="0">
                          <a:solidFill>
                            <a:schemeClr val="tx1"/>
                          </a:solidFill>
                          <a:effectLst/>
                          <a:latin typeface="Calibri" panose="020F0502020204030204" pitchFamily="34" charset="0"/>
                        </a:rPr>
                        <a:t>102</a:t>
                      </a:r>
                      <a:r>
                        <a:rPr lang="ru-RU" sz="1400" b="0" dirty="0">
                          <a:solidFill>
                            <a:schemeClr val="tx1"/>
                          </a:solidFill>
                          <a:effectLst/>
                          <a:latin typeface="Calibri" panose="020F0502020204030204" pitchFamily="34" charset="0"/>
                        </a:rPr>
                        <a:t>(±18)</a:t>
                      </a:r>
                      <a:r>
                        <a:rPr lang="en-US" sz="1400" b="0" dirty="0">
                          <a:solidFill>
                            <a:schemeClr val="tx1"/>
                          </a:solidFill>
                          <a:effectLst/>
                          <a:latin typeface="Calibri" panose="020F0502020204030204" pitchFamily="34" charset="0"/>
                        </a:rPr>
                        <a:t>/164</a:t>
                      </a:r>
                      <a:r>
                        <a:rPr lang="ru-RU" sz="1400" b="0" dirty="0">
                          <a:solidFill>
                            <a:schemeClr val="tx1"/>
                          </a:solidFill>
                          <a:effectLst/>
                          <a:latin typeface="Calibri" panose="020F0502020204030204" pitchFamily="34" charset="0"/>
                        </a:rPr>
                        <a:t>(±31)</a:t>
                      </a:r>
                      <a:endParaRPr lang="ru-RU" sz="1400" b="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solidFill>
                      <a:schemeClr val="accent5">
                        <a:lumMod val="40000"/>
                        <a:lumOff val="60000"/>
                      </a:schemeClr>
                    </a:solidFill>
                  </a:tcPr>
                </a:tc>
              </a:tr>
              <a:tr h="1460733">
                <a:tc>
                  <a:txBody>
                    <a:bodyPr/>
                    <a:lstStyle/>
                    <a:p>
                      <a:pPr algn="ctr">
                        <a:lnSpc>
                          <a:spcPct val="100000"/>
                        </a:lnSpc>
                        <a:spcAft>
                          <a:spcPts val="0"/>
                        </a:spcAft>
                      </a:pPr>
                      <a:r>
                        <a:rPr lang="ru-RU" sz="1400" b="0" dirty="0">
                          <a:solidFill>
                            <a:schemeClr val="tx1"/>
                          </a:solidFill>
                          <a:effectLst/>
                          <a:latin typeface="Calibri" panose="020F0502020204030204" pitchFamily="34" charset="0"/>
                        </a:rPr>
                        <a:t>Количество колоний в </a:t>
                      </a:r>
                      <a:r>
                        <a:rPr lang="ru-RU" sz="1400" b="1" u="sng" dirty="0">
                          <a:solidFill>
                            <a:schemeClr val="tx1"/>
                          </a:solidFill>
                          <a:effectLst/>
                          <a:latin typeface="Calibri" panose="020F0502020204030204" pitchFamily="34" charset="0"/>
                        </a:rPr>
                        <a:t>контрольном</a:t>
                      </a:r>
                      <a:r>
                        <a:rPr lang="ru-RU" sz="1400" b="0" dirty="0">
                          <a:solidFill>
                            <a:schemeClr val="tx1"/>
                          </a:solidFill>
                          <a:effectLst/>
                          <a:latin typeface="Calibri" panose="020F0502020204030204" pitchFamily="34" charset="0"/>
                        </a:rPr>
                        <a:t> образце</a:t>
                      </a:r>
                    </a:p>
                    <a:p>
                      <a:pPr algn="ctr">
                        <a:lnSpc>
                          <a:spcPct val="100000"/>
                        </a:lnSpc>
                        <a:spcAft>
                          <a:spcPts val="0"/>
                        </a:spcAft>
                      </a:pPr>
                      <a:r>
                        <a:rPr lang="ru-RU" sz="1400" b="1" dirty="0">
                          <a:solidFill>
                            <a:schemeClr val="tx1"/>
                          </a:solidFill>
                          <a:effectLst/>
                          <a:latin typeface="Calibri" panose="020F0502020204030204" pitchFamily="34" charset="0"/>
                        </a:rPr>
                        <a:t>200 мкм </a:t>
                      </a:r>
                    </a:p>
                    <a:p>
                      <a:pPr algn="ctr">
                        <a:lnSpc>
                          <a:spcPct val="100000"/>
                        </a:lnSpc>
                        <a:spcAft>
                          <a:spcPts val="0"/>
                        </a:spcAft>
                      </a:pPr>
                      <a:r>
                        <a:rPr lang="ru-RU" sz="1400" b="0" dirty="0">
                          <a:solidFill>
                            <a:schemeClr val="tx1"/>
                          </a:solidFill>
                          <a:effectLst/>
                          <a:latin typeface="Calibri" panose="020F0502020204030204" pitchFamily="34" charset="0"/>
                        </a:rPr>
                        <a:t>(Начало измерения флюоресценции/конец измерения флюоресценции)</a:t>
                      </a:r>
                      <a:endParaRPr lang="ru-RU" sz="1400" b="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solidFill>
                      <a:schemeClr val="bg1"/>
                    </a:solidFill>
                  </a:tcPr>
                </a:tc>
                <a:tc>
                  <a:txBody>
                    <a:bodyPr/>
                    <a:lstStyle/>
                    <a:p>
                      <a:pPr algn="ctr">
                        <a:lnSpc>
                          <a:spcPct val="100000"/>
                        </a:lnSpc>
                        <a:spcAft>
                          <a:spcPts val="0"/>
                        </a:spcAft>
                      </a:pPr>
                      <a:r>
                        <a:rPr lang="ru-RU" sz="1400" b="0" dirty="0">
                          <a:solidFill>
                            <a:schemeClr val="tx1"/>
                          </a:solidFill>
                          <a:effectLst/>
                          <a:latin typeface="Calibri" panose="020F0502020204030204" pitchFamily="34" charset="0"/>
                        </a:rPr>
                        <a:t>Количество колоний в </a:t>
                      </a:r>
                      <a:r>
                        <a:rPr lang="ru-RU" sz="1400" b="1" u="sng" dirty="0">
                          <a:solidFill>
                            <a:schemeClr val="tx1"/>
                          </a:solidFill>
                          <a:effectLst/>
                          <a:latin typeface="Calibri" panose="020F0502020204030204" pitchFamily="34" charset="0"/>
                        </a:rPr>
                        <a:t>опытном</a:t>
                      </a:r>
                      <a:r>
                        <a:rPr lang="ru-RU" sz="1400" b="0" dirty="0">
                          <a:solidFill>
                            <a:schemeClr val="tx1"/>
                          </a:solidFill>
                          <a:effectLst/>
                          <a:latin typeface="Calibri" panose="020F0502020204030204" pitchFamily="34" charset="0"/>
                        </a:rPr>
                        <a:t> образце</a:t>
                      </a:r>
                    </a:p>
                    <a:p>
                      <a:pPr algn="ctr">
                        <a:lnSpc>
                          <a:spcPct val="100000"/>
                        </a:lnSpc>
                        <a:spcAft>
                          <a:spcPts val="0"/>
                        </a:spcAft>
                      </a:pPr>
                      <a:r>
                        <a:rPr lang="ru-RU" sz="1400" b="1" dirty="0">
                          <a:solidFill>
                            <a:schemeClr val="tx1"/>
                          </a:solidFill>
                          <a:effectLst/>
                          <a:latin typeface="Calibri" panose="020F0502020204030204" pitchFamily="34" charset="0"/>
                        </a:rPr>
                        <a:t>200 мкм </a:t>
                      </a:r>
                    </a:p>
                    <a:p>
                      <a:pPr algn="ctr">
                        <a:lnSpc>
                          <a:spcPct val="100000"/>
                        </a:lnSpc>
                        <a:spcAft>
                          <a:spcPts val="0"/>
                        </a:spcAft>
                      </a:pPr>
                      <a:r>
                        <a:rPr lang="ru-RU" sz="1400" b="0" dirty="0">
                          <a:solidFill>
                            <a:schemeClr val="tx1"/>
                          </a:solidFill>
                          <a:effectLst/>
                          <a:latin typeface="Calibri" panose="020F0502020204030204" pitchFamily="34" charset="0"/>
                        </a:rPr>
                        <a:t>(Начало измерения флюоресценции/конец измерения флюоресценции)</a:t>
                      </a:r>
                      <a:endParaRPr lang="ru-RU" sz="1400" b="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solidFill>
                      <a:schemeClr val="bg1"/>
                    </a:solidFill>
                  </a:tcPr>
                </a:tc>
              </a:tr>
              <a:tr h="243455">
                <a:tc>
                  <a:txBody>
                    <a:bodyPr/>
                    <a:lstStyle/>
                    <a:p>
                      <a:pPr algn="ctr">
                        <a:lnSpc>
                          <a:spcPct val="100000"/>
                        </a:lnSpc>
                        <a:spcAft>
                          <a:spcPts val="0"/>
                        </a:spcAft>
                      </a:pPr>
                      <a:r>
                        <a:rPr lang="ru-RU" sz="1400" b="0" dirty="0">
                          <a:solidFill>
                            <a:schemeClr val="tx1"/>
                          </a:solidFill>
                          <a:effectLst/>
                          <a:latin typeface="Calibri" panose="020F0502020204030204" pitchFamily="34" charset="0"/>
                        </a:rPr>
                        <a:t>22(±7)</a:t>
                      </a:r>
                      <a:r>
                        <a:rPr lang="en-US" sz="1400" b="0" dirty="0">
                          <a:solidFill>
                            <a:schemeClr val="tx1"/>
                          </a:solidFill>
                          <a:effectLst/>
                          <a:latin typeface="Calibri" panose="020F0502020204030204" pitchFamily="34" charset="0"/>
                        </a:rPr>
                        <a:t>/519</a:t>
                      </a:r>
                      <a:r>
                        <a:rPr lang="ru-RU" sz="1400" b="0" dirty="0">
                          <a:solidFill>
                            <a:schemeClr val="tx1"/>
                          </a:solidFill>
                          <a:effectLst/>
                          <a:latin typeface="Calibri" panose="020F0502020204030204" pitchFamily="34" charset="0"/>
                        </a:rPr>
                        <a:t>(±38)</a:t>
                      </a:r>
                      <a:endParaRPr lang="ru-RU" sz="1400" b="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solidFill>
                      <a:schemeClr val="accent2">
                        <a:lumMod val="40000"/>
                        <a:lumOff val="60000"/>
                      </a:schemeClr>
                    </a:solidFill>
                  </a:tcPr>
                </a:tc>
                <a:tc>
                  <a:txBody>
                    <a:bodyPr/>
                    <a:lstStyle/>
                    <a:p>
                      <a:pPr algn="ctr">
                        <a:lnSpc>
                          <a:spcPct val="100000"/>
                        </a:lnSpc>
                        <a:spcAft>
                          <a:spcPts val="0"/>
                        </a:spcAft>
                      </a:pPr>
                      <a:r>
                        <a:rPr lang="en-US" sz="1400" b="0" dirty="0">
                          <a:solidFill>
                            <a:schemeClr val="tx1"/>
                          </a:solidFill>
                          <a:effectLst/>
                          <a:latin typeface="Calibri" panose="020F0502020204030204" pitchFamily="34" charset="0"/>
                        </a:rPr>
                        <a:t>75</a:t>
                      </a:r>
                      <a:r>
                        <a:rPr lang="ru-RU" sz="1400" b="0" dirty="0">
                          <a:solidFill>
                            <a:schemeClr val="tx1"/>
                          </a:solidFill>
                          <a:effectLst/>
                          <a:latin typeface="Calibri" panose="020F0502020204030204" pitchFamily="34" charset="0"/>
                        </a:rPr>
                        <a:t>(±12)</a:t>
                      </a:r>
                      <a:r>
                        <a:rPr lang="en-US" sz="1400" b="0" dirty="0">
                          <a:solidFill>
                            <a:schemeClr val="tx1"/>
                          </a:solidFill>
                          <a:effectLst/>
                          <a:latin typeface="Calibri" panose="020F0502020204030204" pitchFamily="34" charset="0"/>
                        </a:rPr>
                        <a:t>/580</a:t>
                      </a:r>
                      <a:r>
                        <a:rPr lang="ru-RU" sz="1400" b="0" dirty="0">
                          <a:solidFill>
                            <a:schemeClr val="tx1"/>
                          </a:solidFill>
                          <a:effectLst/>
                          <a:latin typeface="Calibri" panose="020F0502020204030204" pitchFamily="34" charset="0"/>
                        </a:rPr>
                        <a:t>(±45)</a:t>
                      </a:r>
                      <a:endParaRPr lang="ru-RU" sz="1400" b="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solidFill>
                      <a:schemeClr val="accent2">
                        <a:lumMod val="40000"/>
                        <a:lumOff val="60000"/>
                      </a:schemeClr>
                    </a:solidFill>
                  </a:tcPr>
                </a:tc>
              </a:tr>
            </a:tbl>
          </a:graphicData>
        </a:graphic>
      </p:graphicFrame>
      <p:sp>
        <p:nvSpPr>
          <p:cNvPr id="4" name="Rectangle 1"/>
          <p:cNvSpPr>
            <a:spLocks noChangeArrowheads="1"/>
          </p:cNvSpPr>
          <p:nvPr/>
        </p:nvSpPr>
        <p:spPr bwMode="auto">
          <a:xfrm>
            <a:off x="1115616" y="1033574"/>
            <a:ext cx="8208913"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ru-RU" altLang="ja-JP" sz="1400" b="1" i="0" u="none" strike="noStrike" cap="none" normalizeH="0" baseline="0" dirty="0" smtClean="0">
                <a:ln>
                  <a:noFill/>
                </a:ln>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Количество колоний </a:t>
            </a:r>
            <a:r>
              <a:rPr kumimoji="0" lang="ru-RU" altLang="ja-JP" sz="1400" b="1" i="0" u="none" strike="noStrike" cap="none" normalizeH="0" baseline="0" dirty="0" err="1" smtClean="0">
                <a:ln>
                  <a:noFill/>
                </a:ln>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геносенсора</a:t>
            </a:r>
            <a:r>
              <a:rPr kumimoji="0" lang="ru-RU" altLang="ja-JP" sz="1400" b="1" i="0" u="none" strike="noStrike" cap="none" normalizeH="0" baseline="0" dirty="0" smtClean="0">
                <a:ln>
                  <a:noFill/>
                </a:ln>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 </a:t>
            </a:r>
            <a:r>
              <a:rPr kumimoji="0" lang="ru-RU" altLang="ja-JP" sz="1400" b="1" i="1" u="none" strike="noStrike" cap="none" normalizeH="0" baseline="0" dirty="0" smtClean="0">
                <a:ln>
                  <a:noFill/>
                </a:ln>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E. </a:t>
            </a:r>
            <a:r>
              <a:rPr kumimoji="0" lang="ru-RU" altLang="ja-JP" sz="1400" b="1" i="1" u="none" strike="noStrike" cap="none" normalizeH="0" baseline="0" dirty="0" err="1" smtClean="0">
                <a:ln>
                  <a:noFill/>
                </a:ln>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coli</a:t>
            </a:r>
            <a:r>
              <a:rPr kumimoji="0" lang="ru-RU" altLang="ja-JP" sz="1400" b="1" i="1" u="none" strike="noStrike" cap="none" normalizeH="0" baseline="0" dirty="0" smtClean="0">
                <a:ln>
                  <a:noFill/>
                </a:ln>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/p</a:t>
            </a:r>
            <a:r>
              <a:rPr kumimoji="0" lang="en-US" altLang="ja-JP" sz="1400" b="1" i="1" u="none" strike="noStrike" cap="none" normalizeH="0" baseline="0" dirty="0" err="1" smtClean="0">
                <a:ln>
                  <a:noFill/>
                </a:ln>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KatG</a:t>
            </a:r>
            <a:r>
              <a:rPr kumimoji="0" lang="ru-RU" altLang="ja-JP" sz="1400" b="1" i="1" u="none" strike="noStrike" cap="none" normalizeH="0" baseline="0" dirty="0" smtClean="0">
                <a:ln>
                  <a:noFill/>
                </a:ln>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-GFP </a:t>
            </a:r>
            <a:r>
              <a:rPr kumimoji="0" lang="ru-RU" altLang="ja-JP" sz="1400" b="1" i="0" u="none" strike="noStrike" cap="none" normalizeH="0" baseline="0" dirty="0" smtClean="0">
                <a:ln>
                  <a:noFill/>
                </a:ln>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до и после измерения динамики </a:t>
            </a:r>
          </a:p>
          <a:p>
            <a:pPr marL="0" marR="0" lvl="0" indent="0" algn="ctr" defTabSz="914400" rtl="0" eaLnBrk="0" fontAlgn="base" latinLnBrk="0" hangingPunct="0">
              <a:lnSpc>
                <a:spcPct val="100000"/>
              </a:lnSpc>
              <a:spcBef>
                <a:spcPct val="0"/>
              </a:spcBef>
              <a:spcAft>
                <a:spcPct val="0"/>
              </a:spcAft>
              <a:buClrTx/>
              <a:buSzTx/>
              <a:buFontTx/>
              <a:buNone/>
              <a:tabLst/>
            </a:pPr>
            <a:r>
              <a:rPr kumimoji="0" lang="ru-RU" altLang="ja-JP" sz="1400" b="1" i="0" u="none" strike="noStrike" cap="none" normalizeH="0" baseline="0" dirty="0" err="1" smtClean="0">
                <a:ln>
                  <a:noFill/>
                </a:ln>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флюоресцентного</a:t>
            </a:r>
            <a:r>
              <a:rPr kumimoji="0" lang="ru-RU" altLang="ja-JP" sz="1400" b="1" i="0" u="none" strike="noStrike" cap="none" normalizeH="0" baseline="0" dirty="0" smtClean="0">
                <a:ln>
                  <a:noFill/>
                </a:ln>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 ответа в облученных образцах и образцах отрицательного контроля.</a:t>
            </a:r>
            <a:endParaRPr kumimoji="0" lang="ru-RU" altLang="ja-JP" sz="1400" b="0" i="0" u="none" strike="noStrike" cap="none" normalizeH="0" baseline="0" dirty="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304037809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435608" y="274638"/>
            <a:ext cx="7498080" cy="1570186"/>
          </a:xfrm>
        </p:spPr>
        <p:txBody>
          <a:bodyPr>
            <a:normAutofit fontScale="90000"/>
          </a:bodyPr>
          <a:lstStyle/>
          <a:p>
            <a:pPr lvl="0"/>
            <a:r>
              <a:rPr lang="ru-RU" sz="3100" dirty="0" smtClean="0">
                <a:sym typeface="Calibri"/>
              </a:rPr>
              <a:t>Биологическая станция в Сибирском центре синхротронного и ТГц излучения ИЯФ СО РАН. Облучение малой кюветы</a:t>
            </a:r>
            <a:r>
              <a:rPr lang="ru-RU" sz="4400" dirty="0" smtClean="0">
                <a:solidFill>
                  <a:srgbClr val="7030A0"/>
                </a:solidFill>
                <a:latin typeface="Calibri"/>
                <a:ea typeface="Calibri"/>
                <a:cs typeface="Calibri"/>
                <a:sym typeface="Calibri"/>
              </a:rPr>
              <a:t/>
            </a:r>
            <a:br>
              <a:rPr lang="ru-RU" sz="4400" dirty="0" smtClean="0">
                <a:solidFill>
                  <a:srgbClr val="7030A0"/>
                </a:solidFill>
                <a:latin typeface="Calibri"/>
                <a:ea typeface="Calibri"/>
                <a:cs typeface="Calibri"/>
                <a:sym typeface="Calibri"/>
              </a:rPr>
            </a:br>
            <a:endParaRPr lang="ru-RU" dirty="0"/>
          </a:p>
        </p:txBody>
      </p:sp>
      <p:grpSp>
        <p:nvGrpSpPr>
          <p:cNvPr id="4" name="Shape 150"/>
          <p:cNvGrpSpPr>
            <a:grpSpLocks noGrp="1"/>
          </p:cNvGrpSpPr>
          <p:nvPr/>
        </p:nvGrpSpPr>
        <p:grpSpPr>
          <a:xfrm>
            <a:off x="1115616" y="1484784"/>
            <a:ext cx="4434458" cy="3133328"/>
            <a:chOff x="1219200" y="1219200"/>
            <a:chExt cx="5943599" cy="3812515"/>
          </a:xfrm>
        </p:grpSpPr>
        <p:grpSp>
          <p:nvGrpSpPr>
            <p:cNvPr id="5" name="Shape 151"/>
            <p:cNvGrpSpPr/>
            <p:nvPr/>
          </p:nvGrpSpPr>
          <p:grpSpPr>
            <a:xfrm>
              <a:off x="1219200" y="1219200"/>
              <a:ext cx="5943599" cy="3812515"/>
              <a:chOff x="1066800" y="838200"/>
              <a:chExt cx="5943599" cy="3812515"/>
            </a:xfrm>
          </p:grpSpPr>
          <p:pic>
            <p:nvPicPr>
              <p:cNvPr id="7" name="Shape 152"/>
              <p:cNvPicPr preferRelativeResize="0"/>
              <p:nvPr/>
            </p:nvPicPr>
            <p:blipFill rotWithShape="1">
              <a:blip r:embed="rId3" cstate="print">
                <a:alphaModFix/>
              </a:blip>
              <a:srcRect/>
              <a:stretch/>
            </p:blipFill>
            <p:spPr>
              <a:xfrm>
                <a:off x="1676400" y="838200"/>
                <a:ext cx="5333999" cy="3812515"/>
              </a:xfrm>
              <a:prstGeom prst="rect">
                <a:avLst/>
              </a:prstGeom>
              <a:noFill/>
              <a:ln>
                <a:noFill/>
              </a:ln>
            </p:spPr>
          </p:pic>
          <p:sp>
            <p:nvSpPr>
              <p:cNvPr id="8" name="Shape 153"/>
              <p:cNvSpPr/>
              <p:nvPr/>
            </p:nvSpPr>
            <p:spPr>
              <a:xfrm>
                <a:off x="4343400" y="3276600"/>
                <a:ext cx="914400" cy="304799"/>
              </a:xfrm>
              <a:prstGeom prst="flowChartAlternateProcess">
                <a:avLst/>
              </a:prstGeom>
              <a:solidFill>
                <a:schemeClr val="lt1"/>
              </a:solidFill>
              <a:ln w="25400" cap="flat" cmpd="sng">
                <a:solidFill>
                  <a:schemeClr val="dk1"/>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buSzPct val="25000"/>
                  <a:buNone/>
                </a:pPr>
                <a:r>
                  <a:rPr lang="ru-RU" sz="1200" b="0" i="0" u="none" strike="noStrike" cap="none" baseline="0" dirty="0">
                    <a:solidFill>
                      <a:schemeClr val="dk1"/>
                    </a:solidFill>
                    <a:latin typeface="Calibri"/>
                    <a:ea typeface="Calibri"/>
                    <a:cs typeface="Calibri"/>
                    <a:sym typeface="Calibri"/>
                  </a:rPr>
                  <a:t>Кювета</a:t>
                </a:r>
              </a:p>
            </p:txBody>
          </p:sp>
          <p:sp>
            <p:nvSpPr>
              <p:cNvPr id="9" name="Shape 154"/>
              <p:cNvSpPr/>
              <p:nvPr/>
            </p:nvSpPr>
            <p:spPr>
              <a:xfrm>
                <a:off x="4572000" y="2438400"/>
                <a:ext cx="1524000" cy="304799"/>
              </a:xfrm>
              <a:prstGeom prst="flowChartAlternateProcess">
                <a:avLst/>
              </a:prstGeom>
              <a:solidFill>
                <a:schemeClr val="lt1"/>
              </a:solidFill>
              <a:ln w="25400" cap="flat" cmpd="sng">
                <a:solidFill>
                  <a:schemeClr val="dk1"/>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buSzPct val="25000"/>
                  <a:buNone/>
                </a:pPr>
                <a:r>
                  <a:rPr lang="ru-RU" sz="1200" b="0" i="0" u="none" strike="noStrike" cap="none" baseline="0" dirty="0">
                    <a:solidFill>
                      <a:schemeClr val="dk1"/>
                    </a:solidFill>
                    <a:latin typeface="Calibri"/>
                    <a:ea typeface="Calibri"/>
                    <a:cs typeface="Calibri"/>
                    <a:sym typeface="Calibri"/>
                  </a:rPr>
                  <a:t>Обтюратор</a:t>
                </a:r>
              </a:p>
            </p:txBody>
          </p:sp>
          <p:sp>
            <p:nvSpPr>
              <p:cNvPr id="10" name="Shape 155"/>
              <p:cNvSpPr/>
              <p:nvPr/>
            </p:nvSpPr>
            <p:spPr>
              <a:xfrm>
                <a:off x="1295400" y="990600"/>
                <a:ext cx="1524000" cy="533399"/>
              </a:xfrm>
              <a:prstGeom prst="flowChartAlternateProcess">
                <a:avLst/>
              </a:prstGeom>
              <a:solidFill>
                <a:schemeClr val="lt1"/>
              </a:solidFill>
              <a:ln w="25400" cap="flat" cmpd="sng">
                <a:solidFill>
                  <a:schemeClr val="dk1"/>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buSzPct val="25000"/>
                  <a:buNone/>
                </a:pPr>
                <a:r>
                  <a:rPr lang="ru-RU" sz="1200" b="0" i="0" u="none" strike="noStrike" cap="none" baseline="0" dirty="0">
                    <a:solidFill>
                      <a:schemeClr val="dk1"/>
                    </a:solidFill>
                    <a:latin typeface="Calibri"/>
                    <a:ea typeface="Calibri"/>
                    <a:cs typeface="Calibri"/>
                    <a:sym typeface="Calibri"/>
                  </a:rPr>
                  <a:t>Канал подачи излучения</a:t>
                </a:r>
              </a:p>
            </p:txBody>
          </p:sp>
          <p:sp>
            <p:nvSpPr>
              <p:cNvPr id="11" name="Shape 156"/>
              <p:cNvSpPr/>
              <p:nvPr/>
            </p:nvSpPr>
            <p:spPr>
              <a:xfrm>
                <a:off x="5638800" y="1295400"/>
                <a:ext cx="1295400" cy="304799"/>
              </a:xfrm>
              <a:prstGeom prst="flowChartAlternateProcess">
                <a:avLst/>
              </a:prstGeom>
              <a:solidFill>
                <a:schemeClr val="lt1"/>
              </a:solidFill>
              <a:ln w="25400" cap="flat" cmpd="sng">
                <a:solidFill>
                  <a:schemeClr val="dk1"/>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buSzPct val="25000"/>
                  <a:buNone/>
                </a:pPr>
                <a:r>
                  <a:rPr lang="ru-RU" sz="1200" b="0" i="0" u="none" strike="noStrike" cap="none" baseline="0" dirty="0" err="1">
                    <a:solidFill>
                      <a:schemeClr val="dk1"/>
                    </a:solidFill>
                    <a:latin typeface="Calibri"/>
                    <a:ea typeface="Calibri"/>
                    <a:cs typeface="Calibri"/>
                    <a:sym typeface="Calibri"/>
                  </a:rPr>
                  <a:t>Тепловизор</a:t>
                </a:r>
                <a:endParaRPr lang="ru-RU" sz="1200" b="0" i="0" u="none" strike="noStrike" cap="none" baseline="0" dirty="0">
                  <a:solidFill>
                    <a:schemeClr val="dk1"/>
                  </a:solidFill>
                  <a:latin typeface="Calibri"/>
                  <a:ea typeface="Calibri"/>
                  <a:cs typeface="Calibri"/>
                  <a:sym typeface="Calibri"/>
                </a:endParaRPr>
              </a:p>
            </p:txBody>
          </p:sp>
          <p:sp>
            <p:nvSpPr>
              <p:cNvPr id="12" name="Shape 157"/>
              <p:cNvSpPr/>
              <p:nvPr/>
            </p:nvSpPr>
            <p:spPr>
              <a:xfrm>
                <a:off x="1066800" y="2438400"/>
                <a:ext cx="1676399" cy="457200"/>
              </a:xfrm>
              <a:prstGeom prst="flowChartAlternateProcess">
                <a:avLst/>
              </a:prstGeom>
              <a:solidFill>
                <a:schemeClr val="lt1"/>
              </a:solidFill>
              <a:ln w="25400" cap="flat" cmpd="sng">
                <a:solidFill>
                  <a:schemeClr val="dk1"/>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buSzPct val="25000"/>
                  <a:buNone/>
                </a:pPr>
                <a:r>
                  <a:rPr lang="ru-RU" sz="1200" b="0" i="0" u="none" strike="noStrike" cap="none" baseline="0" dirty="0">
                    <a:solidFill>
                      <a:schemeClr val="dk1"/>
                    </a:solidFill>
                    <a:latin typeface="Calibri"/>
                    <a:ea typeface="Calibri"/>
                    <a:cs typeface="Calibri"/>
                    <a:sym typeface="Calibri"/>
                  </a:rPr>
                  <a:t>Изображение кюветы</a:t>
                </a:r>
              </a:p>
            </p:txBody>
          </p:sp>
          <p:sp>
            <p:nvSpPr>
              <p:cNvPr id="13" name="Shape 158"/>
              <p:cNvSpPr/>
              <p:nvPr/>
            </p:nvSpPr>
            <p:spPr>
              <a:xfrm>
                <a:off x="3733800" y="4191000"/>
                <a:ext cx="2209799" cy="304799"/>
              </a:xfrm>
              <a:prstGeom prst="flowChartAlternateProcess">
                <a:avLst/>
              </a:prstGeom>
              <a:solidFill>
                <a:schemeClr val="lt1"/>
              </a:solidFill>
              <a:ln w="25400" cap="flat" cmpd="sng">
                <a:solidFill>
                  <a:schemeClr val="dk1"/>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buSzPct val="25000"/>
                  <a:buNone/>
                </a:pPr>
                <a:r>
                  <a:rPr lang="ru-RU" sz="1200" b="0" i="0" u="none" strike="noStrike" cap="none" baseline="0" dirty="0">
                    <a:solidFill>
                      <a:schemeClr val="dk1"/>
                    </a:solidFill>
                    <a:latin typeface="Calibri"/>
                    <a:ea typeface="Calibri"/>
                    <a:cs typeface="Calibri"/>
                    <a:sym typeface="Calibri"/>
                  </a:rPr>
                  <a:t>Вращающийся столик</a:t>
                </a:r>
              </a:p>
            </p:txBody>
          </p:sp>
          <p:cxnSp>
            <p:nvCxnSpPr>
              <p:cNvPr id="14" name="Shape 159"/>
              <p:cNvCxnSpPr>
                <a:stCxn id="9" idx="1"/>
              </p:cNvCxnSpPr>
              <p:nvPr/>
            </p:nvCxnSpPr>
            <p:spPr>
              <a:xfrm rot="10800000">
                <a:off x="3962400" y="2362200"/>
                <a:ext cx="609600" cy="228600"/>
              </a:xfrm>
              <a:prstGeom prst="straightConnector1">
                <a:avLst/>
              </a:prstGeom>
              <a:noFill/>
              <a:ln w="25400" cap="flat" cmpd="sng">
                <a:solidFill>
                  <a:schemeClr val="dk1"/>
                </a:solidFill>
                <a:prstDash val="solid"/>
                <a:round/>
                <a:headEnd type="none" w="med" len="med"/>
                <a:tailEnd type="stealth" w="lg" len="lg"/>
              </a:ln>
            </p:spPr>
          </p:cxnSp>
          <p:cxnSp>
            <p:nvCxnSpPr>
              <p:cNvPr id="15" name="Shape 160"/>
              <p:cNvCxnSpPr/>
              <p:nvPr/>
            </p:nvCxnSpPr>
            <p:spPr>
              <a:xfrm flipH="1">
                <a:off x="3810000" y="3429000"/>
                <a:ext cx="533399" cy="76199"/>
              </a:xfrm>
              <a:prstGeom prst="straightConnector1">
                <a:avLst/>
              </a:prstGeom>
              <a:noFill/>
              <a:ln w="25400" cap="flat" cmpd="sng">
                <a:solidFill>
                  <a:schemeClr val="dk1"/>
                </a:solidFill>
                <a:prstDash val="solid"/>
                <a:round/>
                <a:headEnd type="none" w="med" len="med"/>
                <a:tailEnd type="stealth" w="lg" len="lg"/>
              </a:ln>
            </p:spPr>
          </p:cxnSp>
          <p:cxnSp>
            <p:nvCxnSpPr>
              <p:cNvPr id="16" name="Shape 161"/>
              <p:cNvCxnSpPr>
                <a:stCxn id="13" idx="0"/>
              </p:cNvCxnSpPr>
              <p:nvPr/>
            </p:nvCxnSpPr>
            <p:spPr>
              <a:xfrm rot="10800000">
                <a:off x="3657599" y="3733800"/>
                <a:ext cx="1181100" cy="457200"/>
              </a:xfrm>
              <a:prstGeom prst="straightConnector1">
                <a:avLst/>
              </a:prstGeom>
              <a:noFill/>
              <a:ln w="25400" cap="flat" cmpd="sng">
                <a:solidFill>
                  <a:schemeClr val="dk1"/>
                </a:solidFill>
                <a:prstDash val="solid"/>
                <a:round/>
                <a:headEnd type="none" w="med" len="med"/>
                <a:tailEnd type="stealth" w="lg" len="lg"/>
              </a:ln>
            </p:spPr>
          </p:cxnSp>
          <p:cxnSp>
            <p:nvCxnSpPr>
              <p:cNvPr id="17" name="Shape 162"/>
              <p:cNvCxnSpPr>
                <a:stCxn id="10" idx="2"/>
              </p:cNvCxnSpPr>
              <p:nvPr/>
            </p:nvCxnSpPr>
            <p:spPr>
              <a:xfrm>
                <a:off x="2057400" y="1524000"/>
                <a:ext cx="1295399" cy="228600"/>
              </a:xfrm>
              <a:prstGeom prst="straightConnector1">
                <a:avLst/>
              </a:prstGeom>
              <a:noFill/>
              <a:ln w="25400" cap="flat" cmpd="sng">
                <a:solidFill>
                  <a:schemeClr val="dk1"/>
                </a:solidFill>
                <a:prstDash val="solid"/>
                <a:round/>
                <a:headEnd type="none" w="med" len="med"/>
                <a:tailEnd type="stealth" w="lg" len="lg"/>
              </a:ln>
            </p:spPr>
          </p:cxnSp>
          <p:cxnSp>
            <p:nvCxnSpPr>
              <p:cNvPr id="18" name="Shape 163"/>
              <p:cNvCxnSpPr>
                <a:stCxn id="12" idx="2"/>
              </p:cNvCxnSpPr>
              <p:nvPr/>
            </p:nvCxnSpPr>
            <p:spPr>
              <a:xfrm>
                <a:off x="1904999" y="2895600"/>
                <a:ext cx="304800" cy="685800"/>
              </a:xfrm>
              <a:prstGeom prst="straightConnector1">
                <a:avLst/>
              </a:prstGeom>
              <a:noFill/>
              <a:ln w="25400" cap="flat" cmpd="sng">
                <a:solidFill>
                  <a:schemeClr val="dk1"/>
                </a:solidFill>
                <a:prstDash val="solid"/>
                <a:round/>
                <a:headEnd type="none" w="med" len="med"/>
                <a:tailEnd type="stealth" w="lg" len="lg"/>
              </a:ln>
            </p:spPr>
          </p:cxnSp>
        </p:grpSp>
        <p:sp>
          <p:nvSpPr>
            <p:cNvPr id="6" name="Shape 164"/>
            <p:cNvSpPr/>
            <p:nvPr/>
          </p:nvSpPr>
          <p:spPr>
            <a:xfrm rot="5400000">
              <a:off x="3329836" y="3264847"/>
              <a:ext cx="700934" cy="289542"/>
            </a:xfrm>
            <a:prstGeom prst="notchedRightArrow">
              <a:avLst>
                <a:gd name="adj1" fmla="val 50000"/>
                <a:gd name="adj2" fmla="val 50000"/>
              </a:avLst>
            </a:prstGeom>
            <a:solidFill>
              <a:srgbClr val="92D050"/>
            </a:solidFill>
            <a:ln w="25400" cap="flat" cmpd="sng">
              <a:solidFill>
                <a:srgbClr val="00B050"/>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buNone/>
              </a:pPr>
              <a:endParaRPr sz="1800" b="0" i="0" u="none" strike="noStrike" cap="none" baseline="0" dirty="0">
                <a:solidFill>
                  <a:srgbClr val="00B050"/>
                </a:solidFill>
                <a:latin typeface="Calibri"/>
                <a:ea typeface="Calibri"/>
                <a:cs typeface="Calibri"/>
                <a:sym typeface="Calibri"/>
              </a:endParaRPr>
            </a:p>
          </p:txBody>
        </p:sp>
      </p:grpSp>
      <p:sp>
        <p:nvSpPr>
          <p:cNvPr id="19" name="Прямоугольник 18"/>
          <p:cNvSpPr/>
          <p:nvPr/>
        </p:nvSpPr>
        <p:spPr>
          <a:xfrm>
            <a:off x="5779472" y="1634517"/>
            <a:ext cx="2952328" cy="3139321"/>
          </a:xfrm>
          <a:prstGeom prst="rect">
            <a:avLst/>
          </a:prstGeom>
        </p:spPr>
        <p:txBody>
          <a:bodyPr wrap="square">
            <a:spAutoFit/>
          </a:bodyPr>
          <a:lstStyle/>
          <a:p>
            <a:pPr lvl="0" algn="just">
              <a:buSzPct val="25000"/>
            </a:pPr>
            <a:r>
              <a:rPr lang="ru-RU" sz="1400" dirty="0">
                <a:solidFill>
                  <a:schemeClr val="dk1"/>
                </a:solidFill>
                <a:latin typeface="Calibri"/>
                <a:ea typeface="Calibri"/>
                <a:cs typeface="Calibri"/>
                <a:sym typeface="Calibri"/>
              </a:rPr>
              <a:t> </a:t>
            </a:r>
            <a:r>
              <a:rPr lang="ru-RU" sz="1400" dirty="0" smtClean="0">
                <a:solidFill>
                  <a:schemeClr val="dk1"/>
                </a:solidFill>
                <a:latin typeface="Calibri"/>
                <a:ea typeface="Calibri"/>
                <a:cs typeface="Calibri"/>
                <a:sym typeface="Calibri"/>
              </a:rPr>
              <a:t>       </a:t>
            </a:r>
            <a:r>
              <a:rPr lang="ru-RU" dirty="0">
                <a:solidFill>
                  <a:schemeClr val="dk1"/>
                </a:solidFill>
                <a:latin typeface="Calibri"/>
                <a:ea typeface="Calibri"/>
                <a:cs typeface="Calibri"/>
                <a:sym typeface="Calibri"/>
              </a:rPr>
              <a:t>  </a:t>
            </a:r>
            <a:r>
              <a:rPr lang="ru-RU" dirty="0" smtClean="0">
                <a:solidFill>
                  <a:schemeClr val="dk1"/>
                </a:solidFill>
                <a:latin typeface="Calibri"/>
                <a:ea typeface="Calibri"/>
                <a:cs typeface="Calibri"/>
                <a:sym typeface="Calibri"/>
              </a:rPr>
              <a:t>Станция </a:t>
            </a:r>
            <a:r>
              <a:rPr lang="ru-RU" dirty="0">
                <a:solidFill>
                  <a:schemeClr val="dk1"/>
                </a:solidFill>
                <a:latin typeface="Calibri"/>
                <a:ea typeface="Calibri"/>
                <a:cs typeface="Calibri"/>
                <a:sym typeface="Calibri"/>
              </a:rPr>
              <a:t>предназначена для регулирования и контроля точной дозы облучения биологических объектов.</a:t>
            </a:r>
          </a:p>
          <a:p>
            <a:pPr algn="just">
              <a:buSzPct val="25000"/>
            </a:pPr>
            <a:r>
              <a:rPr lang="ru-RU" dirty="0" smtClean="0">
                <a:solidFill>
                  <a:schemeClr val="dk1"/>
                </a:solidFill>
                <a:latin typeface="Calibri"/>
                <a:ea typeface="Calibri"/>
                <a:cs typeface="Calibri"/>
                <a:sym typeface="Calibri"/>
              </a:rPr>
              <a:t>         Зеленой </a:t>
            </a:r>
            <a:r>
              <a:rPr lang="ru-RU" dirty="0">
                <a:solidFill>
                  <a:schemeClr val="dk1"/>
                </a:solidFill>
                <a:latin typeface="Calibri"/>
                <a:ea typeface="Calibri"/>
                <a:cs typeface="Calibri"/>
                <a:sym typeface="Calibri"/>
              </a:rPr>
              <a:t>стрелкой отмечено направление подачи излучения. На экране монитора видно ИК – изображение кюветы. </a:t>
            </a:r>
          </a:p>
          <a:p>
            <a:pPr lvl="0" algn="just">
              <a:buSzPct val="25000"/>
            </a:pPr>
            <a:endParaRPr lang="ru-RU" dirty="0">
              <a:solidFill>
                <a:schemeClr val="dk1"/>
              </a:solidFill>
              <a:latin typeface="Calibri"/>
              <a:ea typeface="Calibri"/>
              <a:cs typeface="Calibri"/>
              <a:sym typeface="Calibri"/>
            </a:endParaRPr>
          </a:p>
        </p:txBody>
      </p:sp>
      <p:sp>
        <p:nvSpPr>
          <p:cNvPr id="20" name="Прямоугольник 19"/>
          <p:cNvSpPr/>
          <p:nvPr/>
        </p:nvSpPr>
        <p:spPr>
          <a:xfrm>
            <a:off x="1435608" y="4896997"/>
            <a:ext cx="3712456" cy="1477328"/>
          </a:xfrm>
          <a:prstGeom prst="rect">
            <a:avLst/>
          </a:prstGeom>
        </p:spPr>
        <p:txBody>
          <a:bodyPr wrap="square">
            <a:spAutoFit/>
          </a:bodyPr>
          <a:lstStyle/>
          <a:p>
            <a:pPr lvl="0" algn="just">
              <a:buSzPct val="25000"/>
            </a:pPr>
            <a:r>
              <a:rPr lang="ru-RU" dirty="0" smtClean="0">
                <a:solidFill>
                  <a:schemeClr val="dk1"/>
                </a:solidFill>
                <a:latin typeface="Calibri"/>
                <a:ea typeface="Calibri"/>
                <a:cs typeface="Calibri"/>
                <a:sym typeface="Calibri"/>
              </a:rPr>
              <a:t>        Вращающаяся </a:t>
            </a:r>
            <a:r>
              <a:rPr lang="ru-RU" dirty="0">
                <a:solidFill>
                  <a:schemeClr val="dk1"/>
                </a:solidFill>
                <a:latin typeface="Calibri"/>
                <a:ea typeface="Calibri"/>
                <a:cs typeface="Calibri"/>
                <a:sym typeface="Calibri"/>
              </a:rPr>
              <a:t>прозрачная в </a:t>
            </a:r>
            <a:r>
              <a:rPr lang="ru-RU" dirty="0"/>
              <a:t>ТГц</a:t>
            </a:r>
            <a:r>
              <a:rPr lang="ru-RU" dirty="0" smtClean="0">
                <a:solidFill>
                  <a:schemeClr val="dk1"/>
                </a:solidFill>
                <a:latin typeface="Calibri"/>
                <a:ea typeface="Calibri"/>
                <a:cs typeface="Calibri"/>
                <a:sym typeface="Calibri"/>
              </a:rPr>
              <a:t> </a:t>
            </a:r>
            <a:r>
              <a:rPr lang="ru-RU" dirty="0">
                <a:solidFill>
                  <a:schemeClr val="dk1"/>
                </a:solidFill>
                <a:latin typeface="Calibri"/>
                <a:ea typeface="Calibri"/>
                <a:cs typeface="Calibri"/>
                <a:sym typeface="Calibri"/>
              </a:rPr>
              <a:t>области </a:t>
            </a:r>
            <a:r>
              <a:rPr lang="ru-RU" dirty="0" smtClean="0">
                <a:solidFill>
                  <a:schemeClr val="dk1"/>
                </a:solidFill>
                <a:latin typeface="Calibri"/>
                <a:ea typeface="Calibri"/>
                <a:cs typeface="Calibri"/>
                <a:sym typeface="Calibri"/>
              </a:rPr>
              <a:t>кювета предназначена </a:t>
            </a:r>
            <a:r>
              <a:rPr lang="ru-RU" dirty="0">
                <a:solidFill>
                  <a:schemeClr val="dk1"/>
                </a:solidFill>
                <a:latin typeface="Calibri"/>
                <a:ea typeface="Calibri"/>
                <a:cs typeface="Calibri"/>
                <a:sym typeface="Calibri"/>
              </a:rPr>
              <a:t>для равномерного экспонирования небольших порций образцов. Объем кюветы 50 мкл.</a:t>
            </a:r>
          </a:p>
        </p:txBody>
      </p:sp>
      <p:grpSp>
        <p:nvGrpSpPr>
          <p:cNvPr id="23" name="Группа 22"/>
          <p:cNvGrpSpPr/>
          <p:nvPr/>
        </p:nvGrpSpPr>
        <p:grpSpPr>
          <a:xfrm>
            <a:off x="5066865" y="4757302"/>
            <a:ext cx="4077135" cy="2094951"/>
            <a:chOff x="2138952" y="2212364"/>
            <a:chExt cx="7005047" cy="4645637"/>
          </a:xfrm>
        </p:grpSpPr>
        <p:pic>
          <p:nvPicPr>
            <p:cNvPr id="24" name="Shape 165"/>
            <p:cNvPicPr preferRelativeResize="0"/>
            <p:nvPr/>
          </p:nvPicPr>
          <p:blipFill rotWithShape="1">
            <a:blip r:embed="rId4" cstate="print">
              <a:alphaModFix/>
            </a:blip>
            <a:srcRect/>
            <a:stretch/>
          </p:blipFill>
          <p:spPr>
            <a:xfrm>
              <a:off x="2138952" y="2236287"/>
              <a:ext cx="7005047" cy="4621714"/>
            </a:xfrm>
            <a:prstGeom prst="rect">
              <a:avLst/>
            </a:prstGeom>
            <a:noFill/>
            <a:ln>
              <a:noFill/>
            </a:ln>
          </p:spPr>
        </p:pic>
        <p:grpSp>
          <p:nvGrpSpPr>
            <p:cNvPr id="25" name="Группа 24"/>
            <p:cNvGrpSpPr/>
            <p:nvPr/>
          </p:nvGrpSpPr>
          <p:grpSpPr>
            <a:xfrm>
              <a:off x="2754092" y="2212364"/>
              <a:ext cx="6207106" cy="3176942"/>
              <a:chOff x="2754092" y="2212364"/>
              <a:chExt cx="6207106" cy="3176942"/>
            </a:xfrm>
          </p:grpSpPr>
          <p:sp>
            <p:nvSpPr>
              <p:cNvPr id="26" name="TextBox 25"/>
              <p:cNvSpPr txBox="1"/>
              <p:nvPr/>
            </p:nvSpPr>
            <p:spPr>
              <a:xfrm>
                <a:off x="6484913" y="4365546"/>
                <a:ext cx="2476285" cy="1023760"/>
              </a:xfrm>
              <a:prstGeom prst="rect">
                <a:avLst/>
              </a:prstGeom>
              <a:solidFill>
                <a:schemeClr val="bg1"/>
              </a:solidFill>
            </p:spPr>
            <p:txBody>
              <a:bodyPr wrap="square" rtlCol="0">
                <a:spAutoFit/>
              </a:bodyPr>
              <a:lstStyle/>
              <a:p>
                <a:pPr algn="ctr"/>
                <a:r>
                  <a:rPr lang="ru-RU" sz="1200" dirty="0" smtClean="0">
                    <a:latin typeface="Calibri" panose="020F0502020204030204" pitchFamily="34" charset="0"/>
                  </a:rPr>
                  <a:t>расстояние между пленками 40 мкм</a:t>
                </a:r>
                <a:endParaRPr lang="ru-RU" sz="1200" dirty="0">
                  <a:latin typeface="Calibri" panose="020F0502020204030204" pitchFamily="34" charset="0"/>
                </a:endParaRPr>
              </a:p>
            </p:txBody>
          </p:sp>
          <p:sp>
            <p:nvSpPr>
              <p:cNvPr id="27" name="TextBox 26"/>
              <p:cNvSpPr txBox="1"/>
              <p:nvPr/>
            </p:nvSpPr>
            <p:spPr>
              <a:xfrm>
                <a:off x="6372200" y="2867955"/>
                <a:ext cx="2588998" cy="1433265"/>
              </a:xfrm>
              <a:prstGeom prst="rect">
                <a:avLst/>
              </a:prstGeom>
              <a:solidFill>
                <a:schemeClr val="bg1"/>
              </a:solidFill>
            </p:spPr>
            <p:txBody>
              <a:bodyPr wrap="square" rtlCol="0">
                <a:spAutoFit/>
              </a:bodyPr>
              <a:lstStyle/>
              <a:p>
                <a:pPr algn="ctr"/>
                <a:r>
                  <a:rPr lang="ru-RU" sz="1200" dirty="0">
                    <a:latin typeface="Calibri" panose="020F0502020204030204" pitchFamily="34" charset="0"/>
                  </a:rPr>
                  <a:t>п</a:t>
                </a:r>
                <a:r>
                  <a:rPr lang="ru-RU" sz="1200" dirty="0" smtClean="0">
                    <a:latin typeface="Calibri" panose="020F0502020204030204" pitchFamily="34" charset="0"/>
                  </a:rPr>
                  <a:t>олипропиленовые пленки толщиной 40 мкм</a:t>
                </a:r>
                <a:endParaRPr lang="ru-RU" sz="1200" dirty="0">
                  <a:latin typeface="Calibri" panose="020F0502020204030204" pitchFamily="34" charset="0"/>
                </a:endParaRPr>
              </a:p>
            </p:txBody>
          </p:sp>
          <p:sp>
            <p:nvSpPr>
              <p:cNvPr id="28" name="TextBox 27"/>
              <p:cNvSpPr txBox="1"/>
              <p:nvPr/>
            </p:nvSpPr>
            <p:spPr>
              <a:xfrm>
                <a:off x="2754092" y="2212364"/>
                <a:ext cx="3220230" cy="614256"/>
              </a:xfrm>
              <a:prstGeom prst="rect">
                <a:avLst/>
              </a:prstGeom>
              <a:solidFill>
                <a:schemeClr val="bg1"/>
              </a:solidFill>
            </p:spPr>
            <p:txBody>
              <a:bodyPr wrap="square" rtlCol="0">
                <a:spAutoFit/>
              </a:bodyPr>
              <a:lstStyle/>
              <a:p>
                <a:r>
                  <a:rPr lang="ru-RU" sz="1200" dirty="0" smtClean="0">
                    <a:latin typeface="Calibri" panose="020F0502020204030204" pitchFamily="34" charset="0"/>
                  </a:rPr>
                  <a:t>Диаметр кюветы 50 мм</a:t>
                </a:r>
                <a:endParaRPr lang="ru-RU" sz="1200" dirty="0">
                  <a:latin typeface="Calibri" panose="020F0502020204030204" pitchFamily="34" charset="0"/>
                </a:endParaRPr>
              </a:p>
            </p:txBody>
          </p:sp>
        </p:grpSp>
      </p:gr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115616" y="404664"/>
            <a:ext cx="7818072" cy="1143000"/>
          </a:xfrm>
        </p:spPr>
        <p:txBody>
          <a:bodyPr>
            <a:noAutofit/>
          </a:bodyPr>
          <a:lstStyle/>
          <a:p>
            <a:pPr algn="just"/>
            <a:r>
              <a:rPr lang="ru-RU" sz="2400" dirty="0" smtClean="0">
                <a:effectLst/>
              </a:rPr>
              <a:t>	Целью диссертационной работы </a:t>
            </a:r>
            <a:r>
              <a:rPr lang="ru-RU" sz="2400" dirty="0">
                <a:effectLst/>
              </a:rPr>
              <a:t>являлось изучение нетермического </a:t>
            </a:r>
            <a:r>
              <a:rPr lang="ru-RU" sz="2400">
                <a:effectLst/>
              </a:rPr>
              <a:t>воздействия </a:t>
            </a:r>
            <a:r>
              <a:rPr lang="ru-RU" sz="2400" smtClean="0">
                <a:effectLst/>
              </a:rPr>
              <a:t>ТГц </a:t>
            </a:r>
            <a:r>
              <a:rPr lang="ru-RU" sz="2400" dirty="0">
                <a:effectLst/>
              </a:rPr>
              <a:t>излучения на функционирование генетического аппарата </a:t>
            </a:r>
            <a:r>
              <a:rPr lang="en-US" sz="2400" i="1" dirty="0">
                <a:effectLst/>
              </a:rPr>
              <a:t>Escherichia coli</a:t>
            </a:r>
            <a:r>
              <a:rPr lang="ru-RU" sz="2400" i="1" dirty="0">
                <a:effectLst/>
              </a:rPr>
              <a:t>. </a:t>
            </a:r>
          </a:p>
        </p:txBody>
      </p:sp>
      <p:sp>
        <p:nvSpPr>
          <p:cNvPr id="3" name="Содержимое 2"/>
          <p:cNvSpPr>
            <a:spLocks noGrp="1"/>
          </p:cNvSpPr>
          <p:nvPr>
            <p:ph idx="1"/>
          </p:nvPr>
        </p:nvSpPr>
        <p:spPr>
          <a:xfrm>
            <a:off x="971600" y="1628800"/>
            <a:ext cx="8172400" cy="5229200"/>
          </a:xfrm>
        </p:spPr>
        <p:txBody>
          <a:bodyPr>
            <a:normAutofit fontScale="92500" lnSpcReduction="10000"/>
          </a:bodyPr>
          <a:lstStyle/>
          <a:p>
            <a:pPr>
              <a:buNone/>
            </a:pPr>
            <a:r>
              <a:rPr lang="en-US" dirty="0" smtClean="0"/>
              <a:t>  </a:t>
            </a:r>
            <a:r>
              <a:rPr lang="ru-RU" sz="2000" dirty="0" smtClean="0"/>
              <a:t>Для достижения цели </a:t>
            </a:r>
            <a:r>
              <a:rPr lang="ru-RU" sz="2000" u="sng" dirty="0" smtClean="0"/>
              <a:t>были поставлены следующие задачи</a:t>
            </a:r>
            <a:r>
              <a:rPr lang="en-US" sz="2000" dirty="0" smtClean="0"/>
              <a:t>:</a:t>
            </a:r>
            <a:endParaRPr lang="ru-RU" sz="2000" dirty="0" smtClean="0"/>
          </a:p>
          <a:p>
            <a:pPr lvl="0"/>
            <a:r>
              <a:rPr lang="ru-RU" sz="1400" dirty="0"/>
              <a:t>Подобрать и оптимизировать параметры излучения «Станции физико-химических и биологических исследований воздействия ТГц излучения на вещества» Новосибирского ЛСЭ для облучения клеток </a:t>
            </a:r>
            <a:r>
              <a:rPr lang="en-US" sz="1400" i="1" dirty="0"/>
              <a:t>E</a:t>
            </a:r>
            <a:r>
              <a:rPr lang="ru-RU" sz="1400" i="1" dirty="0"/>
              <a:t>. </a:t>
            </a:r>
            <a:r>
              <a:rPr lang="en-US" sz="1400" i="1" dirty="0"/>
              <a:t>coli</a:t>
            </a:r>
            <a:r>
              <a:rPr lang="ru-RU" sz="1400" dirty="0"/>
              <a:t>. </a:t>
            </a:r>
          </a:p>
          <a:p>
            <a:pPr lvl="0"/>
            <a:r>
              <a:rPr lang="ru-RU" sz="1400" dirty="0"/>
              <a:t>Изучить динамику развития интенсивности флюоресценции </a:t>
            </a:r>
            <a:r>
              <a:rPr lang="ru-RU" sz="1400" dirty="0" err="1"/>
              <a:t>геносенсора</a:t>
            </a:r>
            <a:r>
              <a:rPr lang="ru-RU" sz="1400" dirty="0"/>
              <a:t> </a:t>
            </a:r>
            <a:r>
              <a:rPr lang="ru-RU" sz="1400" i="1" dirty="0"/>
              <a:t>Е. </a:t>
            </a:r>
            <a:r>
              <a:rPr lang="ru-RU" sz="1400" i="1" dirty="0" err="1"/>
              <a:t>coli</a:t>
            </a:r>
            <a:r>
              <a:rPr lang="ru-RU" sz="1400" i="1" dirty="0"/>
              <a:t>/</a:t>
            </a:r>
            <a:r>
              <a:rPr lang="ru-RU" sz="1400" i="1" dirty="0" err="1"/>
              <a:t>pKatG</a:t>
            </a:r>
            <a:r>
              <a:rPr lang="ru-RU" sz="1400" i="1" dirty="0"/>
              <a:t>-GFP</a:t>
            </a:r>
            <a:r>
              <a:rPr lang="ru-RU" sz="1400" dirty="0"/>
              <a:t> в ответ на облучение с целью изучения влияния ТГц излучения на систему окислительного стресса.</a:t>
            </a:r>
          </a:p>
          <a:p>
            <a:pPr lvl="0"/>
            <a:r>
              <a:rPr lang="ru-RU" sz="1400" dirty="0"/>
              <a:t>Изучить  динамику развития интенсивности флюоресценции </a:t>
            </a:r>
            <a:r>
              <a:rPr lang="ru-RU" sz="1400" dirty="0" err="1"/>
              <a:t>геносенсора</a:t>
            </a:r>
            <a:r>
              <a:rPr lang="ru-RU" sz="1400" dirty="0"/>
              <a:t> </a:t>
            </a:r>
            <a:r>
              <a:rPr lang="ru-RU" sz="1400" i="1" dirty="0"/>
              <a:t>Е. </a:t>
            </a:r>
            <a:r>
              <a:rPr lang="ru-RU" sz="1400" i="1" dirty="0" err="1"/>
              <a:t>coli</a:t>
            </a:r>
            <a:r>
              <a:rPr lang="ru-RU" sz="1400" i="1" dirty="0"/>
              <a:t>/</a:t>
            </a:r>
            <a:r>
              <a:rPr lang="ru-RU" sz="1400" i="1" dirty="0" err="1"/>
              <a:t>pKatG</a:t>
            </a:r>
            <a:r>
              <a:rPr lang="ru-RU" sz="1400" i="1" dirty="0"/>
              <a:t>-GFP</a:t>
            </a:r>
            <a:r>
              <a:rPr lang="ru-RU" sz="1400" dirty="0"/>
              <a:t> в зависимости от дозы облучения и длины волны.</a:t>
            </a:r>
          </a:p>
          <a:p>
            <a:pPr lvl="0"/>
            <a:r>
              <a:rPr lang="ru-RU" sz="1400" dirty="0"/>
              <a:t>Создать </a:t>
            </a:r>
            <a:r>
              <a:rPr lang="ru-RU" sz="1400" dirty="0" err="1"/>
              <a:t>геносенсор</a:t>
            </a:r>
            <a:r>
              <a:rPr lang="ru-RU" sz="1400" dirty="0"/>
              <a:t> на основе промотора гена</a:t>
            </a:r>
            <a:r>
              <a:rPr lang="ru-RU" sz="1400" i="1" dirty="0"/>
              <a:t> </a:t>
            </a:r>
            <a:r>
              <a:rPr lang="en-US" sz="1400" i="1" dirty="0" err="1"/>
              <a:t>copA</a:t>
            </a:r>
            <a:r>
              <a:rPr lang="ru-RU" sz="1400" i="1" dirty="0"/>
              <a:t>, </a:t>
            </a:r>
            <a:r>
              <a:rPr lang="ru-RU" sz="1400" dirty="0"/>
              <a:t>который входит в систему поддержания гомеостаза ионов меди у </a:t>
            </a:r>
            <a:r>
              <a:rPr lang="en-US" sz="1400" i="1" dirty="0"/>
              <a:t>E</a:t>
            </a:r>
            <a:r>
              <a:rPr lang="ru-RU" sz="1400" i="1" dirty="0"/>
              <a:t>. </a:t>
            </a:r>
            <a:r>
              <a:rPr lang="en-US" sz="1400" i="1" dirty="0"/>
              <a:t>coli</a:t>
            </a:r>
            <a:r>
              <a:rPr lang="ru-RU" sz="1400" dirty="0"/>
              <a:t>.</a:t>
            </a:r>
          </a:p>
          <a:p>
            <a:pPr lvl="0"/>
            <a:r>
              <a:rPr lang="ru-RU" sz="1400" dirty="0"/>
              <a:t>Изучить динамику развития интенсивности флюоресценции </a:t>
            </a:r>
            <a:r>
              <a:rPr lang="ru-RU" sz="1400" dirty="0" err="1"/>
              <a:t>геносенсора</a:t>
            </a:r>
            <a:r>
              <a:rPr lang="ru-RU" sz="1400" i="1" dirty="0"/>
              <a:t> Е. </a:t>
            </a:r>
            <a:r>
              <a:rPr lang="ru-RU" sz="1400" i="1" dirty="0" err="1"/>
              <a:t>coli</a:t>
            </a:r>
            <a:r>
              <a:rPr lang="ru-RU" sz="1400" i="1" dirty="0"/>
              <a:t>/</a:t>
            </a:r>
            <a:r>
              <a:rPr lang="ru-RU" sz="1400" i="1" dirty="0" err="1"/>
              <a:t>pCopA</a:t>
            </a:r>
            <a:r>
              <a:rPr lang="ru-RU" sz="1400" i="1" dirty="0"/>
              <a:t>-GFP</a:t>
            </a:r>
            <a:r>
              <a:rPr lang="ru-RU" sz="1400" dirty="0"/>
              <a:t> в ответ на облучение с целью изучения </a:t>
            </a:r>
            <a:r>
              <a:rPr lang="ru-RU" sz="1400" dirty="0" smtClean="0"/>
              <a:t>влияния нетермического ТГц излучения на </a:t>
            </a:r>
            <a:r>
              <a:rPr lang="ru-RU" sz="1400" dirty="0"/>
              <a:t>систему гомеостаза ионов металлов.</a:t>
            </a:r>
          </a:p>
          <a:p>
            <a:pPr lvl="0"/>
            <a:r>
              <a:rPr lang="ru-RU" sz="1400" dirty="0"/>
              <a:t>Изучить динамику развития интенсивности флюоресценции </a:t>
            </a:r>
            <a:r>
              <a:rPr lang="ru-RU" sz="1400" dirty="0" err="1"/>
              <a:t>геносенсора</a:t>
            </a:r>
            <a:r>
              <a:rPr lang="ru-RU" sz="1400" i="1" dirty="0"/>
              <a:t> Е. </a:t>
            </a:r>
            <a:r>
              <a:rPr lang="ru-RU" sz="1400" i="1" dirty="0" err="1"/>
              <a:t>coli</a:t>
            </a:r>
            <a:r>
              <a:rPr lang="ru-RU" sz="1400" i="1" dirty="0"/>
              <a:t>/</a:t>
            </a:r>
            <a:r>
              <a:rPr lang="ru-RU" sz="1400" i="1" dirty="0" err="1"/>
              <a:t>pEmrR</a:t>
            </a:r>
            <a:r>
              <a:rPr lang="ru-RU" sz="1400" i="1" dirty="0"/>
              <a:t>-GFP </a:t>
            </a:r>
            <a:r>
              <a:rPr lang="ru-RU" sz="1400" dirty="0"/>
              <a:t>в ответ на облучение с целью изучения </a:t>
            </a:r>
            <a:r>
              <a:rPr lang="ru-RU" sz="1400" dirty="0" smtClean="0"/>
              <a:t>влияния нетермического ТГц излучения   на </a:t>
            </a:r>
            <a:r>
              <a:rPr lang="ru-RU" sz="1400" dirty="0"/>
              <a:t>стрессовую систему </a:t>
            </a:r>
            <a:r>
              <a:rPr lang="ru-RU" sz="1400" dirty="0" err="1"/>
              <a:t>детоксикации</a:t>
            </a:r>
            <a:r>
              <a:rPr lang="ru-RU" sz="1400" dirty="0"/>
              <a:t> противомикробных агентов.</a:t>
            </a:r>
          </a:p>
          <a:p>
            <a:pPr lvl="0"/>
            <a:r>
              <a:rPr lang="ru-RU" sz="1400" dirty="0"/>
              <a:t>Создать </a:t>
            </a:r>
            <a:r>
              <a:rPr lang="ru-RU" sz="1400" dirty="0" err="1"/>
              <a:t>геносенсор</a:t>
            </a:r>
            <a:r>
              <a:rPr lang="ru-RU" sz="1400" dirty="0"/>
              <a:t> на основе промотора гена </a:t>
            </a:r>
            <a:r>
              <a:rPr lang="en-US" sz="1400" i="1" dirty="0" err="1"/>
              <a:t>glnA</a:t>
            </a:r>
            <a:r>
              <a:rPr lang="ru-RU" sz="1400" dirty="0"/>
              <a:t>, остро реагирующего на  </a:t>
            </a:r>
            <a:r>
              <a:rPr lang="ru-RU" sz="1400" dirty="0" smtClean="0"/>
              <a:t>нетермическое ТГц </a:t>
            </a:r>
            <a:r>
              <a:rPr lang="ru-RU" sz="1400" dirty="0"/>
              <a:t>излучение по данным </a:t>
            </a:r>
            <a:r>
              <a:rPr lang="ru-RU" sz="1400" dirty="0" err="1"/>
              <a:t>протеомного</a:t>
            </a:r>
            <a:r>
              <a:rPr lang="ru-RU" sz="1400" dirty="0"/>
              <a:t> </a:t>
            </a:r>
            <a:r>
              <a:rPr lang="ru-RU" sz="1400" dirty="0" smtClean="0"/>
              <a:t>анализа.</a:t>
            </a:r>
            <a:endParaRPr lang="ru-RU" sz="1400" dirty="0"/>
          </a:p>
          <a:p>
            <a:pPr lvl="0"/>
            <a:r>
              <a:rPr lang="ru-RU" sz="1400" dirty="0"/>
              <a:t>Изучить динамику развития интенсивности флюоресценции </a:t>
            </a:r>
            <a:r>
              <a:rPr lang="ru-RU" sz="1400" dirty="0" err="1"/>
              <a:t>геносенсора</a:t>
            </a:r>
            <a:r>
              <a:rPr lang="ru-RU" sz="1400" i="1" dirty="0"/>
              <a:t> Е. </a:t>
            </a:r>
            <a:r>
              <a:rPr lang="ru-RU" sz="1400" i="1" dirty="0" err="1"/>
              <a:t>coli</a:t>
            </a:r>
            <a:r>
              <a:rPr lang="ru-RU" sz="1400" i="1" dirty="0"/>
              <a:t>/p</a:t>
            </a:r>
            <a:r>
              <a:rPr lang="en-US" sz="1400" i="1" dirty="0" err="1"/>
              <a:t>GlnA</a:t>
            </a:r>
            <a:r>
              <a:rPr lang="ru-RU" sz="1400" i="1" dirty="0"/>
              <a:t>-GFP</a:t>
            </a:r>
            <a:r>
              <a:rPr lang="ru-RU" sz="1400" dirty="0"/>
              <a:t> после воздействия нетермического ТГц излучения.</a:t>
            </a:r>
          </a:p>
          <a:p>
            <a:pPr lvl="0"/>
            <a:r>
              <a:rPr lang="ru-RU" sz="1400" dirty="0"/>
              <a:t>Изучить воздействие облученной среды на индукцию </a:t>
            </a:r>
            <a:r>
              <a:rPr lang="ru-RU" sz="1400" dirty="0" err="1"/>
              <a:t>флюоресценцентного</a:t>
            </a:r>
            <a:r>
              <a:rPr lang="ru-RU" sz="1400" dirty="0"/>
              <a:t> ответа </a:t>
            </a:r>
            <a:r>
              <a:rPr lang="ru-RU" sz="1400" dirty="0" err="1"/>
              <a:t>геносенсоров</a:t>
            </a:r>
            <a:r>
              <a:rPr lang="ru-RU" sz="1400" dirty="0"/>
              <a:t> </a:t>
            </a:r>
            <a:r>
              <a:rPr lang="ru-RU" sz="1400" i="1" dirty="0"/>
              <a:t>Е. </a:t>
            </a:r>
            <a:r>
              <a:rPr lang="ru-RU" sz="1400" i="1" dirty="0" err="1"/>
              <a:t>coli</a:t>
            </a:r>
            <a:r>
              <a:rPr lang="ru-RU" sz="1400" i="1" dirty="0"/>
              <a:t>/</a:t>
            </a:r>
            <a:r>
              <a:rPr lang="ru-RU" sz="1400" i="1" dirty="0" err="1"/>
              <a:t>pKatG</a:t>
            </a:r>
            <a:r>
              <a:rPr lang="ru-RU" sz="1400" i="1" dirty="0"/>
              <a:t>-GFP, Е. </a:t>
            </a:r>
            <a:r>
              <a:rPr lang="ru-RU" sz="1400" i="1" dirty="0" err="1"/>
              <a:t>coli</a:t>
            </a:r>
            <a:r>
              <a:rPr lang="ru-RU" sz="1400" i="1" dirty="0"/>
              <a:t>/</a:t>
            </a:r>
            <a:r>
              <a:rPr lang="ru-RU" sz="1400" i="1" dirty="0" err="1"/>
              <a:t>pCopA</a:t>
            </a:r>
            <a:r>
              <a:rPr lang="ru-RU" sz="1400" i="1" dirty="0"/>
              <a:t>-GFP, Е. </a:t>
            </a:r>
            <a:r>
              <a:rPr lang="ru-RU" sz="1400" i="1" dirty="0" err="1"/>
              <a:t>coli</a:t>
            </a:r>
            <a:r>
              <a:rPr lang="ru-RU" sz="1400" i="1" dirty="0"/>
              <a:t>/</a:t>
            </a:r>
            <a:r>
              <a:rPr lang="ru-RU" sz="1400" i="1" dirty="0" err="1"/>
              <a:t>pEmrR</a:t>
            </a:r>
            <a:r>
              <a:rPr lang="ru-RU" sz="1400" i="1" dirty="0"/>
              <a:t>-GFP </a:t>
            </a:r>
            <a:r>
              <a:rPr lang="ru-RU" sz="1400" dirty="0"/>
              <a:t>и</a:t>
            </a:r>
            <a:r>
              <a:rPr lang="ru-RU" sz="1400" i="1" dirty="0"/>
              <a:t> Е. </a:t>
            </a:r>
            <a:r>
              <a:rPr lang="ru-RU" sz="1400" i="1" dirty="0" err="1"/>
              <a:t>coli</a:t>
            </a:r>
            <a:r>
              <a:rPr lang="ru-RU" sz="1400" i="1" dirty="0"/>
              <a:t>/p</a:t>
            </a:r>
            <a:r>
              <a:rPr lang="en-US" sz="1400" i="1" dirty="0" err="1"/>
              <a:t>GlnA</a:t>
            </a:r>
            <a:r>
              <a:rPr lang="ru-RU" sz="1400" i="1" dirty="0"/>
              <a:t>-GFP</a:t>
            </a:r>
            <a:r>
              <a:rPr lang="ru-RU" sz="1400" dirty="0"/>
              <a:t>.</a:t>
            </a:r>
            <a:r>
              <a:rPr lang="ru-RU" sz="1400" i="1" dirty="0"/>
              <a:t> </a:t>
            </a:r>
            <a:endParaRPr lang="ru-RU" sz="1400" dirty="0"/>
          </a:p>
          <a:p>
            <a:pPr lvl="0"/>
            <a:r>
              <a:rPr lang="ru-RU" sz="1400" dirty="0"/>
              <a:t>Сравнить уровень индукции </a:t>
            </a:r>
            <a:r>
              <a:rPr lang="ru-RU" sz="1400" dirty="0" err="1" smtClean="0"/>
              <a:t>флюоресцентного</a:t>
            </a:r>
            <a:r>
              <a:rPr lang="ru-RU" sz="1400" dirty="0" smtClean="0"/>
              <a:t> </a:t>
            </a:r>
            <a:r>
              <a:rPr lang="ru-RU" sz="1400" dirty="0"/>
              <a:t>ответа </a:t>
            </a:r>
            <a:r>
              <a:rPr lang="ru-RU" sz="1400" dirty="0" err="1"/>
              <a:t>геносенсоров</a:t>
            </a:r>
            <a:r>
              <a:rPr lang="ru-RU" sz="1400" dirty="0"/>
              <a:t> </a:t>
            </a:r>
            <a:r>
              <a:rPr lang="ru-RU" sz="1400" i="1" dirty="0"/>
              <a:t>Е. </a:t>
            </a:r>
            <a:r>
              <a:rPr lang="ru-RU" sz="1400" i="1" dirty="0" err="1"/>
              <a:t>coli</a:t>
            </a:r>
            <a:r>
              <a:rPr lang="ru-RU" sz="1400" i="1" dirty="0"/>
              <a:t>/</a:t>
            </a:r>
            <a:r>
              <a:rPr lang="ru-RU" sz="1400" i="1" dirty="0" err="1"/>
              <a:t>pKatG</a:t>
            </a:r>
            <a:r>
              <a:rPr lang="ru-RU" sz="1400" i="1" dirty="0"/>
              <a:t>-GFP, Е. </a:t>
            </a:r>
            <a:r>
              <a:rPr lang="ru-RU" sz="1400" i="1" dirty="0" err="1"/>
              <a:t>coli</a:t>
            </a:r>
            <a:r>
              <a:rPr lang="ru-RU" sz="1400" i="1" dirty="0"/>
              <a:t>/</a:t>
            </a:r>
            <a:r>
              <a:rPr lang="ru-RU" sz="1400" i="1" dirty="0" err="1"/>
              <a:t>pCopA</a:t>
            </a:r>
            <a:r>
              <a:rPr lang="ru-RU" sz="1400" i="1" dirty="0"/>
              <a:t>-GFP, Е. </a:t>
            </a:r>
            <a:r>
              <a:rPr lang="ru-RU" sz="1400" i="1" dirty="0" err="1"/>
              <a:t>coli</a:t>
            </a:r>
            <a:r>
              <a:rPr lang="ru-RU" sz="1400" i="1" dirty="0"/>
              <a:t>/</a:t>
            </a:r>
            <a:r>
              <a:rPr lang="ru-RU" sz="1400" i="1" dirty="0" err="1"/>
              <a:t>pEmrR</a:t>
            </a:r>
            <a:r>
              <a:rPr lang="ru-RU" sz="1400" i="1" dirty="0"/>
              <a:t>-GFP </a:t>
            </a:r>
            <a:r>
              <a:rPr lang="ru-RU" sz="1400" dirty="0"/>
              <a:t>в ответ на нетермическое воздействие ТГц излучения и естественные индукторы.</a:t>
            </a:r>
          </a:p>
          <a:p>
            <a:endParaRPr lang="ru-RU" sz="1400" dirty="0" smtClean="0">
              <a:sym typeface="Calibri"/>
            </a:endParaRPr>
          </a:p>
          <a:p>
            <a:endParaRPr lang="ru-RU" sz="1400" dirty="0" smtClean="0">
              <a:sym typeface="Calibri"/>
            </a:endParaRPr>
          </a:p>
          <a:p>
            <a:endParaRPr lang="ru-RU" sz="1400" dirty="0" smtClean="0"/>
          </a:p>
          <a:p>
            <a:pPr>
              <a:buNone/>
            </a:pPr>
            <a:endParaRPr lang="ru-RU" sz="2400"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pPr algn="ctr"/>
            <a:r>
              <a:rPr lang="ru-RU" dirty="0" smtClean="0"/>
              <a:t>Положения, выносимые на защиту</a:t>
            </a:r>
            <a:r>
              <a:rPr lang="en-US" dirty="0" smtClean="0"/>
              <a:t>:</a:t>
            </a:r>
            <a:endParaRPr lang="ru-RU" dirty="0"/>
          </a:p>
        </p:txBody>
      </p:sp>
      <p:sp>
        <p:nvSpPr>
          <p:cNvPr id="3" name="Содержимое 2"/>
          <p:cNvSpPr>
            <a:spLocks noGrp="1"/>
          </p:cNvSpPr>
          <p:nvPr>
            <p:ph idx="1"/>
          </p:nvPr>
        </p:nvSpPr>
        <p:spPr>
          <a:xfrm>
            <a:off x="1331640" y="1628800"/>
            <a:ext cx="7498080" cy="4800600"/>
          </a:xfrm>
        </p:spPr>
        <p:txBody>
          <a:bodyPr>
            <a:normAutofit fontScale="70000" lnSpcReduction="20000"/>
          </a:bodyPr>
          <a:lstStyle/>
          <a:p>
            <a:pPr lvl="0"/>
            <a:r>
              <a:rPr lang="ru-RU" dirty="0"/>
              <a:t>При помощи </a:t>
            </a:r>
            <a:r>
              <a:rPr lang="ru-RU" dirty="0" err="1"/>
              <a:t>геносенсоров</a:t>
            </a:r>
            <a:r>
              <a:rPr lang="ru-RU" dirty="0"/>
              <a:t> </a:t>
            </a:r>
            <a:r>
              <a:rPr lang="ru-RU" i="1" dirty="0"/>
              <a:t>Е. </a:t>
            </a:r>
            <a:r>
              <a:rPr lang="ru-RU" i="1" dirty="0" err="1"/>
              <a:t>coli</a:t>
            </a:r>
            <a:r>
              <a:rPr lang="ru-RU" i="1" dirty="0"/>
              <a:t>/p</a:t>
            </a:r>
            <a:r>
              <a:rPr lang="en-US" i="1" dirty="0" err="1"/>
              <a:t>KatG</a:t>
            </a:r>
            <a:r>
              <a:rPr lang="ru-RU" i="1" dirty="0"/>
              <a:t>-GFP, Е. </a:t>
            </a:r>
            <a:r>
              <a:rPr lang="ru-RU" i="1" dirty="0" err="1"/>
              <a:t>coli</a:t>
            </a:r>
            <a:r>
              <a:rPr lang="ru-RU" i="1" dirty="0"/>
              <a:t>/p</a:t>
            </a:r>
            <a:r>
              <a:rPr lang="en-US" i="1" dirty="0" err="1"/>
              <a:t>CopA</a:t>
            </a:r>
            <a:r>
              <a:rPr lang="ru-RU" i="1" dirty="0"/>
              <a:t>-GFP </a:t>
            </a:r>
            <a:r>
              <a:rPr lang="ru-RU" dirty="0"/>
              <a:t>и</a:t>
            </a:r>
            <a:r>
              <a:rPr lang="ru-RU" i="1" dirty="0"/>
              <a:t> Е. </a:t>
            </a:r>
            <a:r>
              <a:rPr lang="ru-RU" i="1" dirty="0" err="1"/>
              <a:t>coli</a:t>
            </a:r>
            <a:r>
              <a:rPr lang="ru-RU" i="1" dirty="0"/>
              <a:t>/p</a:t>
            </a:r>
            <a:r>
              <a:rPr lang="en-US" i="1" dirty="0" err="1"/>
              <a:t>EmrR</a:t>
            </a:r>
            <a:r>
              <a:rPr lang="ru-RU" i="1" dirty="0"/>
              <a:t>-GFP</a:t>
            </a:r>
            <a:r>
              <a:rPr lang="ru-RU" dirty="0"/>
              <a:t> показано, что в генетическую сеть ответа на нетермическое воздействие ТГц излучения у </a:t>
            </a:r>
            <a:r>
              <a:rPr lang="en-US" i="1" dirty="0"/>
              <a:t>E</a:t>
            </a:r>
            <a:r>
              <a:rPr lang="ru-RU" i="1" dirty="0"/>
              <a:t>. </a:t>
            </a:r>
            <a:r>
              <a:rPr lang="en-US" i="1" dirty="0"/>
              <a:t>Coli</a:t>
            </a:r>
            <a:r>
              <a:rPr lang="ru-RU" dirty="0"/>
              <a:t> вовлечены стресс-реактивные системы окислительного стресса и регуляции гомеостаза ионов меди и не вовлечена система </a:t>
            </a:r>
            <a:r>
              <a:rPr lang="ru-RU" dirty="0" err="1"/>
              <a:t>детоксикации</a:t>
            </a:r>
            <a:r>
              <a:rPr lang="ru-RU" dirty="0"/>
              <a:t> антибиотиков; при помощи </a:t>
            </a:r>
            <a:r>
              <a:rPr lang="ru-RU" dirty="0" err="1"/>
              <a:t>геносенсора</a:t>
            </a:r>
            <a:r>
              <a:rPr lang="ru-RU" dirty="0"/>
              <a:t> </a:t>
            </a:r>
            <a:r>
              <a:rPr lang="ru-RU" i="1" dirty="0"/>
              <a:t>Е. </a:t>
            </a:r>
            <a:r>
              <a:rPr lang="ru-RU" i="1" dirty="0" err="1"/>
              <a:t>coli</a:t>
            </a:r>
            <a:r>
              <a:rPr lang="ru-RU" i="1" dirty="0"/>
              <a:t>/p</a:t>
            </a:r>
            <a:r>
              <a:rPr lang="en-US" i="1" dirty="0" err="1"/>
              <a:t>GlnA</a:t>
            </a:r>
            <a:r>
              <a:rPr lang="ru-RU" i="1" dirty="0"/>
              <a:t>-GFP</a:t>
            </a:r>
            <a:r>
              <a:rPr lang="ru-RU" dirty="0"/>
              <a:t> показана реакция метаболического гена </a:t>
            </a:r>
            <a:r>
              <a:rPr lang="en-US" i="1" dirty="0" err="1"/>
              <a:t>glnA</a:t>
            </a:r>
            <a:r>
              <a:rPr lang="ru-RU" dirty="0"/>
              <a:t> в ответ на воздействие нетермического ТГц излучения.</a:t>
            </a:r>
          </a:p>
          <a:p>
            <a:pPr lvl="0"/>
            <a:r>
              <a:rPr lang="ru-RU" dirty="0"/>
              <a:t>Для минимальной среды, подвергавшейся воздействию нетермического ТГц излучения, показана модификация, связанная с ее органической компонентой, которая вызывает реакцию </a:t>
            </a:r>
            <a:r>
              <a:rPr lang="en-US" i="1" dirty="0"/>
              <a:t>E</a:t>
            </a:r>
            <a:r>
              <a:rPr lang="ru-RU" i="1" dirty="0"/>
              <a:t>. </a:t>
            </a:r>
            <a:r>
              <a:rPr lang="en-US" i="1" dirty="0" smtClean="0"/>
              <a:t>coli</a:t>
            </a:r>
            <a:r>
              <a:rPr lang="ru-RU" i="1" dirty="0" smtClean="0"/>
              <a:t>,</a:t>
            </a:r>
            <a:r>
              <a:rPr lang="en-US" i="1" dirty="0" smtClean="0"/>
              <a:t> </a:t>
            </a:r>
            <a:r>
              <a:rPr lang="ru-RU" dirty="0"/>
              <a:t>аналогичную </a:t>
            </a:r>
            <a:r>
              <a:rPr lang="ru-RU" dirty="0" smtClean="0"/>
              <a:t>реакции, возникающей </a:t>
            </a:r>
            <a:r>
              <a:rPr lang="ru-RU" dirty="0"/>
              <a:t>после облучения непосредственно клеточной культуры.</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475656" y="0"/>
            <a:ext cx="7498080" cy="1143000"/>
          </a:xfrm>
        </p:spPr>
        <p:txBody>
          <a:bodyPr>
            <a:normAutofit/>
          </a:bodyPr>
          <a:lstStyle/>
          <a:p>
            <a:r>
              <a:rPr lang="ru-RU" sz="3600" dirty="0" smtClean="0"/>
              <a:t>Структура диссертации</a:t>
            </a:r>
            <a:endParaRPr lang="ru-RU" sz="3600" dirty="0"/>
          </a:p>
        </p:txBody>
      </p:sp>
      <p:sp>
        <p:nvSpPr>
          <p:cNvPr id="3" name="Содержимое 2"/>
          <p:cNvSpPr>
            <a:spLocks noGrp="1"/>
          </p:cNvSpPr>
          <p:nvPr>
            <p:ph idx="1"/>
          </p:nvPr>
        </p:nvSpPr>
        <p:spPr>
          <a:xfrm>
            <a:off x="1043608" y="881336"/>
            <a:ext cx="7890080" cy="5976664"/>
          </a:xfrm>
        </p:spPr>
        <p:txBody>
          <a:bodyPr>
            <a:normAutofit fontScale="92500" lnSpcReduction="20000"/>
          </a:bodyPr>
          <a:lstStyle/>
          <a:p>
            <a:pPr>
              <a:buNone/>
            </a:pPr>
            <a:r>
              <a:rPr lang="ru-RU" sz="1800" dirty="0" smtClean="0"/>
              <a:t>  Введение </a:t>
            </a:r>
          </a:p>
          <a:p>
            <a:pPr>
              <a:buNone/>
            </a:pPr>
            <a:r>
              <a:rPr lang="ru-RU" sz="1800" dirty="0" smtClean="0"/>
              <a:t>    </a:t>
            </a:r>
            <a:r>
              <a:rPr lang="ru-RU" sz="1800" b="1" dirty="0" smtClean="0"/>
              <a:t>Глава 1</a:t>
            </a:r>
            <a:r>
              <a:rPr lang="ru-RU" sz="1800" dirty="0" smtClean="0"/>
              <a:t>. Обзор литературы </a:t>
            </a:r>
          </a:p>
          <a:p>
            <a:pPr>
              <a:buNone/>
            </a:pPr>
            <a:r>
              <a:rPr lang="ru-RU" sz="1800" dirty="0" smtClean="0"/>
              <a:t>   1.1. Терагерцовое излучение: генерация и свойства</a:t>
            </a:r>
          </a:p>
          <a:p>
            <a:pPr marL="365760" lvl="1" indent="-283464">
              <a:spcBef>
                <a:spcPts val="600"/>
              </a:spcBef>
              <a:buSzPct val="80000"/>
              <a:buNone/>
            </a:pPr>
            <a:r>
              <a:rPr lang="en-US" sz="1800" dirty="0" smtClean="0"/>
              <a:t>  </a:t>
            </a:r>
            <a:r>
              <a:rPr lang="ru-RU" sz="1800" dirty="0" smtClean="0"/>
              <a:t>1.2. Электромагнитное излучение – как фактор воздействия на живые организмы</a:t>
            </a:r>
          </a:p>
          <a:p>
            <a:pPr>
              <a:buNone/>
            </a:pPr>
            <a:r>
              <a:rPr lang="ru-RU" sz="1800" dirty="0" smtClean="0"/>
              <a:t>             </a:t>
            </a:r>
            <a:r>
              <a:rPr lang="ru-RU" sz="1400" dirty="0" smtClean="0"/>
              <a:t>1.2.1 </a:t>
            </a:r>
            <a:r>
              <a:rPr lang="ru-RU" sz="1400" dirty="0" err="1" smtClean="0"/>
              <a:t>Геносенсорные</a:t>
            </a:r>
            <a:r>
              <a:rPr lang="ru-RU" sz="1400" dirty="0" smtClean="0"/>
              <a:t> конструкции в исследовании устойчивости и адаптации биологической системы к конкретным воздействиям</a:t>
            </a:r>
          </a:p>
          <a:p>
            <a:pPr>
              <a:buNone/>
            </a:pPr>
            <a:r>
              <a:rPr lang="ru-RU" sz="1800" dirty="0" smtClean="0"/>
              <a:t>  </a:t>
            </a:r>
            <a:r>
              <a:rPr lang="en-US" sz="1800" dirty="0" smtClean="0"/>
              <a:t> </a:t>
            </a:r>
            <a:r>
              <a:rPr lang="ru-RU" sz="1800" dirty="0" smtClean="0"/>
              <a:t>1.3. Механизмы регуляции ответных стрессовых реакций </a:t>
            </a:r>
            <a:r>
              <a:rPr lang="ru-RU" sz="1800" i="1" dirty="0" smtClean="0"/>
              <a:t>E. </a:t>
            </a:r>
            <a:r>
              <a:rPr lang="ru-RU" sz="1800" i="1" dirty="0" err="1" smtClean="0"/>
              <a:t>coli</a:t>
            </a:r>
            <a:endParaRPr lang="ru-RU" sz="1800" i="1" dirty="0" smtClean="0"/>
          </a:p>
          <a:p>
            <a:pPr>
              <a:buNone/>
            </a:pPr>
            <a:r>
              <a:rPr lang="ru-RU" sz="1800" b="1" dirty="0" smtClean="0"/>
              <a:t>          </a:t>
            </a:r>
            <a:r>
              <a:rPr lang="ru-RU" sz="1400" dirty="0" smtClean="0"/>
              <a:t>1.3.1. Окислительный стресс</a:t>
            </a:r>
          </a:p>
          <a:p>
            <a:pPr>
              <a:buNone/>
            </a:pPr>
            <a:r>
              <a:rPr lang="ru-RU" sz="1400" b="1" i="1" dirty="0" smtClean="0"/>
              <a:t>                    </a:t>
            </a:r>
            <a:r>
              <a:rPr lang="ru-RU" sz="1400" i="1" dirty="0" smtClean="0"/>
              <a:t>1.3.1.1.  Механизм с участием </a:t>
            </a:r>
            <a:r>
              <a:rPr lang="ru-RU" sz="1400" i="1" dirty="0" err="1" smtClean="0"/>
              <a:t>oxyR</a:t>
            </a:r>
            <a:r>
              <a:rPr lang="ru-RU" sz="1400" i="1" dirty="0" smtClean="0"/>
              <a:t> </a:t>
            </a:r>
            <a:r>
              <a:rPr lang="ru-RU" sz="1400" i="1" dirty="0" err="1" smtClean="0"/>
              <a:t>регулона</a:t>
            </a:r>
            <a:endParaRPr lang="ru-RU" sz="1400" i="1" dirty="0" smtClean="0"/>
          </a:p>
          <a:p>
            <a:pPr>
              <a:buNone/>
            </a:pPr>
            <a:r>
              <a:rPr lang="ru-RU" sz="1400" i="1" dirty="0" smtClean="0"/>
              <a:t>                    1.3.1.2. Механизм с участием </a:t>
            </a:r>
            <a:r>
              <a:rPr lang="ru-RU" sz="1400" i="1" dirty="0" err="1" smtClean="0"/>
              <a:t>soxRS</a:t>
            </a:r>
            <a:r>
              <a:rPr lang="ru-RU" sz="1400" i="1" dirty="0" smtClean="0"/>
              <a:t> </a:t>
            </a:r>
            <a:r>
              <a:rPr lang="ru-RU" sz="1400" i="1" dirty="0" err="1" smtClean="0"/>
              <a:t>регулона</a:t>
            </a:r>
            <a:endParaRPr lang="ru-RU" sz="1400" b="1" i="1" dirty="0" smtClean="0"/>
          </a:p>
          <a:p>
            <a:pPr>
              <a:buNone/>
            </a:pPr>
            <a:r>
              <a:rPr lang="ru-RU" sz="1400" dirty="0" smtClean="0"/>
              <a:t>             1.3.2. Гомеостаз ионов меди</a:t>
            </a:r>
            <a:endParaRPr lang="ru-RU" sz="1400" i="1" dirty="0" smtClean="0"/>
          </a:p>
          <a:p>
            <a:pPr>
              <a:buNone/>
            </a:pPr>
            <a:r>
              <a:rPr lang="ru-RU" sz="1400" dirty="0" smtClean="0"/>
              <a:t>             1.3.3. </a:t>
            </a:r>
            <a:r>
              <a:rPr lang="en-US" sz="1400" dirty="0" err="1" smtClean="0"/>
              <a:t>EmrRAB</a:t>
            </a:r>
            <a:r>
              <a:rPr lang="en-US" sz="1400" dirty="0" smtClean="0"/>
              <a:t> </a:t>
            </a:r>
            <a:r>
              <a:rPr lang="ru-RU" sz="1400" dirty="0" smtClean="0"/>
              <a:t>оперон</a:t>
            </a:r>
          </a:p>
          <a:p>
            <a:pPr>
              <a:buNone/>
            </a:pPr>
            <a:r>
              <a:rPr lang="ru-RU" sz="1400" dirty="0" smtClean="0"/>
              <a:t>	    1.4.4. </a:t>
            </a:r>
            <a:r>
              <a:rPr lang="ru-RU" sz="1400" dirty="0" err="1" smtClean="0"/>
              <a:t>Глутамин</a:t>
            </a:r>
            <a:r>
              <a:rPr lang="ru-RU" sz="1400" dirty="0" smtClean="0"/>
              <a:t> </a:t>
            </a:r>
            <a:r>
              <a:rPr lang="ru-RU" sz="1400" dirty="0" err="1" smtClean="0"/>
              <a:t>синтетаза</a:t>
            </a:r>
            <a:r>
              <a:rPr lang="ru-RU" sz="1400" dirty="0" smtClean="0"/>
              <a:t> в регуляторных контурах </a:t>
            </a:r>
            <a:r>
              <a:rPr lang="ru-RU" sz="1400" i="1" dirty="0" smtClean="0"/>
              <a:t>E. </a:t>
            </a:r>
            <a:r>
              <a:rPr lang="ru-RU" sz="1400" i="1" dirty="0" err="1" smtClean="0"/>
              <a:t>coli</a:t>
            </a:r>
            <a:endParaRPr lang="ru-RU" sz="1400" i="1" dirty="0" smtClean="0"/>
          </a:p>
          <a:p>
            <a:pPr>
              <a:buNone/>
            </a:pPr>
            <a:r>
              <a:rPr lang="ru-RU" sz="1400" i="1" dirty="0" smtClean="0"/>
              <a:t>                     1.4.4.1. Функции глутатиона в </a:t>
            </a:r>
            <a:r>
              <a:rPr lang="en-US" sz="1400" i="1" dirty="0" smtClean="0"/>
              <a:t>E. coli</a:t>
            </a:r>
            <a:endParaRPr lang="ru-RU" sz="1400" i="1" dirty="0" smtClean="0"/>
          </a:p>
          <a:p>
            <a:pPr>
              <a:buNone/>
            </a:pPr>
            <a:r>
              <a:rPr lang="ru-RU" sz="1800" dirty="0" smtClean="0"/>
              <a:t> </a:t>
            </a:r>
            <a:r>
              <a:rPr lang="en-US" sz="1800" dirty="0" smtClean="0"/>
              <a:t>  </a:t>
            </a:r>
            <a:r>
              <a:rPr lang="ru-RU" sz="1800" dirty="0" smtClean="0"/>
              <a:t>1.4. Заключение по обзору литературы</a:t>
            </a:r>
          </a:p>
          <a:p>
            <a:pPr>
              <a:buNone/>
            </a:pPr>
            <a:r>
              <a:rPr lang="ru-RU" sz="1800" dirty="0" smtClean="0"/>
              <a:t>   </a:t>
            </a:r>
            <a:r>
              <a:rPr lang="ru-RU" sz="1800" b="1" dirty="0" smtClean="0"/>
              <a:t>Глава 2</a:t>
            </a:r>
            <a:r>
              <a:rPr lang="ru-RU" sz="1800" dirty="0" smtClean="0"/>
              <a:t>. Материалы, методы и приборная база</a:t>
            </a:r>
          </a:p>
          <a:p>
            <a:pPr>
              <a:buNone/>
            </a:pPr>
            <a:r>
              <a:rPr lang="ru-RU" sz="1800" b="1" dirty="0" smtClean="0"/>
              <a:t>   Глава 3</a:t>
            </a:r>
            <a:r>
              <a:rPr lang="ru-RU" sz="1800" dirty="0" smtClean="0"/>
              <a:t>. Результаты </a:t>
            </a:r>
          </a:p>
          <a:p>
            <a:pPr>
              <a:buNone/>
            </a:pPr>
            <a:r>
              <a:rPr lang="ru-RU" sz="1800" b="1" dirty="0" smtClean="0"/>
              <a:t>Глава 4</a:t>
            </a:r>
            <a:r>
              <a:rPr lang="ru-RU" sz="1800" dirty="0" smtClean="0"/>
              <a:t>. Обсуждение результатов </a:t>
            </a:r>
          </a:p>
          <a:p>
            <a:pPr>
              <a:buNone/>
            </a:pPr>
            <a:r>
              <a:rPr lang="ru-RU" sz="1800" dirty="0" smtClean="0"/>
              <a:t>   Заключение </a:t>
            </a:r>
          </a:p>
          <a:p>
            <a:pPr>
              <a:buNone/>
            </a:pPr>
            <a:r>
              <a:rPr lang="ru-RU" sz="1800" dirty="0" smtClean="0"/>
              <a:t>   Список литературы</a:t>
            </a:r>
          </a:p>
          <a:p>
            <a:pPr>
              <a:buNone/>
            </a:pPr>
            <a:r>
              <a:rPr lang="ru-RU" sz="1800" dirty="0" smtClean="0"/>
              <a:t>   Приложение</a:t>
            </a:r>
            <a:endParaRPr lang="ru-RU" sz="1800"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403648" y="0"/>
            <a:ext cx="7498080" cy="1143000"/>
          </a:xfrm>
        </p:spPr>
        <p:txBody>
          <a:bodyPr>
            <a:noAutofit/>
          </a:bodyPr>
          <a:lstStyle/>
          <a:p>
            <a:pPr algn="ctr"/>
            <a:r>
              <a:rPr lang="ru-RU" sz="2400" dirty="0" err="1" smtClean="0"/>
              <a:t>Флюоресцентный</a:t>
            </a:r>
            <a:r>
              <a:rPr lang="ru-RU" sz="2400" dirty="0" smtClean="0"/>
              <a:t> ответ </a:t>
            </a:r>
            <a:r>
              <a:rPr lang="ru-RU" sz="2400" dirty="0" err="1" smtClean="0"/>
              <a:t>геносенсора</a:t>
            </a:r>
            <a:r>
              <a:rPr lang="ru-RU" sz="2400" dirty="0" smtClean="0"/>
              <a:t> </a:t>
            </a:r>
            <a:r>
              <a:rPr lang="en-US" sz="2400" i="1" dirty="0" smtClean="0">
                <a:sym typeface="Calibri"/>
              </a:rPr>
              <a:t>E.coli/</a:t>
            </a:r>
            <a:r>
              <a:rPr lang="ru-RU" sz="2400" i="1" dirty="0" err="1" smtClean="0">
                <a:sym typeface="Calibri"/>
              </a:rPr>
              <a:t>pKatG</a:t>
            </a:r>
            <a:r>
              <a:rPr lang="ru-RU" sz="2400" i="1" dirty="0" smtClean="0">
                <a:sym typeface="Calibri"/>
              </a:rPr>
              <a:t>-GFP </a:t>
            </a:r>
            <a:r>
              <a:rPr lang="ru-RU" sz="2400" dirty="0" smtClean="0">
                <a:sym typeface="Calibri"/>
              </a:rPr>
              <a:t>при длине волны 130 мкм</a:t>
            </a:r>
            <a:endParaRPr lang="ru-RU" sz="2400" dirty="0"/>
          </a:p>
        </p:txBody>
      </p:sp>
      <p:sp>
        <p:nvSpPr>
          <p:cNvPr id="25" name="Прямоугольник 24"/>
          <p:cNvSpPr/>
          <p:nvPr/>
        </p:nvSpPr>
        <p:spPr>
          <a:xfrm>
            <a:off x="1547664" y="980728"/>
            <a:ext cx="7596336" cy="307777"/>
          </a:xfrm>
          <a:prstGeom prst="rect">
            <a:avLst/>
          </a:prstGeom>
        </p:spPr>
        <p:txBody>
          <a:bodyPr wrap="square">
            <a:spAutoFit/>
          </a:bodyPr>
          <a:lstStyle/>
          <a:p>
            <a:pPr lvl="0" algn="ctr">
              <a:buNone/>
            </a:pPr>
            <a:r>
              <a:rPr lang="ru-RU" sz="1400" dirty="0" smtClean="0">
                <a:solidFill>
                  <a:schemeClr val="dk1"/>
                </a:solidFill>
                <a:latin typeface="Calibri"/>
                <a:ea typeface="Calibri"/>
                <a:cs typeface="Calibri"/>
                <a:sym typeface="Calibri"/>
              </a:rPr>
              <a:t>Клетки облучали с плотностью мощности излучения 1,4 Вт/см</a:t>
            </a:r>
            <a:r>
              <a:rPr lang="ru-RU" sz="1400" baseline="30000" dirty="0" smtClean="0">
                <a:solidFill>
                  <a:schemeClr val="dk1"/>
                </a:solidFill>
                <a:latin typeface="Calibri"/>
                <a:ea typeface="Calibri"/>
                <a:cs typeface="Calibri"/>
                <a:sym typeface="Calibri"/>
              </a:rPr>
              <a:t>2</a:t>
            </a:r>
            <a:r>
              <a:rPr lang="ru-RU" sz="1400" dirty="0" smtClean="0">
                <a:solidFill>
                  <a:schemeClr val="dk1"/>
                </a:solidFill>
                <a:latin typeface="Calibri"/>
                <a:ea typeface="Calibri"/>
                <a:cs typeface="Calibri"/>
                <a:sym typeface="Calibri"/>
              </a:rPr>
              <a:t>  в течение 15 минут</a:t>
            </a:r>
            <a:r>
              <a:rPr lang="en-US" sz="1400" dirty="0" smtClean="0">
                <a:solidFill>
                  <a:schemeClr val="dk1"/>
                </a:solidFill>
                <a:latin typeface="Calibri"/>
                <a:ea typeface="Calibri"/>
                <a:cs typeface="Calibri"/>
                <a:sym typeface="Calibri"/>
              </a:rPr>
              <a:t> </a:t>
            </a:r>
            <a:endParaRPr lang="ru-RU" sz="1400" dirty="0" smtClean="0">
              <a:solidFill>
                <a:schemeClr val="dk1"/>
              </a:solidFill>
              <a:latin typeface="Calibri"/>
              <a:ea typeface="Calibri"/>
              <a:cs typeface="Calibri"/>
              <a:sym typeface="Calibri"/>
            </a:endParaRPr>
          </a:p>
        </p:txBody>
      </p:sp>
      <p:sp>
        <p:nvSpPr>
          <p:cNvPr id="8" name="TextBox 7"/>
          <p:cNvSpPr txBox="1"/>
          <p:nvPr/>
        </p:nvSpPr>
        <p:spPr>
          <a:xfrm>
            <a:off x="971600" y="5805264"/>
            <a:ext cx="8172400" cy="954107"/>
          </a:xfrm>
          <a:prstGeom prst="rect">
            <a:avLst/>
          </a:prstGeom>
          <a:noFill/>
        </p:spPr>
        <p:txBody>
          <a:bodyPr wrap="square" rtlCol="0">
            <a:spAutoFit/>
          </a:bodyPr>
          <a:lstStyle/>
          <a:p>
            <a:r>
              <a:rPr lang="ru-RU" sz="1400" dirty="0"/>
              <a:t> </a:t>
            </a:r>
            <a:r>
              <a:rPr lang="ru-RU" sz="1400" dirty="0" smtClean="0"/>
              <a:t>                    Для серии экспериментов  по изучению динамики </a:t>
            </a:r>
            <a:r>
              <a:rPr lang="ru-RU" sz="1400" dirty="0" err="1" smtClean="0"/>
              <a:t>флюоресцентного</a:t>
            </a:r>
            <a:r>
              <a:rPr lang="ru-RU" sz="1400" dirty="0" smtClean="0"/>
              <a:t> ответа </a:t>
            </a:r>
            <a:r>
              <a:rPr lang="ru-RU" sz="1400" dirty="0" err="1" smtClean="0"/>
              <a:t>геносенсора</a:t>
            </a:r>
            <a:r>
              <a:rPr lang="ru-RU" sz="1400" dirty="0" smtClean="0"/>
              <a:t> </a:t>
            </a:r>
            <a:r>
              <a:rPr lang="ru-RU" sz="1400" i="1" dirty="0" err="1" smtClean="0"/>
              <a:t>Е.coli</a:t>
            </a:r>
            <a:r>
              <a:rPr lang="ru-RU" sz="1400" i="1" dirty="0" smtClean="0"/>
              <a:t>/</a:t>
            </a:r>
            <a:r>
              <a:rPr lang="ru-RU" sz="1400" i="1" dirty="0" err="1" smtClean="0"/>
              <a:t>pKatG</a:t>
            </a:r>
            <a:r>
              <a:rPr lang="ru-RU" sz="1400" i="1" dirty="0" smtClean="0"/>
              <a:t>-GFP</a:t>
            </a:r>
            <a:r>
              <a:rPr lang="ru-RU" sz="1400" dirty="0" smtClean="0"/>
              <a:t> после нетермического воздействия </a:t>
            </a:r>
            <a:r>
              <a:rPr lang="ru-RU" sz="1400" dirty="0"/>
              <a:t>ТГц </a:t>
            </a:r>
            <a:r>
              <a:rPr lang="ru-RU" sz="1400" dirty="0" smtClean="0"/>
              <a:t>излучения в зависимости от дозы облучения и длины волны статистическая обработка результатов проводилась с применением метода линейной регрессии.</a:t>
            </a:r>
            <a:endParaRPr lang="ru-RU" sz="1400" dirty="0"/>
          </a:p>
        </p:txBody>
      </p:sp>
      <p:graphicFrame>
        <p:nvGraphicFramePr>
          <p:cNvPr id="9" name="Объект 8"/>
          <p:cNvGraphicFramePr>
            <a:graphicFrameLocks noGrp="1"/>
          </p:cNvGraphicFramePr>
          <p:nvPr>
            <p:ph idx="1"/>
            <p:extLst>
              <p:ext uri="{D42A27DB-BD31-4B8C-83A1-F6EECF244321}">
                <p14:modId xmlns:p14="http://schemas.microsoft.com/office/powerpoint/2010/main" val="1244870295"/>
              </p:ext>
            </p:extLst>
          </p:nvPr>
        </p:nvGraphicFramePr>
        <p:xfrm>
          <a:off x="1588292" y="1415685"/>
          <a:ext cx="7128792" cy="4262398"/>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pPr algn="ctr"/>
            <a:r>
              <a:rPr lang="ru-RU" sz="2400" dirty="0" err="1"/>
              <a:t>Флюоресцентный</a:t>
            </a:r>
            <a:r>
              <a:rPr lang="ru-RU" sz="2400" dirty="0"/>
              <a:t> ответ </a:t>
            </a:r>
            <a:r>
              <a:rPr lang="ru-RU" sz="2400" dirty="0" err="1"/>
              <a:t>геносенсора</a:t>
            </a:r>
            <a:r>
              <a:rPr lang="ru-RU" sz="2400" dirty="0"/>
              <a:t> </a:t>
            </a:r>
            <a:r>
              <a:rPr lang="en-US" sz="2400" i="1" dirty="0">
                <a:sym typeface="Calibri"/>
              </a:rPr>
              <a:t>E.coli/</a:t>
            </a:r>
            <a:r>
              <a:rPr lang="ru-RU" sz="2400" i="1" dirty="0" err="1">
                <a:sym typeface="Calibri"/>
              </a:rPr>
              <a:t>pKatG</a:t>
            </a:r>
            <a:r>
              <a:rPr lang="ru-RU" sz="2400" i="1" dirty="0">
                <a:sym typeface="Calibri"/>
              </a:rPr>
              <a:t>-GFP </a:t>
            </a:r>
            <a:r>
              <a:rPr lang="ru-RU" sz="2400" dirty="0" smtClean="0">
                <a:sym typeface="Calibri"/>
              </a:rPr>
              <a:t>при </a:t>
            </a:r>
            <a:r>
              <a:rPr lang="ru-RU" sz="2400" dirty="0">
                <a:sym typeface="Calibri"/>
              </a:rPr>
              <a:t>длине волны </a:t>
            </a:r>
            <a:r>
              <a:rPr lang="ru-RU" sz="2400" dirty="0" smtClean="0">
                <a:sym typeface="Calibri"/>
              </a:rPr>
              <a:t>150 </a:t>
            </a:r>
            <a:r>
              <a:rPr lang="ru-RU" sz="2400" dirty="0">
                <a:sym typeface="Calibri"/>
              </a:rPr>
              <a:t>мкм</a:t>
            </a:r>
            <a:endParaRPr lang="ru-RU" sz="2400" dirty="0"/>
          </a:p>
        </p:txBody>
      </p:sp>
      <p:sp>
        <p:nvSpPr>
          <p:cNvPr id="4" name="Объект 3"/>
          <p:cNvSpPr>
            <a:spLocks noGrp="1"/>
          </p:cNvSpPr>
          <p:nvPr>
            <p:ph idx="1"/>
          </p:nvPr>
        </p:nvSpPr>
        <p:spPr>
          <a:xfrm>
            <a:off x="1435608" y="1447800"/>
            <a:ext cx="7096832" cy="307777"/>
          </a:xfrm>
          <a:prstGeom prst="rect">
            <a:avLst/>
          </a:prstGeom>
        </p:spPr>
        <p:txBody>
          <a:bodyPr wrap="square">
            <a:spAutoFit/>
          </a:bodyPr>
          <a:lstStyle/>
          <a:p>
            <a:pPr lvl="0" algn="ctr">
              <a:buNone/>
            </a:pPr>
            <a:r>
              <a:rPr lang="ru-RU" sz="1400" dirty="0" smtClean="0">
                <a:solidFill>
                  <a:schemeClr val="dk1"/>
                </a:solidFill>
                <a:latin typeface="Calibri"/>
                <a:ea typeface="Calibri"/>
                <a:cs typeface="Calibri"/>
                <a:sym typeface="Calibri"/>
              </a:rPr>
              <a:t>Клетки облучали с плотностью мощности излучения 1,4 Вт/см</a:t>
            </a:r>
            <a:r>
              <a:rPr lang="ru-RU" sz="1400" baseline="30000" dirty="0" smtClean="0">
                <a:solidFill>
                  <a:schemeClr val="dk1"/>
                </a:solidFill>
                <a:latin typeface="Calibri"/>
                <a:ea typeface="Calibri"/>
                <a:cs typeface="Calibri"/>
                <a:sym typeface="Calibri"/>
              </a:rPr>
              <a:t>2</a:t>
            </a:r>
            <a:r>
              <a:rPr lang="ru-RU" sz="1400" dirty="0" smtClean="0">
                <a:solidFill>
                  <a:schemeClr val="dk1"/>
                </a:solidFill>
                <a:latin typeface="Calibri"/>
                <a:ea typeface="Calibri"/>
                <a:cs typeface="Calibri"/>
                <a:sym typeface="Calibri"/>
              </a:rPr>
              <a:t>  в течение 15 минут</a:t>
            </a:r>
            <a:r>
              <a:rPr lang="en-US" sz="1400" dirty="0" smtClean="0">
                <a:solidFill>
                  <a:schemeClr val="dk1"/>
                </a:solidFill>
                <a:latin typeface="Calibri"/>
                <a:ea typeface="Calibri"/>
                <a:cs typeface="Calibri"/>
                <a:sym typeface="Calibri"/>
              </a:rPr>
              <a:t> </a:t>
            </a:r>
            <a:endParaRPr lang="ru-RU" sz="1400" dirty="0" smtClean="0">
              <a:solidFill>
                <a:schemeClr val="dk1"/>
              </a:solidFill>
              <a:latin typeface="Calibri"/>
              <a:ea typeface="Calibri"/>
              <a:cs typeface="Calibri"/>
              <a:sym typeface="Calibri"/>
            </a:endParaRPr>
          </a:p>
        </p:txBody>
      </p:sp>
      <p:graphicFrame>
        <p:nvGraphicFramePr>
          <p:cNvPr id="6" name="Диаграмма 5"/>
          <p:cNvGraphicFramePr/>
          <p:nvPr>
            <p:extLst>
              <p:ext uri="{D42A27DB-BD31-4B8C-83A1-F6EECF244321}">
                <p14:modId xmlns:p14="http://schemas.microsoft.com/office/powerpoint/2010/main" val="2197803830"/>
              </p:ext>
            </p:extLst>
          </p:nvPr>
        </p:nvGraphicFramePr>
        <p:xfrm>
          <a:off x="1438854" y="1916832"/>
          <a:ext cx="6912768" cy="4536504"/>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275041425"/>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Солнцестояние">
  <a:themeElements>
    <a:clrScheme name="Солнцестояние">
      <a:dk1>
        <a:sysClr val="windowText" lastClr="000000"/>
      </a:dk1>
      <a:lt1>
        <a:sysClr val="window" lastClr="FFFFFF"/>
      </a:lt1>
      <a:dk2>
        <a:srgbClr val="4F271C"/>
      </a:dk2>
      <a:lt2>
        <a:srgbClr val="E7DEC9"/>
      </a:lt2>
      <a:accent1>
        <a:srgbClr val="3891A7"/>
      </a:accent1>
      <a:accent2>
        <a:srgbClr val="FEB80A"/>
      </a:accent2>
      <a:accent3>
        <a:srgbClr val="C32D2E"/>
      </a:accent3>
      <a:accent4>
        <a:srgbClr val="84AA33"/>
      </a:accent4>
      <a:accent5>
        <a:srgbClr val="964305"/>
      </a:accent5>
      <a:accent6>
        <a:srgbClr val="475A8D"/>
      </a:accent6>
      <a:hlink>
        <a:srgbClr val="8DC765"/>
      </a:hlink>
      <a:folHlink>
        <a:srgbClr val="AA8A14"/>
      </a:folHlink>
    </a:clrScheme>
    <a:fontScheme name="Солнцестояние">
      <a:maj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ill Sans MT"/>
        <a:ea typeface=""/>
        <a:cs typeface=""/>
        <a:font script="Grek" typeface="Corbel"/>
        <a:font script="Cyrl" typeface="Corbel"/>
        <a:font script="Jpan" typeface="HGｺﾞｼｯｸE"/>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Солнцестояние">
      <a:fillStyleLst>
        <a:solidFill>
          <a:schemeClr val="phClr"/>
        </a:solidFill>
        <a:gradFill rotWithShape="1">
          <a:gsLst>
            <a:gs pos="0">
              <a:schemeClr val="phClr">
                <a:tint val="35000"/>
                <a:satMod val="253000"/>
              </a:schemeClr>
            </a:gs>
            <a:gs pos="50000">
              <a:schemeClr val="phClr">
                <a:tint val="42000"/>
                <a:satMod val="255000"/>
              </a:schemeClr>
            </a:gs>
            <a:gs pos="97000">
              <a:schemeClr val="phClr">
                <a:tint val="53000"/>
                <a:satMod val="260000"/>
              </a:schemeClr>
            </a:gs>
            <a:gs pos="100000">
              <a:schemeClr val="phClr">
                <a:tint val="56000"/>
                <a:satMod val="275000"/>
              </a:schemeClr>
            </a:gs>
          </a:gsLst>
          <a:path path="circle">
            <a:fillToRect l="50000" t="50000" r="50000" b="50000"/>
          </a:path>
        </a:gradFill>
        <a:gradFill rotWithShape="1">
          <a:gsLst>
            <a:gs pos="0">
              <a:schemeClr val="phClr">
                <a:tint val="92000"/>
                <a:satMod val="170000"/>
              </a:schemeClr>
            </a:gs>
            <a:gs pos="15000">
              <a:schemeClr val="phClr">
                <a:tint val="92000"/>
                <a:shade val="99000"/>
                <a:satMod val="170000"/>
              </a:schemeClr>
            </a:gs>
            <a:gs pos="62000">
              <a:schemeClr val="phClr">
                <a:tint val="96000"/>
                <a:shade val="80000"/>
                <a:satMod val="170000"/>
              </a:schemeClr>
            </a:gs>
            <a:gs pos="97000">
              <a:schemeClr val="phClr">
                <a:tint val="98000"/>
                <a:shade val="63000"/>
                <a:satMod val="170000"/>
              </a:schemeClr>
            </a:gs>
            <a:gs pos="100000">
              <a:schemeClr val="phClr">
                <a:shade val="62000"/>
                <a:satMod val="170000"/>
              </a:schemeClr>
            </a:gs>
          </a:gsLst>
          <a:path path="circle">
            <a:fillToRect l="50000" t="50000" r="50000" b="50000"/>
          </a:path>
        </a:gradFill>
      </a:fillStyleLst>
      <a:lnStyleLst>
        <a:ln w="9525" cap="flat" cmpd="sng" algn="ctr">
          <a:solidFill>
            <a:schemeClr val="phClr"/>
          </a:solidFill>
          <a:prstDash val="solid"/>
        </a:ln>
        <a:ln w="254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5400000" rotWithShape="0">
              <a:srgbClr val="000000">
                <a:alpha val="43137"/>
              </a:srgbClr>
            </a:outerShdw>
          </a:effectLst>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phClr">
                <a:shade val="80000"/>
              </a:schemeClr>
            </a:contourClr>
          </a:sp3d>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phClr"/>
            </a:contourClr>
          </a:sp3d>
        </a:effectStyle>
      </a:effectStyleLst>
      <a:bgFillStyleLst>
        <a:solidFill>
          <a:schemeClr val="phClr"/>
        </a:solidFill>
        <a:gradFill rotWithShape="1">
          <a:gsLst>
            <a:gs pos="0">
              <a:schemeClr val="phClr">
                <a:tint val="60000"/>
                <a:satMod val="355000"/>
              </a:schemeClr>
            </a:gs>
            <a:gs pos="40000">
              <a:schemeClr val="phClr">
                <a:tint val="85000"/>
                <a:satMod val="320000"/>
              </a:schemeClr>
            </a:gs>
            <a:gs pos="100000">
              <a:schemeClr val="phClr">
                <a:shade val="55000"/>
                <a:satMod val="300000"/>
              </a:schemeClr>
            </a:gs>
          </a:gsLst>
          <a:path path="circle">
            <a:fillToRect l="-24500" t="-20000" r="124500" b="120000"/>
          </a:path>
        </a:gradFill>
        <a:blipFill>
          <a:blip xmlns:r="http://schemas.openxmlformats.org/officeDocument/2006/relationships" r:embed="rId1">
            <a:duotone>
              <a:schemeClr val="phClr">
                <a:shade val="9000"/>
                <a:satMod val="300000"/>
              </a:schemeClr>
              <a:schemeClr val="phClr">
                <a:tint val="90000"/>
                <a:satMod val="225000"/>
              </a:schemeClr>
            </a:duotone>
          </a:blip>
          <a:tile tx="0" ty="0" sx="90000" sy="90000" flip="xy" algn="tl"/>
        </a:blip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Solstice</Template>
  <TotalTime>9316</TotalTime>
  <Words>3538</Words>
  <Application>Microsoft Office PowerPoint</Application>
  <PresentationFormat>Экран (4:3)</PresentationFormat>
  <Paragraphs>407</Paragraphs>
  <Slides>30</Slides>
  <Notes>24</Notes>
  <HiddenSlides>0</HiddenSlides>
  <MMClips>0</MMClips>
  <ScaleCrop>false</ScaleCrop>
  <HeadingPairs>
    <vt:vector size="6" baseType="variant">
      <vt:variant>
        <vt:lpstr>Использованные шрифты</vt:lpstr>
      </vt:variant>
      <vt:variant>
        <vt:i4>9</vt:i4>
      </vt:variant>
      <vt:variant>
        <vt:lpstr>Тема</vt:lpstr>
      </vt:variant>
      <vt:variant>
        <vt:i4>1</vt:i4>
      </vt:variant>
      <vt:variant>
        <vt:lpstr>Заголовки слайдов</vt:lpstr>
      </vt:variant>
      <vt:variant>
        <vt:i4>30</vt:i4>
      </vt:variant>
    </vt:vector>
  </HeadingPairs>
  <TitlesOfParts>
    <vt:vector size="40" baseType="lpstr">
      <vt:lpstr>Arial</vt:lpstr>
      <vt:lpstr>Arimo</vt:lpstr>
      <vt:lpstr>Calibri</vt:lpstr>
      <vt:lpstr>Corbel</vt:lpstr>
      <vt:lpstr>Gill Sans MT</vt:lpstr>
      <vt:lpstr>HGｺﾞｼｯｸE</vt:lpstr>
      <vt:lpstr>Times New Roman</vt:lpstr>
      <vt:lpstr>Verdana</vt:lpstr>
      <vt:lpstr>Wingdings 2</vt:lpstr>
      <vt:lpstr>Солнцестояние</vt:lpstr>
      <vt:lpstr>Изучение воздействия терагерцового излучения на Escherichia coli при помощи геносенсоров</vt:lpstr>
      <vt:lpstr>Терагерцовый диапазон в электромагнитном  спектре </vt:lpstr>
      <vt:lpstr>Исследование воздействия терагерцового излучения на стрессочувствительные системы E. coli</vt:lpstr>
      <vt:lpstr>Биологическая станция в Сибирском центре синхротронного и ТГц излучения ИЯФ СО РАН. Облучение малой кюветы </vt:lpstr>
      <vt:lpstr> Целью диссертационной работы являлось изучение нетермического воздействия ТГц излучения на функционирование генетического аппарата Escherichia coli. </vt:lpstr>
      <vt:lpstr>Положения, выносимые на защиту:</vt:lpstr>
      <vt:lpstr>Структура диссертации</vt:lpstr>
      <vt:lpstr>Флюоресцентный ответ геносенсора E.coli/pKatG-GFP при длине волны 130 мкм</vt:lpstr>
      <vt:lpstr>Флюоресцентный ответ геносенсора E.coli/pKatG-GFP при длине волны 150 мкм</vt:lpstr>
      <vt:lpstr>Флюоресцентный ответ геносенсора E.coli/pKatG-GFP при длине волны 200 мкм</vt:lpstr>
      <vt:lpstr>Пороговый эффект в зависимости от длительности облучения</vt:lpstr>
      <vt:lpstr>Конструирование геносенсоров  pCopA-GFP</vt:lpstr>
      <vt:lpstr>Индукция флюоресцентного ответа после воздействия нетермического ТГц излучения у геносенсора E.coli/pCopA-GFP</vt:lpstr>
      <vt:lpstr>Индукция флюоресцентного ответа после воздействия нетермического ТГц излучения у геносенсора E.coli/pEmrR-GFP</vt:lpstr>
      <vt:lpstr>Сравнение интенсивности нормированных уровней индукции флюоресценции  клеток геносенсоров E.coli/pKatG-GFP, E.coli/pCopA-GFP, E.coli/pEmrR-GFP</vt:lpstr>
      <vt:lpstr>Исследование влияния ТГц излучения на клетки E. coli и минимальную среду М9</vt:lpstr>
      <vt:lpstr>Облучение минимальных сред и их влияние на культуры геносенсоров </vt:lpstr>
      <vt:lpstr>Индукция флюоресцентного ответа после добавления облученной минимальной среды М9 к необлученной культуре геносенсоров   Е.coli/pCopA-GFP и Е.coli/pEmrR-GFP </vt:lpstr>
      <vt:lpstr>Тестирование индукции флюоресцентного ответа в клетках геносенсора  Е.coli/pKatG-GFP облученной минимальной средой, подвергнутой ряду разведений необлученной средой</vt:lpstr>
      <vt:lpstr>Время сохранения индукционной способности среды</vt:lpstr>
      <vt:lpstr>Интенсивность флюоресцентного ответа геносенсора Е.coli/pKatG-GFP после добавления минимальной среды М9, облученной покомнонентно</vt:lpstr>
      <vt:lpstr>Тестирование образцов минимальной среды М9, облученных с разной средней мощностью,  при помощи геносенсора Е.coli/pKatG-GFP</vt:lpstr>
      <vt:lpstr>Схема поиска и определения белков, продукция которых изменяется при облучении культуры клеток ТГц излучением </vt:lpstr>
      <vt:lpstr>Индукция флюоресцентного ответа у геносенсора E. coli/pGlnA-GFP</vt:lpstr>
      <vt:lpstr>Выводы:</vt:lpstr>
      <vt:lpstr>Апробация работы:</vt:lpstr>
      <vt:lpstr>Благодарности</vt:lpstr>
      <vt:lpstr>Спасибо за внимание!</vt:lpstr>
      <vt:lpstr>Возможное влияние транскрипционного фактора FruR на регуляцию генов  katG, copA и glnA </vt:lpstr>
      <vt:lpstr>Презентация PowerPoint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Изучение нетермического воздействия терагерцового излучения на  E. coli при помощи геносенсоров</dc:title>
  <dc:creator>Proteo</dc:creator>
  <cp:lastModifiedBy>Proteo</cp:lastModifiedBy>
  <cp:revision>492</cp:revision>
  <dcterms:modified xsi:type="dcterms:W3CDTF">2016-03-27T16:28:10Z</dcterms:modified>
</cp:coreProperties>
</file>