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84" r:id="rId4"/>
    <p:sldId id="259" r:id="rId5"/>
    <p:sldId id="285" r:id="rId6"/>
    <p:sldId id="286" r:id="rId7"/>
    <p:sldId id="287" r:id="rId8"/>
    <p:sldId id="261" r:id="rId9"/>
    <p:sldId id="263" r:id="rId10"/>
    <p:sldId id="289" r:id="rId11"/>
    <p:sldId id="291" r:id="rId12"/>
    <p:sldId id="262" r:id="rId13"/>
    <p:sldId id="290" r:id="rId14"/>
    <p:sldId id="292" r:id="rId15"/>
    <p:sldId id="293" r:id="rId16"/>
    <p:sldId id="294" r:id="rId17"/>
    <p:sldId id="267" r:id="rId18"/>
    <p:sldId id="266" r:id="rId19"/>
    <p:sldId id="265" r:id="rId20"/>
    <p:sldId id="296" r:id="rId21"/>
    <p:sldId id="298" r:id="rId22"/>
    <p:sldId id="273" r:id="rId23"/>
    <p:sldId id="297" r:id="rId24"/>
    <p:sldId id="269" r:id="rId25"/>
    <p:sldId id="277" r:id="rId26"/>
    <p:sldId id="274" r:id="rId27"/>
    <p:sldId id="278" r:id="rId28"/>
    <p:sldId id="279" r:id="rId29"/>
    <p:sldId id="280" r:id="rId30"/>
    <p:sldId id="275" r:id="rId31"/>
    <p:sldId id="272" r:id="rId32"/>
    <p:sldId id="276" r:id="rId33"/>
    <p:sldId id="283" r:id="rId34"/>
    <p:sldId id="271" r:id="rId35"/>
    <p:sldId id="281" r:id="rId36"/>
    <p:sldId id="282" r:id="rId37"/>
    <p:sldId id="299" r:id="rId38"/>
    <p:sldId id="300" r:id="rId39"/>
    <p:sldId id="301" r:id="rId40"/>
    <p:sldId id="302" r:id="rId41"/>
    <p:sldId id="264" r:id="rId42"/>
    <p:sldId id="268" r:id="rId43"/>
    <p:sldId id="303" r:id="rId44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61F8E56-5C28-420D-9B16-4BC8DCD6ED21}">
          <p14:sldIdLst>
            <p14:sldId id="256"/>
            <p14:sldId id="258"/>
            <p14:sldId id="284"/>
            <p14:sldId id="259"/>
            <p14:sldId id="285"/>
            <p14:sldId id="286"/>
            <p14:sldId id="287"/>
            <p14:sldId id="261"/>
            <p14:sldId id="263"/>
            <p14:sldId id="289"/>
          </p14:sldIdLst>
        </p14:section>
        <p14:section name="5' обл" id="{6ED9638D-6F1F-41DA-87F4-E0C91BB1679C}">
          <p14:sldIdLst>
            <p14:sldId id="291"/>
            <p14:sldId id="262"/>
            <p14:sldId id="290"/>
            <p14:sldId id="292"/>
            <p14:sldId id="293"/>
          </p14:sldIdLst>
        </p14:section>
        <p14:section name="ИНтрон" id="{44BCA388-7321-43DA-A107-045C88CC3262}">
          <p14:sldIdLst>
            <p14:sldId id="294"/>
            <p14:sldId id="267"/>
            <p14:sldId id="266"/>
            <p14:sldId id="265"/>
            <p14:sldId id="296"/>
            <p14:sldId id="298"/>
          </p14:sldIdLst>
        </p14:section>
        <p14:section name="ООгенез" id="{7E5D781B-A75A-4BB3-9152-346A3CE140F9}">
          <p14:sldIdLst>
            <p14:sldId id="273"/>
            <p14:sldId id="297"/>
            <p14:sldId id="269"/>
            <p14:sldId id="277"/>
            <p14:sldId id="274"/>
            <p14:sldId id="278"/>
            <p14:sldId id="279"/>
            <p14:sldId id="280"/>
          </p14:sldIdLst>
        </p14:section>
        <p14:section name="Раздел без заголовка" id="{76959891-1B87-446A-AB90-925AF6876A72}">
          <p14:sldIdLst>
            <p14:sldId id="275"/>
            <p14:sldId id="272"/>
          </p14:sldIdLst>
        </p14:section>
        <p14:section name="Раздел без заголовка" id="{F5ACF345-B2EC-4F53-BC64-67152B805A66}">
          <p14:sldIdLst>
            <p14:sldId id="276"/>
            <p14:sldId id="283"/>
            <p14:sldId id="271"/>
            <p14:sldId id="281"/>
            <p14:sldId id="282"/>
            <p14:sldId id="299"/>
            <p14:sldId id="300"/>
            <p14:sldId id="301"/>
            <p14:sldId id="302"/>
            <p14:sldId id="264"/>
            <p14:sldId id="268"/>
            <p14:sldId id="30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>
      <p:cViewPr>
        <p:scale>
          <a:sx n="70" d="100"/>
          <a:sy n="70" d="100"/>
        </p:scale>
        <p:origin x="-1728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64FD6-667D-4716-9247-9D7EDF90D982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EFF74-6146-485F-ADFB-04A7F6717A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3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FF74-6146-485F-ADFB-04A7F6717A6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F9B33-F5D3-445C-816E-445163D69C9A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476E5-CEAE-4879-A530-CE2309A66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000241"/>
            <a:ext cx="8501122" cy="160021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/>
              <a:t>Ген</a:t>
            </a:r>
            <a:r>
              <a:rPr lang="en-US" sz="3600" b="1" dirty="0"/>
              <a:t> </a:t>
            </a:r>
            <a:r>
              <a:rPr lang="en-US" sz="3600" b="1" i="1" dirty="0"/>
              <a:t>Trithorax-like</a:t>
            </a:r>
            <a:r>
              <a:rPr lang="en-US" sz="3600" b="1" dirty="0"/>
              <a:t> </a:t>
            </a:r>
            <a:r>
              <a:rPr lang="en-US" sz="3600" b="1" i="1" dirty="0" smtClean="0"/>
              <a:t>Drosophila</a:t>
            </a:r>
            <a:r>
              <a:rPr lang="en-US" sz="3600" dirty="0"/>
              <a:t> </a:t>
            </a:r>
            <a:r>
              <a:rPr lang="en-US" sz="3600" b="1" i="1" dirty="0" smtClean="0"/>
              <a:t>melanogaster</a:t>
            </a:r>
            <a:r>
              <a:rPr lang="en-US" sz="3600" b="1" i="1" dirty="0"/>
              <a:t>, </a:t>
            </a:r>
            <a:r>
              <a:rPr lang="en-US" sz="3600" b="1" dirty="0" err="1"/>
              <a:t>его</a:t>
            </a:r>
            <a:r>
              <a:rPr lang="en-US" sz="3600" b="1" dirty="0"/>
              <a:t> </a:t>
            </a:r>
            <a:r>
              <a:rPr lang="en-US" sz="3600" b="1" dirty="0" err="1"/>
              <a:t>экспрессия</a:t>
            </a:r>
            <a:r>
              <a:rPr lang="en-US" sz="3600" b="1" dirty="0"/>
              <a:t> и </a:t>
            </a:r>
            <a:r>
              <a:rPr lang="en-US" sz="3600" b="1" dirty="0" err="1"/>
              <a:t>роль</a:t>
            </a:r>
            <a:r>
              <a:rPr lang="en-US" sz="3600" b="1" dirty="0"/>
              <a:t> в </a:t>
            </a:r>
            <a:r>
              <a:rPr lang="en-US" sz="3600" b="1" dirty="0" err="1"/>
              <a:t>онтогенезе</a:t>
            </a:r>
            <a:r>
              <a:rPr lang="en-US" sz="3600" b="1" dirty="0"/>
              <a:t>.</a:t>
            </a:r>
            <a:endParaRPr lang="ru-RU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Баричева</a:t>
            </a:r>
            <a:r>
              <a:rPr lang="ru-RU" dirty="0" smtClean="0"/>
              <a:t> Элина Михайловна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6021288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Лаборатория механизмов клеточной дифференцировки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43000"/>
          </a:xfrm>
        </p:spPr>
        <p:txBody>
          <a:bodyPr>
            <a:normAutofit/>
          </a:bodyPr>
          <a:lstStyle/>
          <a:p>
            <a:r>
              <a:rPr lang="ru-RU" sz="3200" dirty="0"/>
              <a:t>Транскрипция гена </a:t>
            </a:r>
            <a:r>
              <a:rPr lang="ru-RU" sz="3200" i="1" dirty="0" err="1"/>
              <a:t>Trl</a:t>
            </a:r>
            <a:r>
              <a:rPr lang="ru-RU" sz="3200" dirty="0"/>
              <a:t> в разных органах </a:t>
            </a:r>
            <a:r>
              <a:rPr lang="ru-RU" sz="3200" dirty="0" smtClean="0"/>
              <a:t>дрозофилы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5041521" cy="4525963"/>
          </a:xfrm>
        </p:spPr>
      </p:pic>
      <p:sp>
        <p:nvSpPr>
          <p:cNvPr id="6" name="Прямоугольник 5"/>
          <p:cNvSpPr/>
          <p:nvPr/>
        </p:nvSpPr>
        <p:spPr>
          <a:xfrm>
            <a:off x="5652120" y="1628800"/>
            <a:ext cx="32403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Тотальная РНК, выделенная из</a:t>
            </a:r>
            <a:r>
              <a:rPr lang="en-US" dirty="0" smtClean="0"/>
              <a:t>:</a:t>
            </a:r>
            <a:endParaRPr lang="ru-RU" dirty="0" smtClean="0"/>
          </a:p>
          <a:p>
            <a:r>
              <a:rPr lang="ru-RU" dirty="0"/>
              <a:t>(а</a:t>
            </a:r>
            <a:r>
              <a:rPr lang="ru-RU" dirty="0" smtClean="0"/>
              <a:t>) яичников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/>
              <a:t>(б)</a:t>
            </a:r>
            <a:r>
              <a:rPr lang="ru-RU" dirty="0" smtClean="0"/>
              <a:t> комплекса </a:t>
            </a:r>
            <a:r>
              <a:rPr lang="ru-RU" dirty="0"/>
              <a:t>мозг-вентральный ганглий и прилегающих к нему имагинальных дисков </a:t>
            </a:r>
            <a:r>
              <a:rPr lang="ru-RU" dirty="0" smtClean="0"/>
              <a:t>личинок</a:t>
            </a:r>
            <a:r>
              <a:rPr lang="en-US" dirty="0" smtClean="0"/>
              <a:t>;</a:t>
            </a:r>
          </a:p>
          <a:p>
            <a:r>
              <a:rPr lang="ru-RU" dirty="0"/>
              <a:t>(в) </a:t>
            </a:r>
            <a:r>
              <a:rPr lang="ru-RU" dirty="0" smtClean="0"/>
              <a:t>семенников</a:t>
            </a:r>
            <a:r>
              <a:rPr lang="en-US" dirty="0" smtClean="0"/>
              <a:t>;</a:t>
            </a:r>
          </a:p>
          <a:p>
            <a:r>
              <a:rPr lang="ru-RU" dirty="0" smtClean="0"/>
              <a:t>мух </a:t>
            </a:r>
            <a:r>
              <a:rPr lang="ru-RU" dirty="0"/>
              <a:t>дикого типа (</a:t>
            </a:r>
            <a:r>
              <a:rPr lang="ru-RU" i="1" dirty="0" err="1"/>
              <a:t>Oregon</a:t>
            </a:r>
            <a:r>
              <a:rPr lang="ru-RU" i="1" dirty="0"/>
              <a:t> R</a:t>
            </a:r>
            <a:r>
              <a:rPr lang="ru-RU" dirty="0"/>
              <a:t>). </a:t>
            </a:r>
            <a:endParaRPr lang="en-US" dirty="0" smtClean="0"/>
          </a:p>
          <a:p>
            <a:r>
              <a:rPr lang="ru-RU" dirty="0" smtClean="0"/>
              <a:t>В </a:t>
            </a:r>
            <a:r>
              <a:rPr lang="ru-RU" dirty="0"/>
              <a:t>качестве зонда для гибридизации использовали </a:t>
            </a:r>
            <a:r>
              <a:rPr lang="ru-RU" baseline="30000" dirty="0"/>
              <a:t>32</a:t>
            </a:r>
            <a:r>
              <a:rPr lang="ru-RU" dirty="0" smtClean="0"/>
              <a:t>Р-меченный </a:t>
            </a:r>
            <a:r>
              <a:rPr lang="ru-RU" dirty="0"/>
              <a:t>фрагмент </a:t>
            </a:r>
            <a:r>
              <a:rPr lang="ru-RU" dirty="0" err="1"/>
              <a:t>кДНК</a:t>
            </a:r>
            <a:r>
              <a:rPr lang="ru-RU" dirty="0"/>
              <a:t> гена </a:t>
            </a:r>
            <a:r>
              <a:rPr lang="ru-RU" i="1" dirty="0" err="1"/>
              <a:t>Trl</a:t>
            </a:r>
            <a:r>
              <a:rPr lang="ru-RU" dirty="0"/>
              <a:t> (2, 3, 4 </a:t>
            </a:r>
            <a:r>
              <a:rPr lang="ru-RU" dirty="0" err="1"/>
              <a:t>экзоны</a:t>
            </a:r>
            <a:r>
              <a:rPr lang="ru-RU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36218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Анализ 5′-регуляторной области </a:t>
            </a:r>
            <a:r>
              <a:rPr lang="ru-RU" dirty="0"/>
              <a:t>гена </a:t>
            </a:r>
            <a:r>
              <a:rPr lang="en-US" i="1" dirty="0" err="1"/>
              <a:t>Trl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32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Структура 5′-област</a:t>
            </a:r>
            <a:r>
              <a:rPr lang="ru-RU" sz="3200" dirty="0"/>
              <a:t>и</a:t>
            </a:r>
            <a:r>
              <a:rPr lang="ru-RU" sz="3200" dirty="0" smtClean="0"/>
              <a:t> гена </a:t>
            </a:r>
            <a:r>
              <a:rPr lang="en-US" sz="3200" i="1" dirty="0" err="1" smtClean="0"/>
              <a:t>Trl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" y="634280"/>
            <a:ext cx="9052557" cy="394684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356992"/>
            <a:ext cx="4450915" cy="3435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4602112"/>
            <a:ext cx="41044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+mj-lt"/>
              </a:rPr>
              <a:t>♀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>всех мутантов за исключением 4-285 стерильны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solidFill>
                  <a:srgbClr val="0000FF"/>
                </a:solidFill>
                <a:latin typeface="+mj-lt"/>
              </a:rPr>
              <a:t>♂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ex(15)</a:t>
            </a:r>
            <a:r>
              <a:rPr lang="ru-RU" dirty="0" smtClean="0">
                <a:solidFill>
                  <a:srgbClr val="0000FF"/>
                </a:solidFill>
              </a:rPr>
              <a:t> стерильны</a:t>
            </a:r>
            <a:endParaRPr lang="ru-RU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Экспрессии </a:t>
            </a:r>
            <a:r>
              <a:rPr lang="ru-RU" sz="3200" dirty="0"/>
              <a:t>гена </a:t>
            </a:r>
            <a:r>
              <a:rPr lang="en-US" sz="3200" i="1" dirty="0" err="1"/>
              <a:t>Trl</a:t>
            </a:r>
            <a:r>
              <a:rPr lang="ru-RU" sz="3200" dirty="0"/>
              <a:t> в </a:t>
            </a:r>
            <a:r>
              <a:rPr lang="ru-RU" sz="3200" dirty="0" smtClean="0"/>
              <a:t>куколках </a:t>
            </a:r>
            <a:r>
              <a:rPr lang="ru-RU" sz="3200" dirty="0"/>
              <a:t>мутантов по 5′-</a:t>
            </a:r>
            <a:r>
              <a:rPr lang="ru-RU" sz="3200" dirty="0" smtClean="0"/>
              <a:t>области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76" y="1336961"/>
            <a:ext cx="5859047" cy="5476415"/>
          </a:xfrm>
        </p:spPr>
      </p:pic>
    </p:spTree>
    <p:extLst>
      <p:ext uri="{BB962C8B-B14F-4D97-AF65-F5344CB8AC3E}">
        <p14:creationId xmlns:p14="http://schemas.microsoft.com/office/powerpoint/2010/main" val="28230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Экспрессия гена </a:t>
            </a:r>
            <a:r>
              <a:rPr lang="en-US" sz="3200" i="1" dirty="0" err="1" smtClean="0"/>
              <a:t>Trl</a:t>
            </a:r>
            <a:r>
              <a:rPr lang="ru-RU" sz="3200" dirty="0" smtClean="0"/>
              <a:t> в разных органах дрозофилы </a:t>
            </a:r>
            <a:r>
              <a:rPr lang="ru-RU" sz="3200" dirty="0"/>
              <a:t>у мутантов </a:t>
            </a:r>
            <a:r>
              <a:rPr lang="ru-RU" sz="3200" dirty="0" smtClean="0"/>
              <a:t>по 5</a:t>
            </a:r>
            <a:r>
              <a:rPr lang="ru-RU" sz="3200" dirty="0"/>
              <a:t>′-</a:t>
            </a:r>
            <a:r>
              <a:rPr lang="ru-RU" sz="3200" dirty="0" smtClean="0"/>
              <a:t>области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3538736" cy="864096"/>
          </a:xfrm>
        </p:spPr>
        <p:txBody>
          <a:bodyPr anchor="ctr">
            <a:noAutofit/>
          </a:bodyPr>
          <a:lstStyle/>
          <a:p>
            <a:r>
              <a:rPr lang="ru-RU" sz="1600" dirty="0" smtClean="0"/>
              <a:t>Экспрессия в комплексе </a:t>
            </a:r>
            <a:r>
              <a:rPr lang="ru-RU" sz="1600" dirty="0"/>
              <a:t>мозг-вентральный ганглий и прилегающих имагинальных </a:t>
            </a:r>
            <a:r>
              <a:rPr lang="ru-RU" sz="1600" dirty="0" smtClean="0"/>
              <a:t>дисках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3257636" cy="429347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6096" y="1628800"/>
            <a:ext cx="2376264" cy="360039"/>
          </a:xfrm>
        </p:spPr>
        <p:txBody>
          <a:bodyPr anchor="ctr">
            <a:normAutofit/>
          </a:bodyPr>
          <a:lstStyle/>
          <a:p>
            <a:r>
              <a:rPr lang="ru-RU" sz="1600" dirty="0"/>
              <a:t>Экспрессия в </a:t>
            </a:r>
            <a:r>
              <a:rPr lang="ru-RU" sz="1600" dirty="0" smtClean="0"/>
              <a:t>яичниках</a:t>
            </a:r>
            <a:endParaRPr lang="ru-RU" sz="1600" dirty="0"/>
          </a:p>
          <a:p>
            <a:endParaRPr lang="ru-RU" baseline="30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14" y="2060848"/>
            <a:ext cx="5144693" cy="4372988"/>
          </a:xfrm>
        </p:spPr>
      </p:pic>
    </p:spTree>
    <p:extLst>
      <p:ext uri="{BB962C8B-B14F-4D97-AF65-F5344CB8AC3E}">
        <p14:creationId xmlns:p14="http://schemas.microsoft.com/office/powerpoint/2010/main" val="37585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Структура 5′-област</a:t>
            </a:r>
            <a:r>
              <a:rPr lang="ru-RU" sz="3200" dirty="0"/>
              <a:t>и</a:t>
            </a:r>
            <a:r>
              <a:rPr lang="ru-RU" sz="3200" dirty="0" smtClean="0"/>
              <a:t> гена </a:t>
            </a:r>
            <a:r>
              <a:rPr lang="en-US" sz="3200" i="1" dirty="0" err="1" smtClean="0"/>
              <a:t>Trl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" y="634280"/>
            <a:ext cx="9052557" cy="394684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5" y="3284984"/>
            <a:ext cx="4450915" cy="34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Анализ регуляторного потенциала второ</a:t>
            </a:r>
            <a:r>
              <a:rPr lang="ru-RU" dirty="0"/>
              <a:t>г</a:t>
            </a:r>
            <a:r>
              <a:rPr lang="ru-RU" dirty="0" smtClean="0"/>
              <a:t>о </a:t>
            </a:r>
            <a:r>
              <a:rPr lang="ru-RU" dirty="0" err="1" smtClean="0"/>
              <a:t>интрона</a:t>
            </a:r>
            <a:r>
              <a:rPr lang="ru-RU" dirty="0" smtClean="0"/>
              <a:t> гена </a:t>
            </a:r>
            <a:r>
              <a:rPr lang="en-US" i="1" dirty="0" err="1" smtClean="0"/>
              <a:t>Trl</a:t>
            </a:r>
            <a:endParaRPr lang="ru-RU" i="1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02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Делеции</a:t>
            </a:r>
            <a:r>
              <a:rPr lang="ru-RU" sz="3200" dirty="0" smtClean="0"/>
              <a:t> во втором </a:t>
            </a:r>
            <a:r>
              <a:rPr lang="ru-RU" sz="3200" dirty="0" err="1" smtClean="0"/>
              <a:t>интроне</a:t>
            </a:r>
            <a:r>
              <a:rPr lang="en-US" sz="3200" dirty="0" smtClean="0"/>
              <a:t> </a:t>
            </a:r>
            <a:r>
              <a:rPr lang="ru-RU" sz="3200" dirty="0" smtClean="0"/>
              <a:t>гена </a:t>
            </a:r>
            <a:r>
              <a:rPr lang="en-US" sz="3200" i="1" dirty="0" err="1" smtClean="0"/>
              <a:t>Trl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799878"/>
            <a:ext cx="9052560" cy="471735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247310"/>
            <a:ext cx="3070865" cy="2566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8952"/>
            <a:ext cx="3070866" cy="26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r>
              <a:rPr lang="ru-RU" sz="3200" dirty="0" smtClean="0"/>
              <a:t>Функционально-значимые элементы во 2-ом </a:t>
            </a:r>
            <a:r>
              <a:rPr lang="ru-RU" sz="3200" dirty="0" err="1" smtClean="0"/>
              <a:t>интроне</a:t>
            </a:r>
            <a:r>
              <a:rPr lang="ru-RU" sz="3200" dirty="0" smtClean="0"/>
              <a:t> гена</a:t>
            </a:r>
            <a:r>
              <a:rPr lang="en-US" sz="3200" i="1" dirty="0" err="1" smtClean="0"/>
              <a:t>Trl</a:t>
            </a:r>
            <a:r>
              <a:rPr lang="ru-RU" sz="3200" i="1" dirty="0" smtClean="0"/>
              <a:t> 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8254"/>
            <a:ext cx="9016300" cy="3585506"/>
          </a:xfrm>
        </p:spPr>
      </p:pic>
    </p:spTree>
    <p:extLst>
      <p:ext uri="{BB962C8B-B14F-4D97-AF65-F5344CB8AC3E}">
        <p14:creationId xmlns:p14="http://schemas.microsoft.com/office/powerpoint/2010/main" val="6686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63272" cy="86409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Нарушение экспрессии гена </a:t>
            </a:r>
            <a:r>
              <a:rPr lang="en-US" sz="3200" i="1" dirty="0" err="1" smtClean="0"/>
              <a:t>Trl</a:t>
            </a:r>
            <a:r>
              <a:rPr lang="ru-RU" sz="3200" dirty="0" smtClean="0"/>
              <a:t> в эмбриогенезе мутантов </a:t>
            </a:r>
            <a:r>
              <a:rPr lang="en-US" sz="3200" i="1" dirty="0" err="1" smtClean="0"/>
              <a:t>Trl</a:t>
            </a:r>
            <a:r>
              <a:rPr lang="ru-RU" sz="3200" i="1" baseline="30000" dirty="0" smtClean="0"/>
              <a:t>1-72</a:t>
            </a:r>
            <a:r>
              <a:rPr lang="en-US" sz="3200" i="1" dirty="0" smtClean="0"/>
              <a:t> 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25889"/>
            <a:ext cx="8182026" cy="5415479"/>
          </a:xfrm>
        </p:spPr>
      </p:pic>
    </p:spTree>
    <p:extLst>
      <p:ext uri="{BB962C8B-B14F-4D97-AF65-F5344CB8AC3E}">
        <p14:creationId xmlns:p14="http://schemas.microsoft.com/office/powerpoint/2010/main" val="29080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Ген </a:t>
            </a:r>
            <a:r>
              <a:rPr lang="en-US" i="1" dirty="0" err="1" smtClean="0"/>
              <a:t>Trithorax</a:t>
            </a:r>
            <a:r>
              <a:rPr lang="en-US" i="1" dirty="0" smtClean="0"/>
              <a:t>-like</a:t>
            </a:r>
            <a:r>
              <a:rPr lang="en-US" dirty="0" smtClean="0"/>
              <a:t> (</a:t>
            </a:r>
            <a:r>
              <a:rPr lang="en-US" i="1" dirty="0" err="1" smtClean="0"/>
              <a:t>Trl</a:t>
            </a:r>
            <a:r>
              <a:rPr lang="en-US" dirty="0" smtClean="0"/>
              <a:t>) </a:t>
            </a:r>
            <a:r>
              <a:rPr lang="en-US" i="1" dirty="0" smtClean="0"/>
              <a:t>D. melanogaster </a:t>
            </a:r>
            <a:r>
              <a:rPr lang="ru-RU" dirty="0" smtClean="0"/>
              <a:t>кодирует белок</a:t>
            </a:r>
            <a:r>
              <a:rPr lang="en-US" dirty="0" smtClean="0"/>
              <a:t> GAGA</a:t>
            </a:r>
            <a:r>
              <a:rPr lang="ru-RU" dirty="0" smtClean="0"/>
              <a:t>, который участвует во многих процессах, происходящих в ходе развития дрозофилы.</a:t>
            </a:r>
          </a:p>
          <a:p>
            <a:pPr>
              <a:buNone/>
            </a:pPr>
            <a:endParaRPr lang="ru-RU" b="1" dirty="0" smtClean="0"/>
          </a:p>
          <a:p>
            <a:pPr algn="ctr">
              <a:spcAft>
                <a:spcPts val="600"/>
              </a:spcAft>
              <a:buNone/>
            </a:pPr>
            <a:r>
              <a:rPr lang="ru-RU" b="1" dirty="0" smtClean="0"/>
              <a:t>Функции белка </a:t>
            </a:r>
            <a:r>
              <a:rPr lang="en-US" b="1" dirty="0" smtClean="0"/>
              <a:t>GAGA</a:t>
            </a:r>
            <a:endParaRPr lang="ru-RU" dirty="0"/>
          </a:p>
          <a:p>
            <a:r>
              <a:rPr lang="en-US" dirty="0" smtClean="0"/>
              <a:t>GAGA</a:t>
            </a:r>
            <a:r>
              <a:rPr lang="en-US" dirty="0"/>
              <a:t> </a:t>
            </a:r>
            <a:r>
              <a:rPr lang="ru-RU" dirty="0"/>
              <a:t>является транскрипционным фактором (ТФ), который регулирует активность </a:t>
            </a:r>
            <a:r>
              <a:rPr lang="ru-RU" dirty="0" smtClean="0"/>
              <a:t>генов, связываясь </a:t>
            </a:r>
            <a:r>
              <a:rPr lang="ru-RU" dirty="0"/>
              <a:t>со своими сайтами в регуляторных районах </a:t>
            </a:r>
            <a:r>
              <a:rPr lang="ru-RU" dirty="0" smtClean="0"/>
              <a:t>генов и участвуя </a:t>
            </a:r>
            <a:r>
              <a:rPr lang="ru-RU" dirty="0"/>
              <a:t>в </a:t>
            </a:r>
            <a:r>
              <a:rPr lang="ru-RU" dirty="0" smtClean="0"/>
              <a:t>установлении и поддержании </a:t>
            </a:r>
            <a:r>
              <a:rPr lang="ru-RU" dirty="0"/>
              <a:t>открытой структуры </a:t>
            </a:r>
            <a:r>
              <a:rPr lang="ru-RU" dirty="0" smtClean="0"/>
              <a:t>хроматина, </a:t>
            </a:r>
            <a:r>
              <a:rPr lang="ru-RU" dirty="0"/>
              <a:t>что </a:t>
            </a:r>
            <a:r>
              <a:rPr lang="ru-RU" dirty="0" smtClean="0"/>
              <a:t>может облегчать </a:t>
            </a:r>
            <a:r>
              <a:rPr lang="ru-RU" dirty="0"/>
              <a:t>доступ </a:t>
            </a:r>
            <a:r>
              <a:rPr lang="ru-RU" dirty="0" smtClean="0"/>
              <a:t>к ним других ТФ </a:t>
            </a:r>
            <a:r>
              <a:rPr lang="ru-RU" dirty="0"/>
              <a:t>и РНК </a:t>
            </a:r>
            <a:r>
              <a:rPr lang="en-US" dirty="0"/>
              <a:t>Pol </a:t>
            </a:r>
            <a:r>
              <a:rPr lang="en-US" dirty="0" smtClean="0"/>
              <a:t>II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dirty="0" smtClean="0"/>
              <a:t>Благодаря </a:t>
            </a:r>
            <a:r>
              <a:rPr lang="ru-RU" dirty="0"/>
              <a:t>способности к </a:t>
            </a:r>
            <a:r>
              <a:rPr lang="ru-RU" dirty="0" err="1"/>
              <a:t>олигомеризации</a:t>
            </a:r>
            <a:r>
              <a:rPr lang="ru-RU" dirty="0"/>
              <a:t> он участвует в обеспечении контакта  между удаленными регуляторными </a:t>
            </a:r>
            <a:r>
              <a:rPr lang="ru-RU" dirty="0" smtClean="0"/>
              <a:t>элементами.</a:t>
            </a:r>
            <a:endParaRPr lang="ru-RU" dirty="0"/>
          </a:p>
          <a:p>
            <a:pPr>
              <a:tabLst>
                <a:tab pos="0" algn="l"/>
              </a:tabLst>
            </a:pPr>
            <a:r>
              <a:rPr lang="ru-RU" dirty="0" smtClean="0"/>
              <a:t>Связываясь</a:t>
            </a:r>
            <a:r>
              <a:rPr lang="ru-RU" dirty="0"/>
              <a:t>  </a:t>
            </a:r>
            <a:r>
              <a:rPr lang="en-US" dirty="0"/>
              <a:t>GA</a:t>
            </a:r>
            <a:r>
              <a:rPr lang="ru-RU" dirty="0"/>
              <a:t>-богатыми последовательностями </a:t>
            </a:r>
            <a:r>
              <a:rPr lang="ru-RU" dirty="0" err="1"/>
              <a:t>гетерохроматина</a:t>
            </a:r>
            <a:r>
              <a:rPr lang="ru-RU" dirty="0"/>
              <a:t> </a:t>
            </a:r>
            <a:r>
              <a:rPr lang="en-US" dirty="0"/>
              <a:t>GAGA </a:t>
            </a:r>
            <a:r>
              <a:rPr lang="ru-RU" dirty="0"/>
              <a:t> участвует в модификации структуры ГХ, влияя на многие клеточные процессы, например на деление клеток.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r>
              <a:rPr lang="ru-RU" sz="3200" dirty="0" smtClean="0"/>
              <a:t>Функционально-значимые элементы во 2-ом </a:t>
            </a:r>
            <a:r>
              <a:rPr lang="ru-RU" sz="3200" dirty="0" err="1" smtClean="0"/>
              <a:t>интроне</a:t>
            </a:r>
            <a:r>
              <a:rPr lang="ru-RU" sz="3200" dirty="0" smtClean="0"/>
              <a:t> гена</a:t>
            </a:r>
            <a:r>
              <a:rPr lang="en-US" sz="3200" i="1" dirty="0" err="1" smtClean="0"/>
              <a:t>Trl</a:t>
            </a:r>
            <a:r>
              <a:rPr lang="ru-RU" sz="3200" i="1" dirty="0" smtClean="0"/>
              <a:t> 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56792"/>
            <a:ext cx="9016300" cy="3888431"/>
          </a:xfrm>
        </p:spPr>
      </p:pic>
      <p:sp>
        <p:nvSpPr>
          <p:cNvPr id="3" name="TextBox 2"/>
          <p:cNvSpPr txBox="1"/>
          <p:nvPr/>
        </p:nvSpPr>
        <p:spPr>
          <a:xfrm>
            <a:off x="323528" y="5631631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* Arnold </a:t>
            </a:r>
            <a:r>
              <a:rPr lang="de-DE" sz="1200" dirty="0"/>
              <a:t>C. D., Gerlach D., Stelzer C., </a:t>
            </a:r>
            <a:r>
              <a:rPr lang="de-DE" sz="1200" dirty="0" err="1"/>
              <a:t>Boryn</a:t>
            </a:r>
            <a:r>
              <a:rPr lang="de-DE" sz="1200" dirty="0"/>
              <a:t> L. M., Rath M., Stark A. Genome-</a:t>
            </a:r>
            <a:r>
              <a:rPr lang="de-DE" sz="1200" dirty="0" err="1"/>
              <a:t>wide</a:t>
            </a:r>
            <a:r>
              <a:rPr lang="de-DE" sz="1200" dirty="0"/>
              <a:t> quantitative </a:t>
            </a:r>
            <a:r>
              <a:rPr lang="de-DE" sz="1200" dirty="0" err="1"/>
              <a:t>enhancer</a:t>
            </a:r>
            <a:r>
              <a:rPr lang="de-DE" sz="1200" dirty="0"/>
              <a:t> </a:t>
            </a:r>
            <a:r>
              <a:rPr lang="de-DE" sz="1200" dirty="0" err="1"/>
              <a:t>activity</a:t>
            </a:r>
            <a:r>
              <a:rPr lang="de-DE" sz="1200" dirty="0"/>
              <a:t> </a:t>
            </a:r>
            <a:r>
              <a:rPr lang="de-DE" sz="1200" dirty="0" err="1"/>
              <a:t>maps</a:t>
            </a:r>
            <a:r>
              <a:rPr lang="de-DE" sz="1200" dirty="0"/>
              <a:t> </a:t>
            </a:r>
            <a:r>
              <a:rPr lang="de-DE" sz="1200" dirty="0" err="1"/>
              <a:t>identified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STARR-</a:t>
            </a:r>
            <a:r>
              <a:rPr lang="de-DE" sz="1200" dirty="0" err="1"/>
              <a:t>seq</a:t>
            </a:r>
            <a:r>
              <a:rPr lang="de-DE" sz="1200" dirty="0"/>
              <a:t> // Science. ‒ 2013. ‒ Vol. 339, № 6123. ‒ P. 1074-7. (</a:t>
            </a:r>
            <a:r>
              <a:rPr lang="de-DE" sz="1200" dirty="0" err="1"/>
              <a:t>doi</a:t>
            </a:r>
            <a:r>
              <a:rPr lang="de-DE" sz="1200" dirty="0"/>
              <a:t>: 10.1126/science.1232542)</a:t>
            </a:r>
          </a:p>
        </p:txBody>
      </p:sp>
    </p:spTree>
    <p:extLst>
      <p:ext uri="{BB962C8B-B14F-4D97-AF65-F5344CB8AC3E}">
        <p14:creationId xmlns:p14="http://schemas.microsoft.com/office/powerpoint/2010/main" val="30755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Autofit/>
          </a:bodyPr>
          <a:lstStyle/>
          <a:p>
            <a:r>
              <a:rPr lang="ru-RU" sz="3200" dirty="0" smtClean="0"/>
              <a:t>Заключение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>
            <a:noAutofit/>
          </a:bodyPr>
          <a:lstStyle/>
          <a:p>
            <a:r>
              <a:rPr lang="ru-RU" sz="2200" dirty="0"/>
              <a:t>Таким </a:t>
            </a:r>
            <a:r>
              <a:rPr lang="ru-RU" sz="2200" dirty="0" smtClean="0"/>
              <a:t>образом, </a:t>
            </a:r>
            <a:r>
              <a:rPr lang="ru-RU" sz="2200" dirty="0"/>
              <a:t>мы </a:t>
            </a:r>
            <a:r>
              <a:rPr lang="ru-RU" sz="2200" dirty="0" smtClean="0"/>
              <a:t>установили, </a:t>
            </a:r>
            <a:r>
              <a:rPr lang="ru-RU" sz="2200" dirty="0"/>
              <a:t>что во втором </a:t>
            </a:r>
            <a:r>
              <a:rPr lang="ru-RU" sz="2200" dirty="0" err="1"/>
              <a:t>интроне</a:t>
            </a:r>
            <a:r>
              <a:rPr lang="ru-RU" sz="2200" dirty="0"/>
              <a:t> гена </a:t>
            </a:r>
            <a:r>
              <a:rPr lang="ru-RU" sz="2200" i="1" dirty="0" err="1"/>
              <a:t>Trl</a:t>
            </a:r>
            <a:r>
              <a:rPr lang="ru-RU" sz="2200" dirty="0"/>
              <a:t> расположены функционально-значимые элементы, которые важны для обеспечения нормального уровня транскрипции данного гена</a:t>
            </a:r>
            <a:r>
              <a:rPr lang="ru-RU" sz="2200" dirty="0" smtClean="0"/>
              <a:t>.</a:t>
            </a:r>
            <a:endParaRPr lang="ru-RU" sz="2200" dirty="0"/>
          </a:p>
          <a:p>
            <a:r>
              <a:rPr lang="ru-RU" sz="2200" dirty="0" smtClean="0"/>
              <a:t>Связывание </a:t>
            </a:r>
            <a:r>
              <a:rPr lang="ru-RU" sz="2200" dirty="0"/>
              <a:t>GAGA с </a:t>
            </a:r>
            <a:r>
              <a:rPr lang="ru-RU" sz="2200" dirty="0" smtClean="0"/>
              <a:t>расположенными </a:t>
            </a:r>
            <a:r>
              <a:rPr lang="ru-RU" sz="2200" dirty="0"/>
              <a:t>во втором </a:t>
            </a:r>
            <a:r>
              <a:rPr lang="ru-RU" sz="2200" dirty="0" err="1" smtClean="0"/>
              <a:t>интроне</a:t>
            </a:r>
            <a:r>
              <a:rPr lang="ru-RU" sz="2200" dirty="0" smtClean="0"/>
              <a:t> </a:t>
            </a:r>
            <a:r>
              <a:rPr lang="ru-RU" sz="2200" dirty="0"/>
              <a:t>гена </a:t>
            </a:r>
            <a:r>
              <a:rPr lang="ru-RU" sz="2200" i="1" dirty="0" err="1"/>
              <a:t>Trl</a:t>
            </a:r>
            <a:r>
              <a:rPr lang="ru-RU" sz="2200" dirty="0" smtClean="0"/>
              <a:t> </a:t>
            </a:r>
            <a:r>
              <a:rPr lang="ru-RU" sz="2200" dirty="0"/>
              <a:t>GAGA сайтами требуются для создания и поддержания открытой структуры хроматина в этом </a:t>
            </a:r>
            <a:r>
              <a:rPr lang="ru-RU" sz="2200" dirty="0" smtClean="0"/>
              <a:t>районе. </a:t>
            </a:r>
            <a:r>
              <a:rPr lang="ru-RU" sz="2200" dirty="0"/>
              <a:t>Не исключено, что GAGA сайты участвуют в обеспечении контактов функционально-значимых элементов расположенных во втором </a:t>
            </a:r>
            <a:r>
              <a:rPr lang="ru-RU" sz="2200" dirty="0" err="1"/>
              <a:t>интроне</a:t>
            </a:r>
            <a:r>
              <a:rPr lang="ru-RU" sz="2200" dirty="0"/>
              <a:t> и в 5′-регуляторной области гена, поскольку известно, что GAGA может поддерживать связи между удаленными молекулами ДНК благодаря своей способности к </a:t>
            </a:r>
            <a:r>
              <a:rPr lang="ru-RU" sz="2200" dirty="0" err="1"/>
              <a:t>олигомеризации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8376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Влияние </a:t>
            </a:r>
            <a:r>
              <a:rPr lang="en-US" dirty="0" smtClean="0"/>
              <a:t>GAGA </a:t>
            </a:r>
            <a:r>
              <a:rPr lang="ru-RU" dirty="0" smtClean="0"/>
              <a:t>на оогенез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91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Структура яйцевой камеры дрозофилы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7" y="1340768"/>
            <a:ext cx="7428326" cy="4978559"/>
          </a:xfrm>
        </p:spPr>
      </p:pic>
    </p:spTree>
    <p:extLst>
      <p:ext uri="{BB962C8B-B14F-4D97-AF65-F5344CB8AC3E}">
        <p14:creationId xmlns:p14="http://schemas.microsoft.com/office/powerpoint/2010/main" val="269190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9784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Нарушения  </a:t>
            </a:r>
            <a:r>
              <a:rPr lang="ru-RU" sz="3200" dirty="0" err="1"/>
              <a:t>ц</a:t>
            </a:r>
            <a:r>
              <a:rPr lang="ru-RU" sz="3200" dirty="0" err="1" smtClean="0"/>
              <a:t>итоплазаматических</a:t>
            </a:r>
            <a:r>
              <a:rPr lang="ru-RU" sz="3200" dirty="0" smtClean="0"/>
              <a:t> </a:t>
            </a:r>
            <a:r>
              <a:rPr lang="ru-RU" sz="3200" dirty="0" err="1" smtClean="0"/>
              <a:t>актиновых</a:t>
            </a:r>
            <a:r>
              <a:rPr lang="ru-RU" sz="3200" dirty="0" smtClean="0"/>
              <a:t> </a:t>
            </a:r>
            <a:r>
              <a:rPr lang="ru-RU" sz="3200" dirty="0" err="1" smtClean="0"/>
              <a:t>филаментов</a:t>
            </a:r>
            <a:r>
              <a:rPr lang="ru-RU" sz="3200" dirty="0" smtClean="0"/>
              <a:t> (ЦАФ) у </a:t>
            </a:r>
            <a:r>
              <a:rPr lang="en-US" sz="3200" i="1" dirty="0" err="1" smtClean="0"/>
              <a:t>Trl</a:t>
            </a:r>
            <a:r>
              <a:rPr lang="en-US" sz="3200" i="1" dirty="0" smtClean="0"/>
              <a:t> </a:t>
            </a:r>
            <a:r>
              <a:rPr lang="ru-RU" sz="3200" dirty="0" smtClean="0"/>
              <a:t> мутантов</a:t>
            </a:r>
            <a:endParaRPr lang="ru-RU" sz="3200" dirty="0"/>
          </a:p>
        </p:txBody>
      </p:sp>
      <p:pic>
        <p:nvPicPr>
          <p:cNvPr id="4" name="Content Placeholder 3" descr="Planshet s aktino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1538" y="1196752"/>
            <a:ext cx="7000924" cy="5426191"/>
          </a:xfrm>
        </p:spPr>
      </p:pic>
      <p:sp>
        <p:nvSpPr>
          <p:cNvPr id="3" name="TextBox 2"/>
          <p:cNvSpPr txBox="1"/>
          <p:nvPr/>
        </p:nvSpPr>
        <p:spPr>
          <a:xfrm rot="16200000">
            <a:off x="30343" y="2143366"/>
            <a:ext cx="1541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Oregon</a:t>
            </a:r>
            <a:r>
              <a:rPr lang="ru-RU" sz="2800" dirty="0" smtClean="0"/>
              <a:t> </a:t>
            </a:r>
            <a:r>
              <a:rPr lang="en-US" sz="2800" i="1" dirty="0" smtClean="0"/>
              <a:t>R</a:t>
            </a:r>
            <a:endParaRPr lang="ru-RU" sz="2800" i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346454" y="4911494"/>
            <a:ext cx="909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Trl</a:t>
            </a:r>
            <a:r>
              <a:rPr lang="en-US" sz="2800" i="1" baseline="30000" dirty="0" smtClean="0"/>
              <a:t>362</a:t>
            </a:r>
            <a:endParaRPr lang="ru-RU" sz="2800" i="1" baseline="30000" dirty="0"/>
          </a:p>
        </p:txBody>
      </p:sp>
    </p:spTree>
    <p:extLst>
      <p:ext uri="{BB962C8B-B14F-4D97-AF65-F5344CB8AC3E}">
        <p14:creationId xmlns:p14="http://schemas.microsoft.com/office/powerpoint/2010/main" val="418117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Нарушение движения бордюрных клеток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2" y="1196752"/>
            <a:ext cx="8184514" cy="4978559"/>
          </a:xfrm>
        </p:spPr>
      </p:pic>
    </p:spTree>
    <p:extLst>
      <p:ext uri="{BB962C8B-B14F-4D97-AF65-F5344CB8AC3E}">
        <p14:creationId xmlns:p14="http://schemas.microsoft.com/office/powerpoint/2010/main" val="10794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Нарушение </a:t>
            </a:r>
            <a:r>
              <a:rPr lang="ru-RU" sz="3200" dirty="0"/>
              <a:t>движения </a:t>
            </a:r>
            <a:r>
              <a:rPr lang="ru-RU" sz="3200" dirty="0" err="1" smtClean="0"/>
              <a:t>центрипетальных</a:t>
            </a:r>
            <a:r>
              <a:rPr lang="ru-RU" sz="3200" dirty="0" smtClean="0"/>
              <a:t> клеток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1" y="1340768"/>
            <a:ext cx="7023817" cy="4525963"/>
          </a:xfrm>
        </p:spPr>
      </p:pic>
    </p:spTree>
    <p:extLst>
      <p:ext uri="{BB962C8B-B14F-4D97-AF65-F5344CB8AC3E}">
        <p14:creationId xmlns:p14="http://schemas.microsoft.com/office/powerpoint/2010/main" val="35970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Нарушение формы дорзальных выростов хориона и «</a:t>
            </a:r>
            <a:r>
              <a:rPr lang="en-US" sz="3200" dirty="0" err="1" smtClean="0"/>
              <a:t>dumpless</a:t>
            </a:r>
            <a:r>
              <a:rPr lang="ru-RU" sz="3200" dirty="0" smtClean="0"/>
              <a:t>»</a:t>
            </a:r>
            <a:r>
              <a:rPr lang="en-US" sz="3200" dirty="0" smtClean="0"/>
              <a:t> </a:t>
            </a:r>
            <a:r>
              <a:rPr lang="ru-RU" sz="3200" dirty="0" smtClean="0"/>
              <a:t>фенотип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268760"/>
            <a:ext cx="3584442" cy="5404407"/>
          </a:xfrm>
        </p:spPr>
      </p:pic>
      <p:sp>
        <p:nvSpPr>
          <p:cNvPr id="5" name="Прямоугольник 4"/>
          <p:cNvSpPr/>
          <p:nvPr/>
        </p:nvSpPr>
        <p:spPr>
          <a:xfrm>
            <a:off x="4499992" y="1556792"/>
            <a:ext cx="4104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 </a:t>
            </a:r>
            <a:r>
              <a:rPr lang="ru-RU" dirty="0" smtClean="0"/>
              <a:t>—</a:t>
            </a:r>
            <a:r>
              <a:rPr lang="ru-RU" dirty="0"/>
              <a:t>яйцо самки дикого типа (</a:t>
            </a:r>
            <a:r>
              <a:rPr lang="ru-RU" i="1" dirty="0" err="1"/>
              <a:t>Oregon</a:t>
            </a:r>
            <a:r>
              <a:rPr lang="ru-RU" i="1" dirty="0"/>
              <a:t> R</a:t>
            </a:r>
            <a:r>
              <a:rPr lang="ru-RU" dirty="0" smtClean="0"/>
              <a:t>). Б</a:t>
            </a:r>
            <a:r>
              <a:rPr lang="ru-RU" dirty="0"/>
              <a:t> — </a:t>
            </a:r>
            <a:r>
              <a:rPr lang="ru-RU" dirty="0" smtClean="0"/>
              <a:t>яйцо </a:t>
            </a:r>
            <a:r>
              <a:rPr lang="ru-RU" dirty="0"/>
              <a:t>самки </a:t>
            </a:r>
            <a:r>
              <a:rPr lang="ru-RU" i="1" dirty="0"/>
              <a:t>Trl</a:t>
            </a:r>
            <a:r>
              <a:rPr lang="ru-RU" baseline="30000" dirty="0"/>
              <a:t>en82</a:t>
            </a:r>
            <a:r>
              <a:rPr lang="ru-RU" dirty="0"/>
              <a:t> </a:t>
            </a:r>
            <a:r>
              <a:rPr lang="ru-RU" b="1" dirty="0"/>
              <a:t>⁄</a:t>
            </a:r>
            <a:r>
              <a:rPr lang="ru-RU" dirty="0"/>
              <a:t> </a:t>
            </a:r>
            <a:r>
              <a:rPr lang="ru-RU" i="1" dirty="0"/>
              <a:t>Trl</a:t>
            </a:r>
            <a:r>
              <a:rPr lang="ru-RU" baseline="30000" dirty="0"/>
              <a:t>R85</a:t>
            </a:r>
            <a:r>
              <a:rPr lang="ru-RU" dirty="0"/>
              <a:t>. В — </a:t>
            </a:r>
            <a:r>
              <a:rPr lang="ru-RU" dirty="0" smtClean="0"/>
              <a:t>яйцо </a:t>
            </a:r>
            <a:r>
              <a:rPr lang="ru-RU" dirty="0"/>
              <a:t>самки </a:t>
            </a:r>
            <a:r>
              <a:rPr lang="ru-RU" i="1" dirty="0"/>
              <a:t>Trl</a:t>
            </a:r>
            <a:r>
              <a:rPr lang="ru-RU" i="1" baseline="30000" dirty="0"/>
              <a:t>362(</a:t>
            </a:r>
            <a:r>
              <a:rPr lang="ru-RU" i="1" baseline="30000" dirty="0" err="1"/>
              <a:t>ex</a:t>
            </a:r>
            <a:r>
              <a:rPr lang="ru-RU" i="1" baseline="30000" dirty="0"/>
              <a:t>)</a:t>
            </a:r>
            <a:r>
              <a:rPr lang="ru-RU" dirty="0"/>
              <a:t> </a:t>
            </a:r>
            <a:r>
              <a:rPr lang="ru-RU" b="1" dirty="0"/>
              <a:t>⁄</a:t>
            </a:r>
            <a:r>
              <a:rPr lang="ru-RU" dirty="0"/>
              <a:t> </a:t>
            </a:r>
            <a:r>
              <a:rPr lang="ru-RU" i="1" dirty="0"/>
              <a:t>Trl</a:t>
            </a:r>
            <a:r>
              <a:rPr lang="ru-RU" i="1" baseline="30000" dirty="0"/>
              <a:t>R85</a:t>
            </a:r>
            <a:r>
              <a:rPr lang="ru-RU" dirty="0"/>
              <a:t>. Размер яйца у </a:t>
            </a:r>
            <a:r>
              <a:rPr lang="ru-RU" i="1" dirty="0" err="1" smtClean="0"/>
              <a:t>Trl</a:t>
            </a:r>
            <a:r>
              <a:rPr lang="ru-RU" dirty="0" smtClean="0"/>
              <a:t>‑мутантов </a:t>
            </a:r>
            <a:r>
              <a:rPr lang="ru-RU" dirty="0"/>
              <a:t>сильно уменьшен, укорочены дорзальные выросты хориона (указаны стрелкой). </a:t>
            </a:r>
            <a:endParaRPr lang="ru-RU" dirty="0" smtClean="0"/>
          </a:p>
          <a:p>
            <a:r>
              <a:rPr lang="ru-RU" dirty="0" smtClean="0"/>
              <a:t>Масштаб </a:t>
            </a:r>
            <a:r>
              <a:rPr lang="ru-RU" dirty="0"/>
              <a:t>100 мкм</a:t>
            </a:r>
          </a:p>
        </p:txBody>
      </p:sp>
    </p:spTree>
    <p:extLst>
      <p:ext uri="{BB962C8B-B14F-4D97-AF65-F5344CB8AC3E}">
        <p14:creationId xmlns:p14="http://schemas.microsoft.com/office/powerpoint/2010/main" val="29727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Взаимодействие генов </a:t>
            </a:r>
            <a:r>
              <a:rPr lang="de-DE" sz="3200" i="1" dirty="0" err="1"/>
              <a:t>saxophone</a:t>
            </a:r>
            <a:r>
              <a:rPr lang="en-US" sz="3200" dirty="0" smtClean="0"/>
              <a:t> </a:t>
            </a:r>
            <a:r>
              <a:rPr lang="ru-RU" sz="3200" dirty="0" smtClean="0"/>
              <a:t>и </a:t>
            </a:r>
            <a:r>
              <a:rPr lang="en-US" sz="3200" i="1" dirty="0" err="1" smtClean="0"/>
              <a:t>Trl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2" y="952962"/>
            <a:ext cx="7711776" cy="4348246"/>
          </a:xfrm>
        </p:spPr>
      </p:pic>
      <p:sp>
        <p:nvSpPr>
          <p:cNvPr id="5" name="Прямоугольник 4"/>
          <p:cNvSpPr/>
          <p:nvPr/>
        </p:nvSpPr>
        <p:spPr>
          <a:xfrm>
            <a:off x="568355" y="5264040"/>
            <a:ext cx="83961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У </a:t>
            </a:r>
            <a:r>
              <a:rPr lang="ru-RU" dirty="0"/>
              <a:t>самок генотипа </a:t>
            </a:r>
            <a:r>
              <a:rPr lang="ru-RU" i="1" dirty="0" smtClean="0"/>
              <a:t>sax</a:t>
            </a:r>
            <a:r>
              <a:rPr lang="ru-RU" i="1" baseline="30000" dirty="0" smtClean="0"/>
              <a:t>4</a:t>
            </a:r>
            <a:r>
              <a:rPr lang="ru-RU" b="1" dirty="0" smtClean="0"/>
              <a:t>⁄</a:t>
            </a:r>
            <a:r>
              <a:rPr lang="ru-RU" dirty="0" smtClean="0"/>
              <a:t>+; </a:t>
            </a:r>
            <a:r>
              <a:rPr lang="ru-RU" i="1" dirty="0" smtClean="0"/>
              <a:t>Trl</a:t>
            </a:r>
            <a:r>
              <a:rPr lang="ru-RU" i="1" baseline="30000" dirty="0" smtClean="0"/>
              <a:t>R85</a:t>
            </a:r>
            <a:r>
              <a:rPr lang="ru-RU" b="1" dirty="0" smtClean="0"/>
              <a:t>⁄</a:t>
            </a:r>
            <a:r>
              <a:rPr lang="ru-RU" dirty="0" smtClean="0"/>
              <a:t>+ </a:t>
            </a:r>
            <a:r>
              <a:rPr lang="ru-RU" dirty="0"/>
              <a:t>около 85 % камер (n=55), находящихся на стадии 10В и или на более поздних стадиях развития </a:t>
            </a:r>
            <a:r>
              <a:rPr lang="ru-RU" dirty="0" err="1"/>
              <a:t>яицевой</a:t>
            </a:r>
            <a:r>
              <a:rPr lang="ru-RU" dirty="0"/>
              <a:t> камеры, имеют нарушения в формировании ЦАФ. У мутантов </a:t>
            </a:r>
            <a:r>
              <a:rPr lang="ru-RU" i="1" dirty="0" smtClean="0"/>
              <a:t>sax</a:t>
            </a:r>
            <a:r>
              <a:rPr lang="ru-RU" i="1" baseline="30000" dirty="0" smtClean="0"/>
              <a:t>5</a:t>
            </a:r>
            <a:r>
              <a:rPr lang="ru-RU" b="1" dirty="0" smtClean="0"/>
              <a:t>⁄</a:t>
            </a:r>
            <a:r>
              <a:rPr lang="ru-RU" dirty="0" smtClean="0"/>
              <a:t>+; </a:t>
            </a:r>
            <a:r>
              <a:rPr lang="ru-RU" i="1" dirty="0" smtClean="0"/>
              <a:t>Trl</a:t>
            </a:r>
            <a:r>
              <a:rPr lang="ru-RU" i="1" baseline="30000" dirty="0" smtClean="0"/>
              <a:t>R85</a:t>
            </a:r>
            <a:r>
              <a:rPr lang="ru-RU" b="1" dirty="0" smtClean="0"/>
              <a:t>⁄</a:t>
            </a:r>
            <a:r>
              <a:rPr lang="ru-RU" dirty="0" smtClean="0"/>
              <a:t>+ </a:t>
            </a:r>
            <a:r>
              <a:rPr lang="ru-RU" dirty="0"/>
              <a:t>число камер с нарушенной структурой ЦАФ достигает 75 % (n=35). </a:t>
            </a:r>
            <a:r>
              <a:rPr lang="ru-RU" dirty="0" smtClean="0"/>
              <a:t>В контроле </a:t>
            </a:r>
            <a:r>
              <a:rPr lang="ru-RU" dirty="0"/>
              <a:t>(</a:t>
            </a:r>
            <a:r>
              <a:rPr lang="ru-RU" i="1" dirty="0" err="1" smtClean="0"/>
              <a:t>sax</a:t>
            </a:r>
            <a:r>
              <a:rPr lang="ru-RU" b="1" dirty="0" smtClean="0"/>
              <a:t>⁄</a:t>
            </a:r>
            <a:r>
              <a:rPr lang="ru-RU" dirty="0" smtClean="0"/>
              <a:t>+, </a:t>
            </a:r>
            <a:r>
              <a:rPr lang="ru-RU" dirty="0"/>
              <a:t>и </a:t>
            </a:r>
            <a:r>
              <a:rPr lang="ru-RU" i="1" dirty="0" err="1" smtClean="0"/>
              <a:t>Trl</a:t>
            </a:r>
            <a:r>
              <a:rPr lang="ru-RU" b="1" dirty="0" smtClean="0"/>
              <a:t>⁄</a:t>
            </a:r>
            <a:r>
              <a:rPr lang="ru-RU" dirty="0" smtClean="0"/>
              <a:t>+) </a:t>
            </a:r>
            <a:r>
              <a:rPr lang="ru-RU" dirty="0"/>
              <a:t>таких камер не более 9 %.</a:t>
            </a:r>
          </a:p>
        </p:txBody>
      </p:sp>
    </p:spTree>
    <p:extLst>
      <p:ext uri="{BB962C8B-B14F-4D97-AF65-F5344CB8AC3E}">
        <p14:creationId xmlns:p14="http://schemas.microsoft.com/office/powerpoint/2010/main" val="420228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/>
              <a:t>Взаимодействие генов </a:t>
            </a:r>
            <a:r>
              <a:rPr lang="en-US" sz="3200" i="1" dirty="0" smtClean="0"/>
              <a:t>jaguar</a:t>
            </a:r>
            <a:r>
              <a:rPr lang="en-US" sz="3200" dirty="0" smtClean="0"/>
              <a:t> </a:t>
            </a:r>
            <a:r>
              <a:rPr lang="ru-RU" sz="3200" dirty="0"/>
              <a:t>и </a:t>
            </a:r>
            <a:r>
              <a:rPr lang="en-US" sz="3200" i="1" dirty="0" err="1"/>
              <a:t>Trl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14" y="976921"/>
            <a:ext cx="4225234" cy="5476415"/>
          </a:xfrm>
        </p:spPr>
      </p:pic>
      <p:sp>
        <p:nvSpPr>
          <p:cNvPr id="6" name="Прямоугольник 5"/>
          <p:cNvSpPr/>
          <p:nvPr/>
        </p:nvSpPr>
        <p:spPr>
          <a:xfrm rot="16200000">
            <a:off x="3433808" y="4880729"/>
            <a:ext cx="1454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i="1" dirty="0" smtClean="0"/>
              <a:t>Trl</a:t>
            </a:r>
            <a:r>
              <a:rPr lang="de-DE" sz="2800" i="1" baseline="30000" dirty="0" smtClean="0"/>
              <a:t>R85</a:t>
            </a:r>
            <a:r>
              <a:rPr lang="de-DE" sz="2800" dirty="0"/>
              <a:t>/</a:t>
            </a:r>
            <a:r>
              <a:rPr lang="de-DE" sz="2800" i="1" dirty="0" err="1" smtClean="0"/>
              <a:t>jar</a:t>
            </a:r>
            <a:endParaRPr lang="de-DE" sz="2800" i="1" dirty="0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3712153" y="2176232"/>
            <a:ext cx="898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i="1" dirty="0" smtClean="0"/>
              <a:t>+</a:t>
            </a:r>
            <a:r>
              <a:rPr lang="de-DE" sz="2800" dirty="0" smtClean="0"/>
              <a:t>/</a:t>
            </a:r>
            <a:r>
              <a:rPr lang="de-DE" sz="2800" i="1" dirty="0" err="1" smtClean="0"/>
              <a:t>jar</a:t>
            </a:r>
            <a:endParaRPr lang="de-DE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2366878"/>
            <a:ext cx="3456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Ген </a:t>
            </a:r>
            <a:r>
              <a:rPr lang="en-US" i="1" dirty="0" smtClean="0"/>
              <a:t>jaguar</a:t>
            </a:r>
            <a:r>
              <a:rPr lang="en-US" dirty="0" smtClean="0"/>
              <a:t> (</a:t>
            </a:r>
            <a:r>
              <a:rPr lang="en-US" i="1" dirty="0" smtClean="0"/>
              <a:t>jar</a:t>
            </a:r>
            <a:r>
              <a:rPr lang="en-US" dirty="0" smtClean="0"/>
              <a:t>) </a:t>
            </a:r>
            <a:r>
              <a:rPr lang="ru-RU" dirty="0" smtClean="0"/>
              <a:t>демонстрирует генетическое взаимодействие с геном </a:t>
            </a:r>
            <a:r>
              <a:rPr lang="en-US" i="1" dirty="0" err="1" smtClean="0"/>
              <a:t>Trl</a:t>
            </a:r>
            <a:r>
              <a:rPr lang="en-US" i="1" dirty="0" smtClean="0"/>
              <a:t>. </a:t>
            </a:r>
          </a:p>
          <a:p>
            <a:r>
              <a:rPr lang="ru-RU" dirty="0"/>
              <a:t>П</a:t>
            </a:r>
            <a:r>
              <a:rPr lang="ru-RU" dirty="0" smtClean="0"/>
              <a:t>роцент </a:t>
            </a:r>
            <a:r>
              <a:rPr lang="ru-RU" dirty="0"/>
              <a:t>камер с отставанием БК в процессе их миграции на 9 стадии возрастает до 53,9 % (мутация </a:t>
            </a:r>
            <a:r>
              <a:rPr lang="en-US" i="1" dirty="0"/>
              <a:t>jar</a:t>
            </a:r>
            <a:r>
              <a:rPr lang="ru-RU" i="1" baseline="30000" dirty="0"/>
              <a:t>322</a:t>
            </a:r>
            <a:r>
              <a:rPr lang="ru-RU" dirty="0"/>
              <a:t>; </a:t>
            </a:r>
            <a:r>
              <a:rPr lang="en-US" dirty="0"/>
              <a:t>n=</a:t>
            </a:r>
            <a:r>
              <a:rPr lang="ru-RU" dirty="0"/>
              <a:t>89) </a:t>
            </a:r>
            <a:r>
              <a:rPr lang="ru-RU" dirty="0" smtClean="0"/>
              <a:t>или до </a:t>
            </a:r>
            <a:r>
              <a:rPr lang="ru-RU" dirty="0"/>
              <a:t>67,5 % (мутация </a:t>
            </a:r>
            <a:r>
              <a:rPr lang="en-US" i="1" dirty="0"/>
              <a:t>jar</a:t>
            </a:r>
            <a:r>
              <a:rPr lang="ru-RU" i="1" baseline="30000" dirty="0"/>
              <a:t>1646</a:t>
            </a:r>
            <a:r>
              <a:rPr lang="ru-RU" dirty="0"/>
              <a:t>; </a:t>
            </a:r>
            <a:r>
              <a:rPr lang="en-US" dirty="0"/>
              <a:t>n</a:t>
            </a:r>
            <a:r>
              <a:rPr lang="ru-RU" dirty="0"/>
              <a:t>=256</a:t>
            </a:r>
            <a:r>
              <a:rPr lang="ru-RU" dirty="0" smtClean="0"/>
              <a:t>) при добавление в геном </a:t>
            </a:r>
            <a:r>
              <a:rPr lang="en-US" i="1" dirty="0" smtClean="0"/>
              <a:t>jar</a:t>
            </a:r>
            <a:r>
              <a:rPr lang="ru-RU" dirty="0" smtClean="0"/>
              <a:t>-мутантов нуль-</a:t>
            </a:r>
            <a:r>
              <a:rPr lang="ru-RU" dirty="0" err="1" smtClean="0"/>
              <a:t>аллеля</a:t>
            </a:r>
            <a:r>
              <a:rPr lang="ru-RU" dirty="0" smtClean="0"/>
              <a:t> гена </a:t>
            </a:r>
            <a:r>
              <a:rPr lang="en-US" i="1" dirty="0" err="1" smtClean="0"/>
              <a:t>Trl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34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54461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ru-RU" sz="2400" dirty="0" smtClean="0"/>
              <a:t>Гомологи </a:t>
            </a:r>
            <a:r>
              <a:rPr lang="ru-RU" sz="2400" dirty="0"/>
              <a:t>белка GAGA </a:t>
            </a:r>
            <a:r>
              <a:rPr lang="ru-RU" sz="2400" dirty="0" smtClean="0"/>
              <a:t>найдены </a:t>
            </a:r>
            <a:r>
              <a:rPr lang="ru-RU" sz="2400" dirty="0"/>
              <a:t>не только у беспозвоночных, но и у позвоночных организмов. </a:t>
            </a:r>
            <a:r>
              <a:rPr lang="ru-RU" sz="2400" dirty="0" smtClean="0"/>
              <a:t>Однако </a:t>
            </a:r>
            <a:r>
              <a:rPr lang="ru-RU" sz="2400" dirty="0"/>
              <a:t>данные о функционировании белков гомологичных </a:t>
            </a:r>
            <a:r>
              <a:rPr lang="ru-RU" sz="2400" dirty="0" smtClean="0"/>
              <a:t>GAGA ограничены. Расширение знаний </a:t>
            </a:r>
            <a:r>
              <a:rPr lang="ru-RU" sz="2400" dirty="0"/>
              <a:t>о функционировании </a:t>
            </a:r>
            <a:r>
              <a:rPr lang="en-US" sz="2400" dirty="0" smtClean="0"/>
              <a:t>GAGA</a:t>
            </a:r>
            <a:r>
              <a:rPr lang="ru-RU" sz="2400" dirty="0" smtClean="0"/>
              <a:t> дрозофилы </a:t>
            </a:r>
            <a:r>
              <a:rPr lang="ru-RU" sz="2400" dirty="0"/>
              <a:t>представляется чрезвычайно </a:t>
            </a:r>
            <a:r>
              <a:rPr lang="ru-RU" sz="2400" dirty="0" smtClean="0"/>
              <a:t>важным, </a:t>
            </a:r>
            <a:r>
              <a:rPr lang="ru-RU" sz="2400" dirty="0"/>
              <a:t>поскольку может быть использовано при исследовании </a:t>
            </a:r>
            <a:r>
              <a:rPr lang="ru-RU" sz="2400" dirty="0" smtClean="0"/>
              <a:t>роли его гомологов в ходе развития других </a:t>
            </a:r>
            <a:r>
              <a:rPr lang="ru-RU" sz="2400" dirty="0"/>
              <a:t>организмов</a:t>
            </a:r>
            <a:r>
              <a:rPr lang="ru-RU" sz="2400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72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Влияние </a:t>
            </a:r>
            <a:r>
              <a:rPr lang="en-US" dirty="0"/>
              <a:t>GAGA</a:t>
            </a:r>
            <a:r>
              <a:rPr lang="ru-RU" dirty="0"/>
              <a:t> на сперматогенез дрозофилы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81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30622"/>
            <a:ext cx="8784976" cy="850106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Нарушение структуры митохондрий и </a:t>
            </a:r>
            <a:r>
              <a:rPr lang="ru-RU" sz="3200" dirty="0" err="1" smtClean="0"/>
              <a:t>аутофагия</a:t>
            </a:r>
            <a:r>
              <a:rPr lang="ru-RU" sz="3200" dirty="0" smtClean="0"/>
              <a:t> у </a:t>
            </a:r>
            <a:r>
              <a:rPr lang="en-US" sz="3200" i="1" dirty="0" err="1" smtClean="0"/>
              <a:t>Trl</a:t>
            </a:r>
            <a:r>
              <a:rPr lang="ru-RU" sz="3200" dirty="0"/>
              <a:t>-</a:t>
            </a:r>
            <a:r>
              <a:rPr lang="ru-RU" sz="3200" dirty="0" smtClean="0"/>
              <a:t>мутантов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26876"/>
            <a:ext cx="5952004" cy="5642483"/>
          </a:xfrm>
        </p:spPr>
      </p:pic>
      <p:sp>
        <p:nvSpPr>
          <p:cNvPr id="6" name="Прямоугольник 5"/>
          <p:cNvSpPr/>
          <p:nvPr/>
        </p:nvSpPr>
        <p:spPr>
          <a:xfrm>
            <a:off x="5976664" y="1607889"/>
            <a:ext cx="3059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В норме митохондрии  (указаны </a:t>
            </a:r>
            <a:r>
              <a:rPr lang="ru-RU" dirty="0" smtClean="0">
                <a:solidFill>
                  <a:srgbClr val="0000FF"/>
                </a:solidFill>
              </a:rPr>
              <a:t>стрелками</a:t>
            </a:r>
            <a:r>
              <a:rPr lang="ru-RU" dirty="0" smtClean="0">
                <a:solidFill>
                  <a:prstClr val="black"/>
                </a:solidFill>
              </a:rPr>
              <a:t>) компактны </a:t>
            </a:r>
            <a:r>
              <a:rPr lang="ru-RU" dirty="0">
                <a:solidFill>
                  <a:prstClr val="black"/>
                </a:solidFill>
              </a:rPr>
              <a:t>и равномерно распределены </a:t>
            </a:r>
            <a:r>
              <a:rPr lang="ru-RU" dirty="0" smtClean="0">
                <a:solidFill>
                  <a:prstClr val="black"/>
                </a:solidFill>
              </a:rPr>
              <a:t>по </a:t>
            </a:r>
            <a:r>
              <a:rPr lang="ru-RU" dirty="0" err="1" smtClean="0">
                <a:solidFill>
                  <a:prstClr val="black"/>
                </a:solidFill>
              </a:rPr>
              <a:t>цитоплаз-ме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клеток. </a:t>
            </a:r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У </a:t>
            </a:r>
            <a:r>
              <a:rPr lang="ru-RU" dirty="0">
                <a:solidFill>
                  <a:prstClr val="black"/>
                </a:solidFill>
              </a:rPr>
              <a:t>мутантов </a:t>
            </a:r>
            <a:r>
              <a:rPr lang="ru-RU" i="1" dirty="0" smtClean="0">
                <a:solidFill>
                  <a:prstClr val="black"/>
                </a:solidFill>
              </a:rPr>
              <a:t>Trl</a:t>
            </a:r>
            <a:r>
              <a:rPr lang="ru-RU" i="1" baseline="30000" dirty="0" smtClean="0">
                <a:solidFill>
                  <a:prstClr val="black"/>
                </a:solidFill>
              </a:rPr>
              <a:t>R85</a:t>
            </a:r>
            <a:r>
              <a:rPr lang="ru-RU" dirty="0" smtClean="0">
                <a:solidFill>
                  <a:prstClr val="black"/>
                </a:solidFill>
              </a:rPr>
              <a:t>/</a:t>
            </a:r>
            <a:r>
              <a:rPr lang="ru-RU" i="1" dirty="0" smtClean="0">
                <a:solidFill>
                  <a:prstClr val="black"/>
                </a:solidFill>
              </a:rPr>
              <a:t>Trl</a:t>
            </a:r>
            <a:r>
              <a:rPr lang="ru-RU" i="1" baseline="30000" dirty="0" smtClean="0">
                <a:solidFill>
                  <a:prstClr val="black"/>
                </a:solidFill>
              </a:rPr>
              <a:t>362(</a:t>
            </a:r>
            <a:r>
              <a:rPr lang="ru-RU" i="1" baseline="30000" dirty="0" err="1" smtClean="0">
                <a:solidFill>
                  <a:prstClr val="black"/>
                </a:solidFill>
              </a:rPr>
              <a:t>ex</a:t>
            </a:r>
            <a:r>
              <a:rPr lang="ru-RU" i="1" baseline="30000" dirty="0" smtClean="0">
                <a:solidFill>
                  <a:prstClr val="black"/>
                </a:solidFill>
              </a:rPr>
              <a:t>)15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наблюдается </a:t>
            </a:r>
            <a:r>
              <a:rPr lang="ru-RU" dirty="0">
                <a:solidFill>
                  <a:prstClr val="black"/>
                </a:solidFill>
              </a:rPr>
              <a:t>формирование </a:t>
            </a:r>
            <a:r>
              <a:rPr lang="ru-RU" dirty="0" err="1">
                <a:solidFill>
                  <a:prstClr val="black"/>
                </a:solidFill>
              </a:rPr>
              <a:t>аутофагосом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(указаны </a:t>
            </a:r>
            <a:r>
              <a:rPr lang="ru-RU" dirty="0" smtClean="0">
                <a:solidFill>
                  <a:srgbClr val="FF0000"/>
                </a:solidFill>
              </a:rPr>
              <a:t>треугольниками</a:t>
            </a:r>
            <a:r>
              <a:rPr lang="ru-RU" dirty="0" smtClean="0">
                <a:solidFill>
                  <a:prstClr val="black"/>
                </a:solidFill>
              </a:rPr>
              <a:t>) и массовый </a:t>
            </a:r>
            <a:r>
              <a:rPr lang="ru-RU" dirty="0">
                <a:solidFill>
                  <a:prstClr val="black"/>
                </a:solidFill>
              </a:rPr>
              <a:t>лизис органелл и </a:t>
            </a:r>
            <a:r>
              <a:rPr lang="ru-RU" dirty="0" err="1" smtClean="0">
                <a:solidFill>
                  <a:prstClr val="black"/>
                </a:solidFill>
              </a:rPr>
              <a:t>цитоплаз</a:t>
            </a:r>
            <a:r>
              <a:rPr lang="ru-RU" dirty="0" smtClean="0">
                <a:solidFill>
                  <a:prstClr val="black"/>
                </a:solidFill>
              </a:rPr>
              <a:t>-мы</a:t>
            </a:r>
            <a:r>
              <a:rPr lang="ru-RU" dirty="0">
                <a:solidFill>
                  <a:prstClr val="black"/>
                </a:solidFill>
              </a:rPr>
              <a:t>. N — </a:t>
            </a:r>
            <a:r>
              <a:rPr lang="ru-RU" dirty="0" smtClean="0">
                <a:solidFill>
                  <a:prstClr val="black"/>
                </a:solidFill>
              </a:rPr>
              <a:t>ядра клеток.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Влияние </a:t>
            </a:r>
            <a:r>
              <a:rPr lang="en-US" dirty="0" smtClean="0"/>
              <a:t>GAGA </a:t>
            </a:r>
            <a:r>
              <a:rPr lang="ru-RU" dirty="0" smtClean="0"/>
              <a:t>на формирование глаза дрозофилы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995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Ранее было показано, что уменьшение количества белка GAGA приводит к огрублению поверхности глаза, изменению количества и размера первичных пигментных клеток, увеличению количества пигментных клеток, располагающихся вокруг </a:t>
            </a:r>
            <a:r>
              <a:rPr lang="ru-RU" dirty="0" err="1"/>
              <a:t>омматидиев</a:t>
            </a:r>
            <a:r>
              <a:rPr lang="ru-RU" dirty="0"/>
              <a:t>, отсутствию некоторых щетинок </a:t>
            </a:r>
            <a:r>
              <a:rPr lang="en-US" dirty="0"/>
              <a:t>(</a:t>
            </a:r>
            <a:r>
              <a:rPr lang="en-US" dirty="0" err="1"/>
              <a:t>Farkas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1994; Dos-Santos</a:t>
            </a:r>
            <a:r>
              <a:rPr lang="en-US" i="1" dirty="0"/>
              <a:t> et al.</a:t>
            </a:r>
            <a:r>
              <a:rPr lang="en-US" dirty="0"/>
              <a:t>, 2008)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Использование </a:t>
            </a:r>
            <a:r>
              <a:rPr lang="ru-RU" dirty="0"/>
              <a:t>наших мутантов по гену </a:t>
            </a:r>
            <a:r>
              <a:rPr lang="ru-RU" i="1" dirty="0" err="1"/>
              <a:t>Trl</a:t>
            </a:r>
            <a:r>
              <a:rPr lang="ru-RU" dirty="0"/>
              <a:t> позволило нам выявить целый ряд новых дефектов возникающих в процессе формирования глаза дрозофилы на фоне недостатка ТФ GAGA. </a:t>
            </a:r>
            <a:r>
              <a:rPr lang="ru-RU" dirty="0" smtClean="0"/>
              <a:t>Нами </a:t>
            </a:r>
            <a:r>
              <a:rPr lang="ru-RU" dirty="0"/>
              <a:t>впервые было продемонстрировано, что у </a:t>
            </a:r>
            <a:r>
              <a:rPr lang="ru-RU" i="1" dirty="0" err="1"/>
              <a:t>Trl</a:t>
            </a:r>
            <a:r>
              <a:rPr lang="ru-RU" dirty="0"/>
              <a:t>-мутантов наблюдается: </a:t>
            </a:r>
            <a:endParaRPr lang="ru-RU" dirty="0" smtClean="0"/>
          </a:p>
          <a:p>
            <a:pPr marL="811213" indent="-457200">
              <a:buSzPct val="80000"/>
              <a:buFont typeface="Wingdings" panose="05000000000000000000" pitchFamily="2" charset="2"/>
              <a:buChar char="v"/>
            </a:pPr>
            <a:r>
              <a:rPr lang="ru-RU" dirty="0" smtClean="0"/>
              <a:t>изменение </a:t>
            </a:r>
            <a:r>
              <a:rPr lang="ru-RU" dirty="0"/>
              <a:t>количества </a:t>
            </a:r>
            <a:r>
              <a:rPr lang="ru-RU" dirty="0" err="1"/>
              <a:t>фотонейронов</a:t>
            </a:r>
            <a:r>
              <a:rPr lang="ru-RU" dirty="0" smtClean="0"/>
              <a:t>;</a:t>
            </a:r>
          </a:p>
          <a:p>
            <a:pPr marL="811213" indent="-457200">
              <a:buSzPct val="80000"/>
              <a:buFont typeface="Wingdings" panose="05000000000000000000" pitchFamily="2" charset="2"/>
              <a:buChar char="v"/>
            </a:pPr>
            <a:r>
              <a:rPr lang="ru-RU" dirty="0" smtClean="0"/>
              <a:t>изменение </a:t>
            </a:r>
            <a:r>
              <a:rPr lang="ru-RU" dirty="0"/>
              <a:t>количества конусных клеток</a:t>
            </a:r>
            <a:r>
              <a:rPr lang="ru-RU" dirty="0" smtClean="0"/>
              <a:t>;</a:t>
            </a:r>
          </a:p>
          <a:p>
            <a:pPr marL="811213" indent="-457200">
              <a:buSzPct val="80000"/>
              <a:buFont typeface="Wingdings" panose="05000000000000000000" pitchFamily="2" charset="2"/>
              <a:buChar char="v"/>
            </a:pPr>
            <a:r>
              <a:rPr lang="ru-RU" dirty="0" smtClean="0"/>
              <a:t>изменение </a:t>
            </a:r>
            <a:r>
              <a:rPr lang="ru-RU" dirty="0"/>
              <a:t>ориентации отдельных </a:t>
            </a:r>
            <a:r>
              <a:rPr lang="ru-RU" dirty="0" err="1" smtClean="0"/>
              <a:t>омматидиев</a:t>
            </a:r>
            <a:r>
              <a:rPr lang="ru-RU" dirty="0" smtClean="0"/>
              <a:t>;</a:t>
            </a:r>
          </a:p>
          <a:p>
            <a:pPr marL="811213" indent="-457200">
              <a:buSzPct val="80000"/>
              <a:buFont typeface="Wingdings" panose="05000000000000000000" pitchFamily="2" charset="2"/>
              <a:buChar char="v"/>
            </a:pPr>
            <a:r>
              <a:rPr lang="ru-RU" dirty="0" smtClean="0"/>
              <a:t>изменение </a:t>
            </a:r>
            <a:r>
              <a:rPr lang="ru-RU" dirty="0"/>
              <a:t>организации рядов из </a:t>
            </a:r>
            <a:r>
              <a:rPr lang="ru-RU" dirty="0" err="1"/>
              <a:t>омматидиев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703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6586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Взаимодействие генов </a:t>
            </a:r>
            <a:r>
              <a:rPr lang="en-US" sz="3200" i="1" dirty="0" err="1" smtClean="0"/>
              <a:t>Trl</a:t>
            </a:r>
            <a:r>
              <a:rPr lang="en-US" sz="3200" dirty="0" smtClean="0"/>
              <a:t> </a:t>
            </a:r>
            <a:r>
              <a:rPr lang="ru-RU" sz="3200" dirty="0" smtClean="0"/>
              <a:t>и </a:t>
            </a:r>
            <a:r>
              <a:rPr lang="en-US" sz="3200" i="1" dirty="0" smtClean="0"/>
              <a:t>lozenge</a:t>
            </a:r>
            <a:endParaRPr lang="ru-RU" sz="3200" i="1" dirty="0"/>
          </a:p>
        </p:txBody>
      </p:sp>
      <p:pic>
        <p:nvPicPr>
          <p:cNvPr id="4" name="Content Placeholder 3" descr="Trl_lz_k copy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980728"/>
            <a:ext cx="7853797" cy="54193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7214"/>
            <a:ext cx="8229600" cy="6974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Взаимодействие генов </a:t>
            </a:r>
            <a:r>
              <a:rPr lang="en-US" sz="3200" i="1" dirty="0" err="1" smtClean="0"/>
              <a:t>Trl</a:t>
            </a:r>
            <a:r>
              <a:rPr lang="en-US" sz="3200" dirty="0" smtClean="0"/>
              <a:t> </a:t>
            </a:r>
            <a:r>
              <a:rPr lang="ru-RU" sz="3200" dirty="0" smtClean="0"/>
              <a:t>и </a:t>
            </a:r>
            <a:r>
              <a:rPr lang="en-US" sz="3200" i="1" dirty="0" smtClean="0"/>
              <a:t>Bar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3" y="836712"/>
            <a:ext cx="8294035" cy="4132711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5013176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(</a:t>
            </a:r>
            <a:r>
              <a:rPr lang="ru-RU" dirty="0"/>
              <a:t>а) Глаз самки </a:t>
            </a:r>
            <a:r>
              <a:rPr lang="ru-RU" i="1" dirty="0"/>
              <a:t>B</a:t>
            </a:r>
            <a:r>
              <a:rPr lang="ru-RU" i="1" baseline="30000" dirty="0"/>
              <a:t>1</a:t>
            </a:r>
            <a:r>
              <a:rPr lang="ru-RU" dirty="0"/>
              <a:t> </a:t>
            </a:r>
            <a:r>
              <a:rPr lang="ru-RU" b="1" dirty="0"/>
              <a:t>⁄</a:t>
            </a:r>
            <a:r>
              <a:rPr lang="ru-RU" dirty="0"/>
              <a:t> </a:t>
            </a:r>
            <a:r>
              <a:rPr lang="ru-RU" i="1" dirty="0"/>
              <a:t>+</a:t>
            </a:r>
            <a:r>
              <a:rPr lang="ru-RU" dirty="0"/>
              <a:t>. В </a:t>
            </a:r>
            <a:r>
              <a:rPr lang="ru-RU" dirty="0" smtClean="0"/>
              <a:t>среднем содержит </a:t>
            </a:r>
            <a:r>
              <a:rPr lang="ru-RU" dirty="0"/>
              <a:t>350 </a:t>
            </a:r>
            <a:r>
              <a:rPr lang="ru-RU" dirty="0" err="1"/>
              <a:t>омматидиев</a:t>
            </a:r>
            <a:r>
              <a:rPr lang="ru-RU" dirty="0"/>
              <a:t>, что примерно </a:t>
            </a:r>
            <a:r>
              <a:rPr lang="ru-RU" dirty="0" smtClean="0"/>
              <a:t>в</a:t>
            </a:r>
            <a:r>
              <a:rPr lang="en-US" dirty="0" smtClean="0"/>
              <a:t> </a:t>
            </a:r>
            <a:r>
              <a:rPr lang="ru-RU" dirty="0" smtClean="0"/>
              <a:t>двое </a:t>
            </a:r>
            <a:r>
              <a:rPr lang="ru-RU" dirty="0"/>
              <a:t>меньше, </a:t>
            </a:r>
            <a:r>
              <a:rPr lang="ru-RU" dirty="0" smtClean="0"/>
              <a:t>чем </a:t>
            </a:r>
            <a:r>
              <a:rPr lang="ru-RU" dirty="0"/>
              <a:t>в норме. На переднем краю глаза видна выемка. (б) Глаз самки </a:t>
            </a:r>
            <a:r>
              <a:rPr lang="ru-RU" i="1" dirty="0"/>
              <a:t>B</a:t>
            </a:r>
            <a:r>
              <a:rPr lang="ru-RU" i="1" baseline="30000" dirty="0"/>
              <a:t>1</a:t>
            </a:r>
            <a:r>
              <a:rPr lang="ru-RU" dirty="0"/>
              <a:t> </a:t>
            </a:r>
            <a:r>
              <a:rPr lang="ru-RU" b="1" dirty="0"/>
              <a:t>⁄</a:t>
            </a:r>
            <a:r>
              <a:rPr lang="ru-RU" dirty="0"/>
              <a:t> </a:t>
            </a:r>
            <a:r>
              <a:rPr lang="ru-RU" i="1" dirty="0"/>
              <a:t>B</a:t>
            </a:r>
            <a:r>
              <a:rPr lang="ru-RU" i="1" baseline="30000" dirty="0"/>
              <a:t>1</a:t>
            </a:r>
            <a:r>
              <a:rPr lang="ru-RU" dirty="0"/>
              <a:t>. </a:t>
            </a:r>
            <a:r>
              <a:rPr lang="ru-RU" dirty="0" smtClean="0"/>
              <a:t> В </a:t>
            </a:r>
            <a:r>
              <a:rPr lang="ru-RU" dirty="0"/>
              <a:t>среднем содержит 90 </a:t>
            </a:r>
            <a:r>
              <a:rPr lang="ru-RU" dirty="0" err="1"/>
              <a:t>омматидиев</a:t>
            </a:r>
            <a:r>
              <a:rPr lang="ru-RU" dirty="0"/>
              <a:t>. (в) Глаз самки </a:t>
            </a:r>
            <a:r>
              <a:rPr lang="ru-RU" i="1" dirty="0"/>
              <a:t>B</a:t>
            </a:r>
            <a:r>
              <a:rPr lang="ru-RU" i="1" baseline="30000" dirty="0"/>
              <a:t>1</a:t>
            </a:r>
            <a:r>
              <a:rPr lang="ru-RU" dirty="0"/>
              <a:t> </a:t>
            </a:r>
            <a:r>
              <a:rPr lang="ru-RU" b="1" dirty="0"/>
              <a:t>⁄</a:t>
            </a:r>
            <a:r>
              <a:rPr lang="ru-RU" dirty="0"/>
              <a:t> </a:t>
            </a:r>
            <a:r>
              <a:rPr lang="ru-RU" i="1" dirty="0"/>
              <a:t>+</a:t>
            </a:r>
            <a:r>
              <a:rPr lang="ru-RU" dirty="0"/>
              <a:t>; </a:t>
            </a:r>
            <a:r>
              <a:rPr lang="ru-RU" i="1" dirty="0" smtClean="0"/>
              <a:t>Trl</a:t>
            </a:r>
            <a:r>
              <a:rPr lang="ru-RU" i="1" baseline="30000" dirty="0" smtClean="0"/>
              <a:t>en82</a:t>
            </a:r>
            <a:r>
              <a:rPr lang="ru-RU" dirty="0"/>
              <a:t> </a:t>
            </a:r>
            <a:r>
              <a:rPr lang="ru-RU" b="1" dirty="0"/>
              <a:t>⁄</a:t>
            </a:r>
            <a:r>
              <a:rPr lang="ru-RU" dirty="0"/>
              <a:t> </a:t>
            </a:r>
            <a:r>
              <a:rPr lang="ru-RU" i="1" dirty="0" smtClean="0"/>
              <a:t>Trl</a:t>
            </a:r>
            <a:r>
              <a:rPr lang="ru-RU" i="1" baseline="30000" dirty="0" smtClean="0"/>
              <a:t>R85</a:t>
            </a:r>
            <a:r>
              <a:rPr lang="ru-RU" dirty="0"/>
              <a:t>. Глаз состоит из 76 </a:t>
            </a:r>
            <a:r>
              <a:rPr lang="ru-RU" dirty="0" err="1"/>
              <a:t>омматидиев</a:t>
            </a:r>
            <a:r>
              <a:rPr lang="ru-RU" dirty="0"/>
              <a:t>. По размеру и форме он схож с глазом </a:t>
            </a:r>
            <a:r>
              <a:rPr lang="ru-RU" dirty="0" err="1"/>
              <a:t>гомозигот</a:t>
            </a:r>
            <a:r>
              <a:rPr lang="ru-RU" dirty="0"/>
              <a:t> </a:t>
            </a:r>
            <a:r>
              <a:rPr lang="ru-RU" i="1" dirty="0"/>
              <a:t>B1</a:t>
            </a:r>
            <a:r>
              <a:rPr lang="ru-RU" dirty="0"/>
              <a:t> </a:t>
            </a:r>
            <a:r>
              <a:rPr lang="ru-RU" b="1" dirty="0"/>
              <a:t>⁄</a:t>
            </a:r>
            <a:r>
              <a:rPr lang="ru-RU" dirty="0"/>
              <a:t> </a:t>
            </a:r>
            <a:r>
              <a:rPr lang="ru-RU" i="1" dirty="0"/>
              <a:t>B1</a:t>
            </a:r>
            <a:r>
              <a:rPr lang="ru-RU" dirty="0"/>
              <a:t>. Отличительной особенностью глаза мутантов </a:t>
            </a:r>
            <a:r>
              <a:rPr lang="ru-RU" i="1" dirty="0"/>
              <a:t>B1</a:t>
            </a:r>
            <a:r>
              <a:rPr lang="ru-RU" dirty="0"/>
              <a:t> </a:t>
            </a:r>
            <a:r>
              <a:rPr lang="ru-RU" b="1" dirty="0"/>
              <a:t>⁄</a:t>
            </a:r>
            <a:r>
              <a:rPr lang="ru-RU" dirty="0"/>
              <a:t> </a:t>
            </a:r>
            <a:r>
              <a:rPr lang="ru-RU" i="1" dirty="0"/>
              <a:t>+</a:t>
            </a:r>
            <a:r>
              <a:rPr lang="ru-RU" dirty="0"/>
              <a:t>; </a:t>
            </a:r>
            <a:r>
              <a:rPr lang="ru-RU" i="1" dirty="0" smtClean="0"/>
              <a:t>Trl</a:t>
            </a:r>
            <a:r>
              <a:rPr lang="ru-RU" i="1" baseline="30000" dirty="0" smtClean="0"/>
              <a:t>en82</a:t>
            </a:r>
            <a:r>
              <a:rPr lang="ru-RU" dirty="0"/>
              <a:t> </a:t>
            </a:r>
            <a:r>
              <a:rPr lang="ru-RU" b="1" dirty="0"/>
              <a:t>⁄</a:t>
            </a:r>
            <a:r>
              <a:rPr lang="ru-RU" dirty="0"/>
              <a:t> </a:t>
            </a:r>
            <a:r>
              <a:rPr lang="ru-RU" i="1" dirty="0" smtClean="0"/>
              <a:t>Trl</a:t>
            </a:r>
            <a:r>
              <a:rPr lang="ru-RU" i="1" baseline="30000" dirty="0" smtClean="0"/>
              <a:t>R85</a:t>
            </a:r>
            <a:r>
              <a:rPr lang="ru-RU" dirty="0" smtClean="0"/>
              <a:t> </a:t>
            </a:r>
            <a:r>
              <a:rPr lang="ru-RU" dirty="0"/>
              <a:t>является полное отсутствие большинства щетинок, в норме располагающихся вокруг </a:t>
            </a:r>
            <a:r>
              <a:rPr lang="ru-RU" dirty="0" err="1"/>
              <a:t>омматидидиев</a:t>
            </a:r>
            <a:r>
              <a:rPr lang="ru-RU" dirty="0"/>
              <a:t>. Масштаб: 100 мкм.</a:t>
            </a:r>
          </a:p>
        </p:txBody>
      </p:sp>
    </p:spTree>
    <p:extLst>
      <p:ext uri="{BB962C8B-B14F-4D97-AF65-F5344CB8AC3E}">
        <p14:creationId xmlns:p14="http://schemas.microsoft.com/office/powerpoint/2010/main" val="3248737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Изменение экспрессии гена </a:t>
            </a:r>
            <a:r>
              <a:rPr lang="en-US" sz="3600" i="1" dirty="0" err="1" smtClean="0"/>
              <a:t>lz</a:t>
            </a:r>
            <a:r>
              <a:rPr lang="en-US" sz="3600" dirty="0" smtClean="0"/>
              <a:t> </a:t>
            </a:r>
            <a:r>
              <a:rPr lang="ru-RU" sz="3600" dirty="0" smtClean="0"/>
              <a:t>и генов комплекса </a:t>
            </a:r>
            <a:r>
              <a:rPr lang="en-US" sz="3600" i="1" dirty="0" smtClean="0"/>
              <a:t>Bar</a:t>
            </a:r>
            <a:r>
              <a:rPr lang="en-US" sz="3600" dirty="0" smtClean="0"/>
              <a:t> </a:t>
            </a:r>
            <a:r>
              <a:rPr lang="ru-RU" sz="3600" dirty="0" smtClean="0"/>
              <a:t>на фоне снижения количества </a:t>
            </a:r>
            <a:r>
              <a:rPr lang="en-US" sz="3600" dirty="0" smtClean="0"/>
              <a:t>GAGA</a:t>
            </a:r>
            <a:endParaRPr lang="ru-RU" sz="36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4040188" cy="639762"/>
          </a:xfrm>
        </p:spPr>
        <p:txBody>
          <a:bodyPr/>
          <a:lstStyle/>
          <a:p>
            <a:pPr algn="ctr"/>
            <a:r>
              <a:rPr lang="ru-RU" dirty="0" smtClean="0"/>
              <a:t>Снижение </a:t>
            </a:r>
            <a:r>
              <a:rPr lang="ru-RU" dirty="0" err="1" smtClean="0"/>
              <a:t>экспресии</a:t>
            </a:r>
            <a:r>
              <a:rPr lang="ru-RU" dirty="0" smtClean="0"/>
              <a:t> гена </a:t>
            </a:r>
            <a:r>
              <a:rPr lang="en-US" i="1" dirty="0" err="1" smtClean="0"/>
              <a:t>lz</a:t>
            </a:r>
            <a:endParaRPr lang="ru-RU" i="1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348880"/>
            <a:ext cx="4746055" cy="3943487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5220072" y="1412776"/>
            <a:ext cx="346672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Увеличение экспрессии генов комплекса </a:t>
            </a:r>
            <a:r>
              <a:rPr lang="en-US" i="1" dirty="0" smtClean="0"/>
              <a:t>Bar</a:t>
            </a:r>
            <a:endParaRPr lang="ru-RU" i="1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36" y="2098999"/>
            <a:ext cx="2368040" cy="4498353"/>
          </a:xfrm>
        </p:spPr>
      </p:pic>
    </p:spTree>
    <p:extLst>
      <p:ext uri="{BB962C8B-B14F-4D97-AF65-F5344CB8AC3E}">
        <p14:creationId xmlns:p14="http://schemas.microsoft.com/office/powerpoint/2010/main" val="346784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Выводы</a:t>
            </a:r>
            <a:endParaRPr lang="ru-RU" sz="32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688632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ru-RU" sz="1800" dirty="0"/>
              <a:t>Проведено всестороннее исследование экспрессии гена </a:t>
            </a:r>
            <a:r>
              <a:rPr lang="ru-RU" sz="1800" i="1" dirty="0" err="1"/>
              <a:t>Trithorax-like</a:t>
            </a:r>
            <a:r>
              <a:rPr lang="ru-RU" sz="1800" dirty="0"/>
              <a:t> в разных органах </a:t>
            </a:r>
            <a:r>
              <a:rPr lang="ru-RU" sz="1800" i="1" dirty="0"/>
              <a:t>D.</a:t>
            </a:r>
            <a:r>
              <a:rPr lang="ru-RU" sz="1800" dirty="0"/>
              <a:t> </a:t>
            </a:r>
            <a:r>
              <a:rPr lang="ru-RU" sz="1800" i="1" dirty="0" err="1"/>
              <a:t>melanogaster</a:t>
            </a:r>
            <a:r>
              <a:rPr lang="ru-RU" sz="1800" dirty="0"/>
              <a:t> на протяжении всего периода её онтогенеза. Впервые продемонстрирована специфичность экспрессии гена в разных органах дрозофилы. Установлено, что основными </a:t>
            </a:r>
            <a:r>
              <a:rPr lang="ru-RU" sz="1800" dirty="0" err="1"/>
              <a:t>транскриптами</a:t>
            </a:r>
            <a:r>
              <a:rPr lang="ru-RU" sz="1800" dirty="0"/>
              <a:t>, выявляемыми в разных тканях дрозофилы на всем протяжении ее онтогенеза, являются </a:t>
            </a:r>
            <a:r>
              <a:rPr lang="ru-RU" sz="1800" dirty="0" err="1"/>
              <a:t>транскрипты</a:t>
            </a:r>
            <a:r>
              <a:rPr lang="ru-RU" sz="1800" dirty="0"/>
              <a:t> длиной 2,5 т.н., соответствующие GAGA-519 и 3 т.н., соответствующие GAGA-581. Однако количество каждого из этих </a:t>
            </a:r>
            <a:r>
              <a:rPr lang="ru-RU" sz="1800" dirty="0" err="1"/>
              <a:t>транскриптов</a:t>
            </a:r>
            <a:r>
              <a:rPr lang="ru-RU" sz="1800" dirty="0"/>
              <a:t> сильно варьирует в зависимости от стадии развития или характера ткани. Так в РНК, выделенной из комплекса мозг-вентральный ганглий и прилегающих к нему имагинальных дисков личинок третьего возраста, доминируют </a:t>
            </a:r>
            <a:r>
              <a:rPr lang="ru-RU" sz="1800" dirty="0" err="1"/>
              <a:t>транскрипты</a:t>
            </a:r>
            <a:r>
              <a:rPr lang="ru-RU" sz="1800" dirty="0"/>
              <a:t> длиной в 3 т.н., в яичниках взрослых самок — </a:t>
            </a:r>
            <a:r>
              <a:rPr lang="ru-RU" sz="1800" dirty="0" err="1"/>
              <a:t>транскрипты</a:t>
            </a:r>
            <a:r>
              <a:rPr lang="ru-RU" sz="1800" dirty="0"/>
              <a:t> длиной 2,5 т.н., а в семенниках взрослых самцов </a:t>
            </a:r>
            <a:r>
              <a:rPr lang="ru-RU" sz="1800" dirty="0" err="1"/>
              <a:t>транскрипты</a:t>
            </a:r>
            <a:r>
              <a:rPr lang="ru-RU" sz="1800" dirty="0"/>
              <a:t> длиной 2,5 т.н. и 3 т.н. представлены в равных количествах.</a:t>
            </a:r>
          </a:p>
          <a:p>
            <a:pPr>
              <a:buFont typeface="+mj-lt"/>
              <a:buAutoNum type="arabicPeriod"/>
            </a:pPr>
            <a:r>
              <a:rPr lang="ru-RU" sz="1800" dirty="0"/>
              <a:t>Получена и охарактеризована серия новых аллелей гена </a:t>
            </a:r>
            <a:r>
              <a:rPr lang="ru-RU" sz="1800" i="1" dirty="0" err="1"/>
              <a:t>Trithorax-like</a:t>
            </a:r>
            <a:r>
              <a:rPr lang="ru-RU" sz="1800" dirty="0"/>
              <a:t> </a:t>
            </a:r>
            <a:r>
              <a:rPr lang="ru-RU" sz="1800" i="1" dirty="0"/>
              <a:t>D.</a:t>
            </a:r>
            <a:r>
              <a:rPr lang="ru-RU" sz="1800" dirty="0"/>
              <a:t> </a:t>
            </a:r>
            <a:r>
              <a:rPr lang="ru-RU" sz="1800" i="1" dirty="0" err="1"/>
              <a:t>melanogaster</a:t>
            </a:r>
            <a:r>
              <a:rPr lang="ru-RU" sz="1800" dirty="0"/>
              <a:t>. Получено 7 новых мутаций, затрагивающих 5′-некодирующую область гена (6 </a:t>
            </a:r>
            <a:r>
              <a:rPr lang="ru-RU" sz="1800" dirty="0" err="1"/>
              <a:t>гипоморфных</a:t>
            </a:r>
            <a:r>
              <a:rPr lang="ru-RU" sz="1800" dirty="0"/>
              <a:t> и одна летальная мутация), а также  23 новые мутации, затрагивающие второй </a:t>
            </a:r>
            <a:r>
              <a:rPr lang="ru-RU" sz="1800" dirty="0" err="1"/>
              <a:t>интрон</a:t>
            </a:r>
            <a:r>
              <a:rPr lang="ru-RU" sz="1800" dirty="0"/>
              <a:t> гена (из них 10 </a:t>
            </a:r>
            <a:r>
              <a:rPr lang="ru-RU" sz="1800" dirty="0" err="1"/>
              <a:t>гипоморфных</a:t>
            </a:r>
            <a:r>
              <a:rPr lang="ru-RU" sz="1800" dirty="0"/>
              <a:t> мутаций затрагивают только второй </a:t>
            </a:r>
            <a:r>
              <a:rPr lang="ru-RU" sz="1800" dirty="0" err="1"/>
              <a:t>интрон</a:t>
            </a:r>
            <a:r>
              <a:rPr lang="ru-RU" sz="1800" dirty="0"/>
              <a:t> гена </a:t>
            </a:r>
            <a:r>
              <a:rPr lang="ru-RU" sz="1800" i="1" dirty="0" err="1"/>
              <a:t>Trl</a:t>
            </a:r>
            <a:r>
              <a:rPr lang="ru-RU" sz="1800" dirty="0"/>
              <a:t>, а 13 являются </a:t>
            </a:r>
            <a:r>
              <a:rPr lang="ru-RU" sz="1800" dirty="0" err="1"/>
              <a:t>леталями</a:t>
            </a:r>
            <a:r>
              <a:rPr lang="ru-RU" sz="1800" dirty="0"/>
              <a:t>, поскольку затрагивают и кодирующую область). </a:t>
            </a:r>
          </a:p>
        </p:txBody>
      </p:sp>
    </p:spTree>
    <p:extLst>
      <p:ext uri="{BB962C8B-B14F-4D97-AF65-F5344CB8AC3E}">
        <p14:creationId xmlns:p14="http://schemas.microsoft.com/office/powerpoint/2010/main" val="581237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3200" dirty="0" smtClean="0"/>
              <a:t>Выводы (продолжение)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424936" cy="5688632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3"/>
            </a:pPr>
            <a:r>
              <a:rPr lang="ru-RU" sz="1800" dirty="0"/>
              <a:t>Исследовано значение разных фрагментов 5′-области гена </a:t>
            </a:r>
            <a:r>
              <a:rPr lang="ru-RU" sz="1800" i="1" dirty="0" err="1"/>
              <a:t>Trl</a:t>
            </a:r>
            <a:r>
              <a:rPr lang="ru-RU" sz="1800" dirty="0"/>
              <a:t> для обеспечения нормальной экспрессии гена в системе </a:t>
            </a:r>
            <a:r>
              <a:rPr lang="ru-RU" sz="1800" i="1" dirty="0" err="1"/>
              <a:t>in</a:t>
            </a:r>
            <a:r>
              <a:rPr lang="ru-RU" sz="1800" dirty="0"/>
              <a:t> </a:t>
            </a:r>
            <a:r>
              <a:rPr lang="ru-RU" sz="1800" i="1" dirty="0" err="1"/>
              <a:t>vivo</a:t>
            </a:r>
            <a:r>
              <a:rPr lang="ru-RU" sz="1800" dirty="0"/>
              <a:t> с использованием вновь полученных мутаций</a:t>
            </a:r>
            <a:r>
              <a:rPr lang="ru-RU" sz="1800" i="1" dirty="0"/>
              <a:t>.</a:t>
            </a:r>
            <a:r>
              <a:rPr lang="ru-RU" sz="1800" dirty="0"/>
              <a:t> Выявлены участки, необходимые для органо­специфической экспрессии гена </a:t>
            </a:r>
            <a:r>
              <a:rPr lang="ru-RU" sz="1800" i="1" dirty="0" err="1"/>
              <a:t>Trl</a:t>
            </a:r>
            <a:r>
              <a:rPr lang="ru-RU" sz="1800" dirty="0"/>
              <a:t>. Участок 5′-области гена </a:t>
            </a:r>
            <a:r>
              <a:rPr lang="ru-RU" sz="1800" i="1" dirty="0" err="1"/>
              <a:t>Trl</a:t>
            </a:r>
            <a:r>
              <a:rPr lang="ru-RU" sz="1800" i="1" dirty="0"/>
              <a:t>,</a:t>
            </a:r>
            <a:r>
              <a:rPr lang="ru-RU" sz="1800" dirty="0"/>
              <a:t> расположенный выше стартов транскрипции, имеет большое значение для обеспечения высокого уровня транскрипции гена во всех проанализированных нами органах. Два последних старта транскрипции, с которых в культуре эмбриональных клеток S2 считывается половина </a:t>
            </a:r>
            <a:r>
              <a:rPr lang="ru-RU" sz="1800" dirty="0" err="1"/>
              <a:t>транскриптов</a:t>
            </a:r>
            <a:r>
              <a:rPr lang="ru-RU" sz="1800" dirty="0"/>
              <a:t>, </a:t>
            </a:r>
            <a:r>
              <a:rPr lang="ru-RU" sz="1800" i="1" dirty="0" err="1"/>
              <a:t>in</a:t>
            </a:r>
            <a:r>
              <a:rPr lang="ru-RU" sz="1800" i="1" dirty="0"/>
              <a:t> </a:t>
            </a:r>
            <a:r>
              <a:rPr lang="ru-RU" sz="1800" i="1" dirty="0" err="1"/>
              <a:t>vivo</a:t>
            </a:r>
            <a:r>
              <a:rPr lang="ru-RU" sz="1800" dirty="0"/>
              <a:t> практически не используются. Однако на ранних стадиях развития дрозофилы для обеспечения нормального функционирования гена </a:t>
            </a:r>
            <a:r>
              <a:rPr lang="ru-RU" sz="1800" i="1" dirty="0" err="1"/>
              <a:t>Trl</a:t>
            </a:r>
            <a:r>
              <a:rPr lang="ru-RU" sz="1800" dirty="0"/>
              <a:t>, большое значение имеет фрагмент, в котором расположен третий старт транскрипции, поскольку его удаление ведет к гибели мутантов на этих стадиях. Удаление фрагмента, расположенного между третьим и последними стартами, приводит к уменьшению экспрессии гена примерно на треть. Район, в котором располагаются два первые старта транскрипции, не влияет на экспрессию гена в питающих клетках дрозофилы, однако его удаление приводит к нарушению функционирования соматических клеток яйцевой камеры дрозофилы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69952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3200" dirty="0" smtClean="0"/>
              <a:t>Выводы (продолжение)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424936" cy="5832648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4"/>
            </a:pPr>
            <a:r>
              <a:rPr lang="ru-RU" sz="1750" dirty="0"/>
              <a:t>Использование полученных нами мутаций позволило продемонстрировать, что последовательности, расположенные во втором </a:t>
            </a:r>
            <a:r>
              <a:rPr lang="ru-RU" sz="1750" dirty="0" err="1"/>
              <a:t>интроне</a:t>
            </a:r>
            <a:r>
              <a:rPr lang="ru-RU" sz="1750" dirty="0"/>
              <a:t> гена </a:t>
            </a:r>
            <a:r>
              <a:rPr lang="ru-RU" sz="1750" i="1" dirty="0" err="1"/>
              <a:t>Trl</a:t>
            </a:r>
            <a:r>
              <a:rPr lang="ru-RU" sz="1750" i="1" dirty="0"/>
              <a:t>,</a:t>
            </a:r>
            <a:r>
              <a:rPr lang="ru-RU" sz="1750" dirty="0"/>
              <a:t> важны для обеспечения его экспрессии. Во втором </a:t>
            </a:r>
            <a:r>
              <a:rPr lang="ru-RU" sz="1750" dirty="0" err="1"/>
              <a:t>интроне</a:t>
            </a:r>
            <a:r>
              <a:rPr lang="ru-RU" sz="1750" dirty="0"/>
              <a:t> гена </a:t>
            </a:r>
            <a:r>
              <a:rPr lang="ru-RU" sz="1750" i="1" dirty="0" err="1"/>
              <a:t>Trl</a:t>
            </a:r>
            <a:r>
              <a:rPr lang="ru-RU" sz="1750" dirty="0"/>
              <a:t> нами выявлены два участка, в которых сосредоточены сайты, гиперчувствительные к действию </a:t>
            </a:r>
            <a:r>
              <a:rPr lang="ru-RU" sz="1750" dirty="0" err="1"/>
              <a:t>ДНКазы</a:t>
            </a:r>
            <a:r>
              <a:rPr lang="ru-RU" sz="1750" dirty="0"/>
              <a:t> I, эволюционно-консервативные последовательности и многочисленные сайты связывания белка GAGA и других ТФ. Эти два района являются также районами предпочтительного встраивания </a:t>
            </a:r>
            <a:r>
              <a:rPr lang="ru-RU" sz="1750" dirty="0" err="1"/>
              <a:t>транспозонов</a:t>
            </a:r>
            <a:r>
              <a:rPr lang="ru-RU" sz="1750" dirty="0"/>
              <a:t>. Удаление одного из них приводит к резкому снижению жизнеспособности мутантов и изменению картины экспрессии гена.</a:t>
            </a:r>
          </a:p>
          <a:p>
            <a:pPr>
              <a:buFont typeface="+mj-lt"/>
              <a:buAutoNum type="arabicPeriod" startAt="4"/>
            </a:pPr>
            <a:r>
              <a:rPr lang="ru-RU" sz="1750" dirty="0" smtClean="0"/>
              <a:t>Впервые </a:t>
            </a:r>
            <a:r>
              <a:rPr lang="ru-RU" sz="1750" dirty="0"/>
              <a:t>продемонстрировано значение белка GAGA для обеспечения разных этапов оогенеза </a:t>
            </a:r>
            <a:r>
              <a:rPr lang="ru-RU" sz="1750" i="1" dirty="0"/>
              <a:t>D.</a:t>
            </a:r>
            <a:r>
              <a:rPr lang="ru-RU" sz="1750" dirty="0"/>
              <a:t> </a:t>
            </a:r>
            <a:r>
              <a:rPr lang="ru-RU" sz="1750" i="1" dirty="0" err="1"/>
              <a:t>melanogaster</a:t>
            </a:r>
            <a:r>
              <a:rPr lang="ru-RU" sz="1750" i="1" dirty="0"/>
              <a:t>.</a:t>
            </a:r>
            <a:r>
              <a:rPr lang="ru-RU" sz="1750" dirty="0"/>
              <a:t> Показано, что недостаток белка GAGA приводит к неправильному функционированию питающих клеток, а также разных типов соматических клеток яйцевой камеры дрозофилы, включая бордюрные клетки, </a:t>
            </a:r>
            <a:r>
              <a:rPr lang="ru-RU" sz="1750" dirty="0" err="1"/>
              <a:t>центрипетальные</a:t>
            </a:r>
            <a:r>
              <a:rPr lang="ru-RU" sz="1750" dirty="0"/>
              <a:t> клетки, клетки, дающие начало дорзальным выростам хориона, а также клетки, обволакивающие яйцевую камеру в </a:t>
            </a:r>
            <a:r>
              <a:rPr lang="ru-RU" sz="1750" dirty="0" err="1"/>
              <a:t>гермариуме</a:t>
            </a:r>
            <a:r>
              <a:rPr lang="ru-RU" sz="1750" dirty="0"/>
              <a:t>.</a:t>
            </a:r>
          </a:p>
          <a:p>
            <a:pPr>
              <a:buFont typeface="+mj-lt"/>
              <a:buAutoNum type="arabicPeriod" startAt="4"/>
            </a:pPr>
            <a:r>
              <a:rPr lang="ru-RU" sz="1750" dirty="0"/>
              <a:t>Показано взаимодействие гена </a:t>
            </a:r>
            <a:r>
              <a:rPr lang="ru-RU" sz="1750" i="1" dirty="0" err="1"/>
              <a:t>Trl</a:t>
            </a:r>
            <a:r>
              <a:rPr lang="ru-RU" sz="1750" dirty="0"/>
              <a:t> с генами </a:t>
            </a:r>
            <a:r>
              <a:rPr lang="ru-RU" sz="1750" i="1" dirty="0" err="1"/>
              <a:t>saxophone</a:t>
            </a:r>
            <a:r>
              <a:rPr lang="ru-RU" sz="1750" dirty="0"/>
              <a:t>, </a:t>
            </a:r>
            <a:r>
              <a:rPr lang="ru-RU" sz="1750" i="1" dirty="0" err="1"/>
              <a:t>jaguar</a:t>
            </a:r>
            <a:r>
              <a:rPr lang="ru-RU" sz="1750" i="1" dirty="0"/>
              <a:t>,</a:t>
            </a:r>
            <a:r>
              <a:rPr lang="ru-RU" sz="1750" dirty="0"/>
              <a:t> </a:t>
            </a:r>
            <a:r>
              <a:rPr lang="ru-RU" sz="1750" i="1" dirty="0"/>
              <a:t>Actin5C, </a:t>
            </a:r>
            <a:r>
              <a:rPr lang="ru-RU" sz="1750" i="1" dirty="0" err="1"/>
              <a:t>decapentaplegic</a:t>
            </a:r>
            <a:r>
              <a:rPr lang="ru-RU" sz="1750" dirty="0"/>
              <a:t>,</a:t>
            </a:r>
            <a:r>
              <a:rPr lang="ru-RU" sz="1750" i="1" dirty="0"/>
              <a:t> </a:t>
            </a:r>
            <a:r>
              <a:rPr lang="ru-RU" sz="1750" dirty="0"/>
              <a:t>играющими важную роль в течение разных этапов оогенеза. Экспрессия этих генов меняется на фоне уменьшения количества ТФ GAGA, а в их регуляторных областях найдены сайты его связывания. Это позволяет заключить, что эти гены являются генами-мишенями GAGA, через которые он оказывает влияние на оогенез дрозофилы</a:t>
            </a:r>
            <a:r>
              <a:rPr lang="ru-RU" sz="1750" dirty="0" smtClean="0"/>
              <a:t>.</a:t>
            </a:r>
            <a:endParaRPr lang="ru-RU" sz="1750" dirty="0"/>
          </a:p>
        </p:txBody>
      </p:sp>
    </p:spTree>
    <p:extLst>
      <p:ext uri="{BB962C8B-B14F-4D97-AF65-F5344CB8AC3E}">
        <p14:creationId xmlns:p14="http://schemas.microsoft.com/office/powerpoint/2010/main" val="19228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/>
              <a:t>Цель исследования</a:t>
            </a:r>
            <a:endParaRPr lang="ru-R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Цель исследования </a:t>
            </a:r>
            <a:r>
              <a:rPr lang="ru-RU" sz="2400" b="1" dirty="0" smtClean="0"/>
              <a:t>заключается</a:t>
            </a:r>
            <a:r>
              <a:rPr lang="ru-RU" sz="2400" dirty="0" smtClean="0"/>
              <a:t> </a:t>
            </a:r>
            <a:r>
              <a:rPr lang="ru-RU" sz="2400" dirty="0"/>
              <a:t>в выявлении особенностей </a:t>
            </a:r>
            <a:r>
              <a:rPr lang="ru-RU" sz="2400" dirty="0" err="1"/>
              <a:t>тканеспецифической</a:t>
            </a:r>
            <a:r>
              <a:rPr lang="ru-RU" sz="2400" dirty="0"/>
              <a:t> экспрессии гена </a:t>
            </a:r>
            <a:r>
              <a:rPr lang="en-US" sz="2400" i="1" dirty="0" err="1"/>
              <a:t>Trithorax</a:t>
            </a:r>
            <a:r>
              <a:rPr lang="ru-RU" sz="2400" i="1" dirty="0"/>
              <a:t>-</a:t>
            </a:r>
            <a:r>
              <a:rPr lang="en-US" sz="2400" i="1" dirty="0"/>
              <a:t>like</a:t>
            </a:r>
            <a:r>
              <a:rPr lang="ru-RU" sz="2400" dirty="0"/>
              <a:t>, идентификации и исследовании регуляторных элементов гена, ответственных за специфичность </a:t>
            </a:r>
            <a:r>
              <a:rPr lang="ru-RU" sz="2400" dirty="0" smtClean="0"/>
              <a:t>его экспрессии</a:t>
            </a:r>
            <a:r>
              <a:rPr lang="ru-RU" sz="2400" dirty="0"/>
              <a:t>, а также в определении роли и механизмов действия ТФ GAGA в процессах формирования </a:t>
            </a:r>
            <a:r>
              <a:rPr lang="ru-RU" sz="2400" dirty="0" smtClean="0"/>
              <a:t>органов </a:t>
            </a:r>
            <a:r>
              <a:rPr lang="en-US" sz="2400" i="1" dirty="0"/>
              <a:t>D</a:t>
            </a:r>
            <a:r>
              <a:rPr lang="ru-RU" sz="2400" i="1" dirty="0"/>
              <a:t>.</a:t>
            </a:r>
            <a:r>
              <a:rPr lang="ru-RU" sz="2400" dirty="0"/>
              <a:t> </a:t>
            </a:r>
            <a:r>
              <a:rPr lang="en-US" sz="2400" i="1" dirty="0"/>
              <a:t>melanogaster</a:t>
            </a:r>
            <a:r>
              <a:rPr lang="ru-RU" sz="2400" dirty="0"/>
              <a:t> на разных этапах ее онтогенеза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3200" dirty="0" smtClean="0"/>
              <a:t>Выводы (продолжение)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60640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7"/>
            </a:pPr>
            <a:r>
              <a:rPr lang="ru-RU" sz="1800" dirty="0"/>
              <a:t>Впервые продемонстрировано, что белок GAGA оказывает влияние на разные этапы развития половой системы самцов </a:t>
            </a:r>
            <a:r>
              <a:rPr lang="ru-RU" sz="1800" i="1" dirty="0"/>
              <a:t>D.</a:t>
            </a:r>
            <a:r>
              <a:rPr lang="ru-RU" sz="1800" dirty="0"/>
              <a:t> </a:t>
            </a:r>
            <a:r>
              <a:rPr lang="ru-RU" sz="1800" i="1" dirty="0" err="1"/>
              <a:t>melanogaster</a:t>
            </a:r>
            <a:r>
              <a:rPr lang="ru-RU" sz="1800" dirty="0"/>
              <a:t>, что приводит к снижению фертильности </a:t>
            </a:r>
            <a:r>
              <a:rPr lang="ru-RU" sz="1800" i="1" dirty="0" err="1"/>
              <a:t>Trl</a:t>
            </a:r>
            <a:r>
              <a:rPr lang="ru-RU" sz="1800" dirty="0"/>
              <a:t>‑мутантов. У </a:t>
            </a:r>
            <a:r>
              <a:rPr lang="ru-RU" sz="1800" i="1" dirty="0" err="1"/>
              <a:t>Trl</a:t>
            </a:r>
            <a:r>
              <a:rPr lang="ru-RU" sz="1800" i="1" dirty="0"/>
              <a:t>‑</a:t>
            </a:r>
            <a:r>
              <a:rPr lang="ru-RU" sz="1800" dirty="0"/>
              <a:t>мутантов обнаружены нарушения в морфогенезе митохондрий, а также аномальная </a:t>
            </a:r>
            <a:r>
              <a:rPr lang="ru-RU" sz="1800" dirty="0" err="1"/>
              <a:t>ауто­фагия</a:t>
            </a:r>
            <a:r>
              <a:rPr lang="ru-RU" sz="1800" dirty="0"/>
              <a:t> в процессе сперматогенеза.</a:t>
            </a:r>
          </a:p>
          <a:p>
            <a:pPr>
              <a:buFont typeface="+mj-lt"/>
              <a:buAutoNum type="arabicPeriod" startAt="7"/>
            </a:pPr>
            <a:r>
              <a:rPr lang="ru-RU" sz="1800" dirty="0"/>
              <a:t>Установлено, что изменение в экспрессии гена </a:t>
            </a:r>
            <a:r>
              <a:rPr lang="ru-RU" sz="1800" i="1" dirty="0" err="1"/>
              <a:t>Trl</a:t>
            </a:r>
            <a:r>
              <a:rPr lang="ru-RU" sz="1800" dirty="0"/>
              <a:t> в развивающемся глазу </a:t>
            </a:r>
            <a:r>
              <a:rPr lang="ru-RU" sz="1800" i="1" dirty="0"/>
              <a:t>D.</a:t>
            </a:r>
            <a:r>
              <a:rPr lang="ru-RU" sz="1800" dirty="0"/>
              <a:t> </a:t>
            </a:r>
            <a:r>
              <a:rPr lang="ru-RU" sz="1800" i="1" dirty="0" err="1"/>
              <a:t>melanogaster</a:t>
            </a:r>
            <a:r>
              <a:rPr lang="ru-RU" sz="1800" dirty="0"/>
              <a:t> приводит к нарушениям в формировании значительно большего числа типов клеток глаза, чем это предполагалось ранее. Нами впервые было продемонстрировано, что у </a:t>
            </a:r>
            <a:r>
              <a:rPr lang="ru-RU" sz="1800" i="1" dirty="0" err="1"/>
              <a:t>Trl</a:t>
            </a:r>
            <a:r>
              <a:rPr lang="ru-RU" sz="1800" dirty="0"/>
              <a:t>‑мутантов наблюдается изменение количества </a:t>
            </a:r>
            <a:r>
              <a:rPr lang="ru-RU" sz="1800" dirty="0" err="1"/>
              <a:t>фотонейронов</a:t>
            </a:r>
            <a:r>
              <a:rPr lang="ru-RU" sz="1800" dirty="0"/>
              <a:t> и конусных клеток, а также изменение ориентации отдельных </a:t>
            </a:r>
            <a:r>
              <a:rPr lang="ru-RU" sz="1800" dirty="0" err="1"/>
              <a:t>омматидиев</a:t>
            </a:r>
            <a:r>
              <a:rPr lang="ru-RU" sz="1800" dirty="0"/>
              <a:t> и структуры рядов из </a:t>
            </a:r>
            <a:r>
              <a:rPr lang="ru-RU" sz="1800" dirty="0" err="1"/>
              <a:t>омматидиев</a:t>
            </a:r>
            <a:r>
              <a:rPr lang="ru-RU" sz="1800" dirty="0"/>
              <a:t>.</a:t>
            </a:r>
          </a:p>
          <a:p>
            <a:pPr>
              <a:buFont typeface="+mj-lt"/>
              <a:buAutoNum type="arabicPeriod" startAt="7"/>
            </a:pPr>
            <a:r>
              <a:rPr lang="ru-RU" sz="1800" dirty="0"/>
              <a:t>Нами впервые показано изменение экспрессии генов </a:t>
            </a:r>
            <a:r>
              <a:rPr lang="ru-RU" sz="1800" i="1" dirty="0" err="1"/>
              <a:t>lz</a:t>
            </a:r>
            <a:r>
              <a:rPr lang="ru-RU" sz="1800" dirty="0"/>
              <a:t> и </a:t>
            </a:r>
            <a:r>
              <a:rPr lang="ru-RU" sz="1800" i="1" dirty="0" err="1"/>
              <a:t>Bar</a:t>
            </a:r>
            <a:r>
              <a:rPr lang="ru-RU" sz="1800" dirty="0"/>
              <a:t> на фоне снижения количества белка GAGA. С помощью Вестерн-</a:t>
            </a:r>
            <a:r>
              <a:rPr lang="ru-RU" sz="1800" dirty="0" err="1"/>
              <a:t>блот</a:t>
            </a:r>
            <a:r>
              <a:rPr lang="ru-RU" sz="1800" dirty="0"/>
              <a:t>-анализа показано снижение относительного количества белка </a:t>
            </a:r>
            <a:r>
              <a:rPr lang="ru-RU" sz="1800" dirty="0" err="1"/>
              <a:t>Lz</a:t>
            </a:r>
            <a:r>
              <a:rPr lang="ru-RU" sz="1800" dirty="0"/>
              <a:t> в </a:t>
            </a:r>
            <a:r>
              <a:rPr lang="ru-RU" sz="1800" dirty="0" err="1"/>
              <a:t>глазо</a:t>
            </a:r>
            <a:r>
              <a:rPr lang="ru-RU" sz="1800" dirty="0"/>
              <a:t>-антеннальных имагинальных дисках 0-часовых </a:t>
            </a:r>
            <a:r>
              <a:rPr lang="ru-RU" sz="1800" dirty="0" err="1"/>
              <a:t>предкуколок</a:t>
            </a:r>
            <a:r>
              <a:rPr lang="ru-RU" sz="1800" dirty="0"/>
              <a:t> мутантов и увеличение количества продуктов генов комплекса </a:t>
            </a:r>
            <a:r>
              <a:rPr lang="ru-RU" sz="1800" i="1" dirty="0" err="1"/>
              <a:t>Bar</a:t>
            </a:r>
            <a:r>
              <a:rPr lang="ru-RU" sz="1800" i="1" dirty="0"/>
              <a:t>.</a:t>
            </a:r>
            <a:r>
              <a:rPr lang="ru-RU" sz="1800" dirty="0"/>
              <a:t> В регуляторных районах всех этих генов найдены сайты связывания белка GAGA, а мутации этих генов усиливают проявление </a:t>
            </a:r>
            <a:r>
              <a:rPr lang="ru-RU" sz="1800" i="1" dirty="0" err="1"/>
              <a:t>Trl</a:t>
            </a:r>
            <a:r>
              <a:rPr lang="ru-RU" sz="1800" dirty="0"/>
              <a:t> мутаций. Это свидетельствует о том, что эти гены являются генами-мишенями ТФ GAGA, и дефекты в формирования глаза </a:t>
            </a:r>
            <a:r>
              <a:rPr lang="ru-RU" sz="1800" i="1" dirty="0" err="1"/>
              <a:t>Trl</a:t>
            </a:r>
            <a:r>
              <a:rPr lang="ru-RU" sz="1800" dirty="0"/>
              <a:t>‑мутантов связаны с нарушением их экспрессии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5651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Публикации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6048672"/>
          </a:xfrm>
        </p:spPr>
        <p:txBody>
          <a:bodyPr>
            <a:noAutofit/>
          </a:bodyPr>
          <a:lstStyle/>
          <a:p>
            <a:pPr marL="269875" indent="-269875">
              <a:buFont typeface="+mj-lt"/>
              <a:buAutoNum type="arabicPeriod"/>
            </a:pPr>
            <a:r>
              <a:rPr lang="ru-RU" sz="1400" dirty="0" err="1"/>
              <a:t>Кокоза</a:t>
            </a:r>
            <a:r>
              <a:rPr lang="ru-RU" sz="1400" dirty="0"/>
              <a:t> В. А.,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, </a:t>
            </a:r>
            <a:r>
              <a:rPr lang="ru-RU" sz="1400" dirty="0" err="1"/>
              <a:t>Катохин</a:t>
            </a:r>
            <a:r>
              <a:rPr lang="ru-RU" sz="1400" dirty="0"/>
              <a:t> А. В. Клонирование и цитогенетическая локализация эволюционно консервативных </a:t>
            </a:r>
            <a:r>
              <a:rPr lang="ru-RU" sz="1400" dirty="0" err="1"/>
              <a:t>экспрессирующихся</a:t>
            </a:r>
            <a:r>
              <a:rPr lang="ru-RU" sz="1400" dirty="0"/>
              <a:t> в головах имаго геномных последовательностей </a:t>
            </a:r>
            <a:r>
              <a:rPr lang="ru-RU" sz="1400" dirty="0" err="1"/>
              <a:t>Drosophila</a:t>
            </a:r>
            <a:r>
              <a:rPr lang="ru-RU" sz="1400" dirty="0"/>
              <a:t> </a:t>
            </a:r>
            <a:r>
              <a:rPr lang="ru-RU" sz="1400" dirty="0" err="1"/>
              <a:t>melanogaster</a:t>
            </a:r>
            <a:r>
              <a:rPr lang="ru-RU" sz="1400" dirty="0"/>
              <a:t> // Генетика. ‒ 1991. ‒ Т. 27, № 1. ‒ С. 51-60.</a:t>
            </a:r>
          </a:p>
          <a:p>
            <a:pPr marL="269875" indent="-269875">
              <a:buFont typeface="+mj-lt"/>
              <a:buAutoNum type="arabicPeriod"/>
            </a:pPr>
            <a:r>
              <a:rPr lang="ru-RU" sz="1400" dirty="0"/>
              <a:t>Перелыгина Л. М.,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, </a:t>
            </a:r>
            <a:r>
              <a:rPr lang="ru-RU" sz="1400" dirty="0" err="1"/>
              <a:t>Себелева</a:t>
            </a:r>
            <a:r>
              <a:rPr lang="ru-RU" sz="1400" dirty="0"/>
              <a:t> Т. Е., </a:t>
            </a:r>
            <a:r>
              <a:rPr lang="ru-RU" sz="1400" dirty="0" err="1"/>
              <a:t>Катохин</a:t>
            </a:r>
            <a:r>
              <a:rPr lang="ru-RU" sz="1400" dirty="0"/>
              <a:t> A. B., Соловьева И. В., </a:t>
            </a:r>
            <a:r>
              <a:rPr lang="ru-RU" sz="1400" dirty="0" err="1"/>
              <a:t>Кокоза</a:t>
            </a:r>
            <a:r>
              <a:rPr lang="ru-RU" sz="1400" dirty="0"/>
              <a:t> В. А. Изучение особенностей экспрессии последовательностей Ncl8A, Nc34CD, Nc70F и Nc98F из генома </a:t>
            </a:r>
            <a:r>
              <a:rPr lang="ru-RU" sz="1400" dirty="0" err="1"/>
              <a:t>Drosophila</a:t>
            </a:r>
            <a:r>
              <a:rPr lang="ru-RU" sz="1400" dirty="0"/>
              <a:t> </a:t>
            </a:r>
            <a:r>
              <a:rPr lang="ru-RU" sz="1400" dirty="0" err="1"/>
              <a:t>melanogaster</a:t>
            </a:r>
            <a:r>
              <a:rPr lang="ru-RU" sz="1400" dirty="0"/>
              <a:t> // Генетика. ‒ 1992. ‒ Т. 28, № 3. ‒ С. 98-104.</a:t>
            </a:r>
          </a:p>
          <a:p>
            <a:pPr marL="269875" indent="-269875">
              <a:buFont typeface="+mj-lt"/>
              <a:buAutoNum type="arabicPeriod"/>
            </a:pPr>
            <a:r>
              <a:rPr lang="ru-RU" sz="1400" dirty="0"/>
              <a:t>Перелыгина Л. М.,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, </a:t>
            </a:r>
            <a:r>
              <a:rPr lang="ru-RU" sz="1400" dirty="0" err="1"/>
              <a:t>Себелева</a:t>
            </a:r>
            <a:r>
              <a:rPr lang="ru-RU" sz="1400" dirty="0"/>
              <a:t> Т. Е., </a:t>
            </a:r>
            <a:r>
              <a:rPr lang="ru-RU" sz="1400" dirty="0" err="1"/>
              <a:t>Кокоза</a:t>
            </a:r>
            <a:r>
              <a:rPr lang="ru-RU" sz="1400" dirty="0"/>
              <a:t> В. А. Эволюционно-консервативный ген Nc70F, </a:t>
            </a:r>
            <a:r>
              <a:rPr lang="ru-RU" sz="1400" dirty="0" err="1"/>
              <a:t>экспрессирующийся</a:t>
            </a:r>
            <a:r>
              <a:rPr lang="ru-RU" sz="1400" dirty="0"/>
              <a:t> в нервной ткани </a:t>
            </a:r>
            <a:r>
              <a:rPr lang="ru-RU" sz="1400" dirty="0" err="1"/>
              <a:t>Drosophila</a:t>
            </a:r>
            <a:r>
              <a:rPr lang="ru-RU" sz="1400" dirty="0"/>
              <a:t> </a:t>
            </a:r>
            <a:r>
              <a:rPr lang="ru-RU" sz="1400" dirty="0" err="1"/>
              <a:t>melanogaster</a:t>
            </a:r>
            <a:r>
              <a:rPr lang="ru-RU" sz="1400" dirty="0"/>
              <a:t>, кодирует белок, гомологичный δ транскрипционному фактору мыши // Генетика. ‒ 1993. ‒ Т. 29, № 10. ‒ С. 1597-607.</a:t>
            </a:r>
          </a:p>
          <a:p>
            <a:pPr marL="269875" indent="-269875">
              <a:buFont typeface="+mj-lt"/>
              <a:buAutoNum type="arabicPeriod"/>
            </a:pPr>
            <a:r>
              <a:rPr lang="ru-RU" sz="1400" dirty="0" smtClean="0"/>
              <a:t> </a:t>
            </a:r>
            <a:r>
              <a:rPr lang="en-GB" sz="1400" b="1" dirty="0" err="1" smtClean="0"/>
              <a:t>Baricheva</a:t>
            </a:r>
            <a:r>
              <a:rPr lang="en-GB" sz="1400" b="1" dirty="0" smtClean="0"/>
              <a:t> </a:t>
            </a:r>
            <a:r>
              <a:rPr lang="en-GB" sz="1400" b="1" dirty="0"/>
              <a:t>E. M.</a:t>
            </a:r>
            <a:r>
              <a:rPr lang="en-GB" sz="1400" dirty="0"/>
              <a:t>, </a:t>
            </a:r>
            <a:r>
              <a:rPr lang="en-GB" sz="1400" dirty="0" err="1"/>
              <a:t>Katokhin</a:t>
            </a:r>
            <a:r>
              <a:rPr lang="en-GB" sz="1400" dirty="0"/>
              <a:t> A. V., </a:t>
            </a:r>
            <a:r>
              <a:rPr lang="en-GB" sz="1400" dirty="0" err="1"/>
              <a:t>Perelygina</a:t>
            </a:r>
            <a:r>
              <a:rPr lang="en-GB" sz="1400" dirty="0"/>
              <a:t> L. M. Expression of Drosophila melanogaster gene encoding transcription factor GAGA is tissue-specific and temperature-dependent // FEBS Letters. ‒ 1997. ‒ Vol. 414, № 2. ‒ P. 285-288.</a:t>
            </a:r>
          </a:p>
          <a:p>
            <a:pPr marL="269875" indent="-269875">
              <a:buFont typeface="+mj-lt"/>
              <a:buAutoNum type="arabicPeriod"/>
            </a:pPr>
            <a:r>
              <a:rPr lang="ru-RU" sz="1400" dirty="0" smtClean="0"/>
              <a:t> </a:t>
            </a:r>
            <a:r>
              <a:rPr lang="ru-RU" sz="1400" b="1" dirty="0" err="1" smtClean="0"/>
              <a:t>Баричева</a:t>
            </a:r>
            <a:r>
              <a:rPr lang="ru-RU" sz="1400" b="1" dirty="0" smtClean="0"/>
              <a:t> </a:t>
            </a:r>
            <a:r>
              <a:rPr lang="ru-RU" sz="1400" b="1" dirty="0"/>
              <a:t>Э. М.</a:t>
            </a:r>
            <a:r>
              <a:rPr lang="ru-RU" sz="1400" dirty="0"/>
              <a:t>, </a:t>
            </a:r>
            <a:r>
              <a:rPr lang="ru-RU" sz="1400" dirty="0" err="1"/>
              <a:t>Катохин</a:t>
            </a:r>
            <a:r>
              <a:rPr lang="ru-RU" sz="1400" dirty="0"/>
              <a:t> А. В., Перелыгина Л. М. Особенности экспрессии гена, кодирующего транскрипционный фактор GAGA </a:t>
            </a:r>
            <a:r>
              <a:rPr lang="ru-RU" sz="1400" dirty="0" err="1"/>
              <a:t>D.melanogaster</a:t>
            </a:r>
            <a:r>
              <a:rPr lang="ru-RU" sz="1400" dirty="0"/>
              <a:t>: </a:t>
            </a:r>
            <a:r>
              <a:rPr lang="ru-RU" sz="1400" dirty="0" err="1"/>
              <a:t>тканеспецифичность</a:t>
            </a:r>
            <a:r>
              <a:rPr lang="ru-RU" sz="1400" dirty="0"/>
              <a:t> и зависимость от температуры // Доклады Академии Наук. ‒ 1997. ‒ Т. 355, № 6. ‒ С. 827-829.</a:t>
            </a:r>
          </a:p>
          <a:p>
            <a:pPr marL="269875" indent="-269875">
              <a:buFont typeface="+mj-lt"/>
              <a:buAutoNum type="arabicPeriod"/>
            </a:pPr>
            <a:r>
              <a:rPr lang="ru-RU" sz="1400" dirty="0" err="1"/>
              <a:t>Катохин</a:t>
            </a:r>
            <a:r>
              <a:rPr lang="ru-RU" sz="1400" dirty="0"/>
              <a:t> А. В., </a:t>
            </a:r>
            <a:r>
              <a:rPr lang="ru-RU" sz="1400" dirty="0" err="1"/>
              <a:t>Пиндюрин</a:t>
            </a:r>
            <a:r>
              <a:rPr lang="ru-RU" sz="1400" dirty="0"/>
              <a:t> А. В., Федорова Е. В.,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 Молекулярно-генетический анализ гена </a:t>
            </a:r>
            <a:r>
              <a:rPr lang="de-DE" sz="1400" dirty="0" err="1"/>
              <a:t>Trithorax</a:t>
            </a:r>
            <a:r>
              <a:rPr lang="de-DE" sz="1400" dirty="0"/>
              <a:t>-like, </a:t>
            </a:r>
            <a:r>
              <a:rPr lang="ru-RU" sz="1400" dirty="0"/>
              <a:t>кодирующего транскрипционный фактор </a:t>
            </a:r>
            <a:r>
              <a:rPr lang="de-DE" sz="1400" dirty="0"/>
              <a:t>GAGA Drosophila </a:t>
            </a:r>
            <a:r>
              <a:rPr lang="de-DE" sz="1400" dirty="0" err="1"/>
              <a:t>melanogaster</a:t>
            </a:r>
            <a:r>
              <a:rPr lang="de-DE" sz="1400" dirty="0"/>
              <a:t> // </a:t>
            </a:r>
            <a:r>
              <a:rPr lang="ru-RU" sz="1400" dirty="0"/>
              <a:t>Генетика. ‒ 2001. ‒ Т. 37, № 4. ‒ С. 467-474.</a:t>
            </a:r>
          </a:p>
          <a:p>
            <a:pPr marL="269875" indent="-269875">
              <a:buFont typeface="+mj-lt"/>
              <a:buAutoNum type="arabicPeriod"/>
            </a:pPr>
            <a:r>
              <a:rPr lang="ru-RU" sz="1400" dirty="0" err="1"/>
              <a:t>Трунова</a:t>
            </a:r>
            <a:r>
              <a:rPr lang="ru-RU" sz="1400" dirty="0"/>
              <a:t> С. А., Федорова С. А., Лебедева Л. И., Булгакова Н. А., </a:t>
            </a:r>
            <a:r>
              <a:rPr lang="ru-RU" sz="1400" dirty="0" err="1"/>
              <a:t>Омельянчук</a:t>
            </a:r>
            <a:r>
              <a:rPr lang="ru-RU" sz="1400" dirty="0"/>
              <a:t> Л. В., </a:t>
            </a:r>
            <a:r>
              <a:rPr lang="ru-RU" sz="1400" dirty="0" err="1"/>
              <a:t>Катохин</a:t>
            </a:r>
            <a:r>
              <a:rPr lang="ru-RU" sz="1400" dirty="0"/>
              <a:t> А. В.,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 Влияние некоторых мутаций по гену </a:t>
            </a:r>
            <a:r>
              <a:rPr lang="ru-RU" sz="1400" dirty="0" err="1"/>
              <a:t>Тrl</a:t>
            </a:r>
            <a:r>
              <a:rPr lang="ru-RU" sz="1400" dirty="0"/>
              <a:t> на митоз в эмбриональной и личиночной тканях и морфологию яйцевых камер у </a:t>
            </a:r>
            <a:r>
              <a:rPr lang="ru-RU" sz="1400" dirty="0" err="1"/>
              <a:t>Drosophila</a:t>
            </a:r>
            <a:r>
              <a:rPr lang="ru-RU" sz="1400" dirty="0"/>
              <a:t> </a:t>
            </a:r>
            <a:r>
              <a:rPr lang="ru-RU" sz="1400" dirty="0" err="1"/>
              <a:t>melanogaster</a:t>
            </a:r>
            <a:r>
              <a:rPr lang="ru-RU" sz="1400" dirty="0"/>
              <a:t> // Генетика. ‒ 2001. ‒ Т. 37, № 12. ‒ С. 1604-1615.</a:t>
            </a:r>
          </a:p>
          <a:p>
            <a:pPr marL="269875" indent="-269875">
              <a:buFont typeface="+mj-lt"/>
              <a:buAutoNum type="arabicPeriod"/>
            </a:pPr>
            <a:r>
              <a:rPr lang="ru-RU" sz="1400" dirty="0"/>
              <a:t>Огиенко А. А., </a:t>
            </a:r>
            <a:r>
              <a:rPr lang="ru-RU" sz="1400" dirty="0" err="1"/>
              <a:t>Карагодин</a:t>
            </a:r>
            <a:r>
              <a:rPr lang="ru-RU" sz="1400" dirty="0"/>
              <a:t> Д. А., Федорова С. А., Федорова Е. В., </a:t>
            </a:r>
            <a:r>
              <a:rPr lang="ru-RU" sz="1400" dirty="0" err="1"/>
              <a:t>Лашина</a:t>
            </a:r>
            <a:r>
              <a:rPr lang="ru-RU" sz="1400" dirty="0"/>
              <a:t> В. В.,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 Влияние </a:t>
            </a:r>
            <a:r>
              <a:rPr lang="ru-RU" sz="1400" dirty="0" err="1"/>
              <a:t>гипоморфной</a:t>
            </a:r>
            <a:r>
              <a:rPr lang="ru-RU" sz="1400" dirty="0"/>
              <a:t> мутации гена </a:t>
            </a:r>
            <a:r>
              <a:rPr lang="de-DE" sz="1400" dirty="0" err="1"/>
              <a:t>Trithorax</a:t>
            </a:r>
            <a:r>
              <a:rPr lang="de-DE" sz="1400" dirty="0"/>
              <a:t>-like </a:t>
            </a:r>
            <a:r>
              <a:rPr lang="ru-RU" sz="1400" dirty="0"/>
              <a:t>на оогенез </a:t>
            </a:r>
            <a:r>
              <a:rPr lang="de-DE" sz="1400" dirty="0"/>
              <a:t>Drosophila </a:t>
            </a:r>
            <a:r>
              <a:rPr lang="de-DE" sz="1400" dirty="0" err="1"/>
              <a:t>melanogaster</a:t>
            </a:r>
            <a:r>
              <a:rPr lang="de-DE" sz="1400" dirty="0"/>
              <a:t> // </a:t>
            </a:r>
            <a:r>
              <a:rPr lang="ru-RU" sz="1400" dirty="0"/>
              <a:t>Онтогенез. ‒ 2006. ‒ Т. 37, № 3. ‒ С. 157–166.</a:t>
            </a:r>
          </a:p>
          <a:p>
            <a:pPr marL="269875" indent="-269875">
              <a:buFont typeface="+mj-lt"/>
              <a:buAutoNum type="arabicPeriod"/>
            </a:pPr>
            <a:r>
              <a:rPr lang="ru-RU" sz="1400" dirty="0"/>
              <a:t>Федорова Е. В., Огиенко А. А., </a:t>
            </a:r>
            <a:r>
              <a:rPr lang="ru-RU" sz="1400" dirty="0" err="1"/>
              <a:t>Карагодин</a:t>
            </a:r>
            <a:r>
              <a:rPr lang="ru-RU" sz="1400" dirty="0"/>
              <a:t> Д. А., </a:t>
            </a:r>
            <a:r>
              <a:rPr lang="ru-RU" sz="1400" dirty="0" err="1"/>
              <a:t>Айманова</a:t>
            </a:r>
            <a:r>
              <a:rPr lang="ru-RU" sz="1400" dirty="0"/>
              <a:t> К. Г., </a:t>
            </a:r>
            <a:r>
              <a:rPr lang="ru-RU" sz="1400" b="1" dirty="0" err="1"/>
              <a:t>Баричева</a:t>
            </a:r>
            <a:r>
              <a:rPr lang="ru-RU" sz="1400" b="1" dirty="0"/>
              <a:t> Э. М.</a:t>
            </a:r>
            <a:r>
              <a:rPr lang="ru-RU" sz="1400" dirty="0"/>
              <a:t> Получение и анализ новых мутаций по гену </a:t>
            </a:r>
            <a:r>
              <a:rPr lang="ru-RU" sz="1400" dirty="0" err="1"/>
              <a:t>Trithorax-like</a:t>
            </a:r>
            <a:r>
              <a:rPr lang="ru-RU" sz="1400" dirty="0"/>
              <a:t> </a:t>
            </a:r>
            <a:r>
              <a:rPr lang="ru-RU" sz="1400" dirty="0" err="1"/>
              <a:t>Drosophila</a:t>
            </a:r>
            <a:r>
              <a:rPr lang="ru-RU" sz="1400" dirty="0"/>
              <a:t> </a:t>
            </a:r>
            <a:r>
              <a:rPr lang="ru-RU" sz="1400" dirty="0" err="1"/>
              <a:t>melanogaster</a:t>
            </a:r>
            <a:r>
              <a:rPr lang="ru-RU" sz="1400" dirty="0"/>
              <a:t> // Генетика. ‒ 2006. ‒ Т. 42, № 2. ‒ С. 149-158</a:t>
            </a:r>
            <a:r>
              <a:rPr lang="ru-RU" sz="1400" dirty="0" smtClean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984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Публикации (продолжение)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640960" cy="5904656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10"/>
            </a:pPr>
            <a:r>
              <a:rPr lang="ru-RU" sz="1400" dirty="0"/>
              <a:t>Огиенко А. А., Федорова С. А.,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 Основные аспекты развития половой системы самок </a:t>
            </a:r>
            <a:r>
              <a:rPr lang="ru-RU" sz="1400" dirty="0" err="1"/>
              <a:t>Drosophila</a:t>
            </a:r>
            <a:r>
              <a:rPr lang="ru-RU" sz="1400" dirty="0"/>
              <a:t> </a:t>
            </a:r>
            <a:r>
              <a:rPr lang="ru-RU" sz="1400" dirty="0" err="1"/>
              <a:t>melanogaster</a:t>
            </a:r>
            <a:r>
              <a:rPr lang="ru-RU" sz="1400" dirty="0"/>
              <a:t> // Генетика. ‒ 2007. ‒ Т. 43, № 10. ‒ С. 1341-1357.</a:t>
            </a:r>
          </a:p>
          <a:p>
            <a:pPr>
              <a:buFont typeface="+mj-lt"/>
              <a:buAutoNum type="arabicPeriod" startAt="10"/>
            </a:pPr>
            <a:r>
              <a:rPr lang="ru-RU" sz="1400" dirty="0"/>
              <a:t>Огиенко А. А., </a:t>
            </a:r>
            <a:r>
              <a:rPr lang="ru-RU" sz="1400" dirty="0" err="1"/>
              <a:t>Карагодин</a:t>
            </a:r>
            <a:r>
              <a:rPr lang="ru-RU" sz="1400" dirty="0"/>
              <a:t> Д. А., Павлова Н. В., Федорова С. А., Волошина М. В.,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 Молекулярно-генетическая характеристика новой </a:t>
            </a:r>
            <a:r>
              <a:rPr lang="ru-RU" sz="1400" dirty="0" err="1"/>
              <a:t>гипоморфной</a:t>
            </a:r>
            <a:r>
              <a:rPr lang="ru-RU" sz="1400" dirty="0"/>
              <a:t> мутации гена </a:t>
            </a:r>
            <a:r>
              <a:rPr lang="ru-RU" sz="1400" dirty="0" err="1"/>
              <a:t>Trithorax-like</a:t>
            </a:r>
            <a:r>
              <a:rPr lang="ru-RU" sz="1400" dirty="0"/>
              <a:t> и анализ ее влияния на оогенез </a:t>
            </a:r>
            <a:r>
              <a:rPr lang="ru-RU" sz="1400" dirty="0" err="1"/>
              <a:t>Drosophila</a:t>
            </a:r>
            <a:r>
              <a:rPr lang="ru-RU" sz="1400" dirty="0"/>
              <a:t> </a:t>
            </a:r>
            <a:r>
              <a:rPr lang="ru-RU" sz="1400" dirty="0" err="1"/>
              <a:t>melanogaster</a:t>
            </a:r>
            <a:r>
              <a:rPr lang="ru-RU" sz="1400" dirty="0"/>
              <a:t> // Онтогенез. ‒ 2008. ‒ Т. 39, № 2. ‒ С. 134-142.</a:t>
            </a:r>
          </a:p>
          <a:p>
            <a:pPr>
              <a:buFont typeface="+mj-lt"/>
              <a:buAutoNum type="arabicPeriod" startAt="10"/>
            </a:pPr>
            <a:r>
              <a:rPr lang="ru-RU" sz="1400" dirty="0" smtClean="0"/>
              <a:t>Огиенко </a:t>
            </a:r>
            <a:r>
              <a:rPr lang="ru-RU" sz="1400" dirty="0"/>
              <a:t>А. А., </a:t>
            </a:r>
            <a:r>
              <a:rPr lang="ru-RU" sz="1400" dirty="0" err="1"/>
              <a:t>Лаухина</a:t>
            </a:r>
            <a:r>
              <a:rPr lang="ru-RU" sz="1400" dirty="0"/>
              <a:t> О. В., Васильев Г. В.,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 Нарушение функционирования соматических клеток в яйцевых камерах </a:t>
            </a:r>
            <a:r>
              <a:rPr lang="ru-RU" sz="1400" dirty="0" err="1"/>
              <a:t>Drosophila</a:t>
            </a:r>
            <a:r>
              <a:rPr lang="ru-RU" sz="1400" dirty="0"/>
              <a:t> </a:t>
            </a:r>
            <a:r>
              <a:rPr lang="ru-RU" sz="1400" dirty="0" err="1"/>
              <a:t>melanogaster</a:t>
            </a:r>
            <a:r>
              <a:rPr lang="ru-RU" sz="1400" dirty="0"/>
              <a:t> у мутантов по гену </a:t>
            </a:r>
            <a:r>
              <a:rPr lang="ru-RU" sz="1400" dirty="0" err="1"/>
              <a:t>Trithorax-like</a:t>
            </a:r>
            <a:r>
              <a:rPr lang="ru-RU" sz="1400" dirty="0"/>
              <a:t> // </a:t>
            </a:r>
            <a:r>
              <a:rPr lang="ru-RU" sz="1400" dirty="0" err="1"/>
              <a:t>Вавиловский</a:t>
            </a:r>
            <a:r>
              <a:rPr lang="ru-RU" sz="1400" dirty="0"/>
              <a:t> журнал генетики и селекции. ‒ 2008. ‒ Т. 12, № 3. ‒ С. 399-405.</a:t>
            </a:r>
          </a:p>
          <a:p>
            <a:pPr>
              <a:buFont typeface="+mj-lt"/>
              <a:buAutoNum type="arabicPeriod" startAt="10"/>
            </a:pPr>
            <a:r>
              <a:rPr lang="ru-RU" sz="1400" dirty="0"/>
              <a:t>Фёдорова Е. В., </a:t>
            </a:r>
            <a:r>
              <a:rPr lang="ru-RU" sz="1400" dirty="0" err="1"/>
              <a:t>Пиндюрин</a:t>
            </a:r>
            <a:r>
              <a:rPr lang="ru-RU" sz="1400" dirty="0"/>
              <a:t> А. В.,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 Поддержание паттернов </a:t>
            </a:r>
            <a:r>
              <a:rPr lang="ru-RU" sz="1400" dirty="0" err="1"/>
              <a:t>экспрес</a:t>
            </a:r>
            <a:r>
              <a:rPr lang="de-DE" sz="1400" dirty="0"/>
              <a:t>c</a:t>
            </a:r>
            <a:r>
              <a:rPr lang="ru-RU" sz="1400" dirty="0" err="1"/>
              <a:t>ии</a:t>
            </a:r>
            <a:r>
              <a:rPr lang="ru-RU" sz="1400" dirty="0"/>
              <a:t> </a:t>
            </a:r>
            <a:r>
              <a:rPr lang="ru-RU" sz="1400" dirty="0" err="1"/>
              <a:t>гомеозисных</a:t>
            </a:r>
            <a:r>
              <a:rPr lang="ru-RU" sz="1400" dirty="0"/>
              <a:t> генов в развитии </a:t>
            </a:r>
            <a:r>
              <a:rPr lang="de-DE" sz="1400" dirty="0"/>
              <a:t>Drosophila </a:t>
            </a:r>
            <a:r>
              <a:rPr lang="de-DE" sz="1400" dirty="0" err="1"/>
              <a:t>melanogaster</a:t>
            </a:r>
            <a:r>
              <a:rPr lang="de-DE" sz="1400" dirty="0"/>
              <a:t> </a:t>
            </a:r>
            <a:r>
              <a:rPr lang="ru-RU" sz="1400" dirty="0"/>
              <a:t>белками групп </a:t>
            </a:r>
            <a:r>
              <a:rPr lang="de-DE" sz="1400" dirty="0" err="1"/>
              <a:t>Polycomb</a:t>
            </a:r>
            <a:r>
              <a:rPr lang="de-DE" sz="1400" dirty="0"/>
              <a:t>, </a:t>
            </a:r>
            <a:r>
              <a:rPr lang="de-DE" sz="1400" dirty="0" err="1"/>
              <a:t>trithorax</a:t>
            </a:r>
            <a:r>
              <a:rPr lang="de-DE" sz="1400" dirty="0"/>
              <a:t> </a:t>
            </a:r>
            <a:r>
              <a:rPr lang="ru-RU" sz="1400" dirty="0"/>
              <a:t>и </a:t>
            </a:r>
            <a:r>
              <a:rPr lang="de-DE" sz="1400" dirty="0"/>
              <a:t>ETP // </a:t>
            </a:r>
            <a:r>
              <a:rPr lang="ru-RU" sz="1400" dirty="0"/>
              <a:t>Генетика. ‒ 2009. ‒ Т. 45, № 10. ‒ С. 1301-1318.</a:t>
            </a:r>
          </a:p>
          <a:p>
            <a:pPr>
              <a:buFont typeface="+mj-lt"/>
              <a:buAutoNum type="arabicPeriod" startAt="10"/>
            </a:pPr>
            <a:r>
              <a:rPr lang="en-GB" sz="1400" dirty="0" err="1"/>
              <a:t>Fedorova</a:t>
            </a:r>
            <a:r>
              <a:rPr lang="en-GB" sz="1400" dirty="0"/>
              <a:t> S. A., </a:t>
            </a:r>
            <a:r>
              <a:rPr lang="en-GB" sz="1400" dirty="0" err="1"/>
              <a:t>Karagodin</a:t>
            </a:r>
            <a:r>
              <a:rPr lang="en-GB" sz="1400" dirty="0"/>
              <a:t> D. A., </a:t>
            </a:r>
            <a:r>
              <a:rPr lang="en-GB" sz="1400" dirty="0" err="1"/>
              <a:t>Ogienko</a:t>
            </a:r>
            <a:r>
              <a:rPr lang="en-GB" sz="1400" dirty="0"/>
              <a:t> A. A., </a:t>
            </a:r>
            <a:r>
              <a:rPr lang="en-GB" sz="1400" b="1" dirty="0" err="1"/>
              <a:t>Baricheva</a:t>
            </a:r>
            <a:r>
              <a:rPr lang="en-GB" sz="1400" b="1" dirty="0"/>
              <a:t> E. M.</a:t>
            </a:r>
            <a:r>
              <a:rPr lang="en-GB" sz="1400" dirty="0"/>
              <a:t> Cytoplasmic transport during Drosophila oogenesis // OVARIAN CYSTS: SYMPTOMS, CAUSES AND TREATMENT. Nova Science Publishers, Inc., 2010. ‒ P. 77-93.</a:t>
            </a:r>
          </a:p>
          <a:p>
            <a:pPr>
              <a:buFont typeface="+mj-lt"/>
              <a:buAutoNum type="arabicPeriod" startAt="10"/>
            </a:pPr>
            <a:r>
              <a:rPr lang="ru-RU" sz="1400" dirty="0"/>
              <a:t>Павлова Н. В., </a:t>
            </a:r>
            <a:r>
              <a:rPr lang="ru-RU" sz="1400" dirty="0" err="1"/>
              <a:t>Карагодин</a:t>
            </a:r>
            <a:r>
              <a:rPr lang="ru-RU" sz="1400" dirty="0"/>
              <a:t> Д. А., </a:t>
            </a:r>
            <a:r>
              <a:rPr lang="ru-RU" sz="1400" dirty="0" err="1"/>
              <a:t>Байбородин</a:t>
            </a:r>
            <a:r>
              <a:rPr lang="ru-RU" sz="1400" dirty="0"/>
              <a:t> С. И.,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 Анализ структуры глаза мутантов по гену </a:t>
            </a:r>
            <a:r>
              <a:rPr lang="ru-RU" sz="1400" dirty="0" err="1"/>
              <a:t>Trithorax-like</a:t>
            </a:r>
            <a:r>
              <a:rPr lang="ru-RU" sz="1400" dirty="0"/>
              <a:t> </a:t>
            </a:r>
            <a:r>
              <a:rPr lang="ru-RU" sz="1400" dirty="0" err="1"/>
              <a:t>Drosophila</a:t>
            </a:r>
            <a:r>
              <a:rPr lang="ru-RU" sz="1400" dirty="0"/>
              <a:t> </a:t>
            </a:r>
            <a:r>
              <a:rPr lang="ru-RU" sz="1400" dirty="0" err="1"/>
              <a:t>melanogaster</a:t>
            </a:r>
            <a:r>
              <a:rPr lang="ru-RU" sz="1400" dirty="0"/>
              <a:t> // </a:t>
            </a:r>
            <a:r>
              <a:rPr lang="ru-RU" sz="1400" dirty="0" err="1"/>
              <a:t>Вавиловский</a:t>
            </a:r>
            <a:r>
              <a:rPr lang="ru-RU" sz="1400" dirty="0"/>
              <a:t> журнал генетики и селекции. ‒ 2010. ‒ Т. 14, № 3. ‒ С. 558-568.</a:t>
            </a:r>
          </a:p>
          <a:p>
            <a:pPr>
              <a:buFont typeface="+mj-lt"/>
              <a:buAutoNum type="arabicPeriod" startAt="10"/>
            </a:pPr>
            <a:r>
              <a:rPr lang="en-GB" sz="1400" dirty="0" err="1"/>
              <a:t>Omelina</a:t>
            </a:r>
            <a:r>
              <a:rPr lang="en-GB" sz="1400" dirty="0"/>
              <a:t> E. S., </a:t>
            </a:r>
            <a:r>
              <a:rPr lang="en-GB" sz="1400" b="1" dirty="0" err="1"/>
              <a:t>Baricheva</a:t>
            </a:r>
            <a:r>
              <a:rPr lang="en-GB" sz="1400" b="1" dirty="0"/>
              <a:t> E. M.</a:t>
            </a:r>
            <a:r>
              <a:rPr lang="en-GB" sz="1400" dirty="0"/>
              <a:t>, </a:t>
            </a:r>
            <a:r>
              <a:rPr lang="en-GB" sz="1400" dirty="0" err="1"/>
              <a:t>Oshchepkov</a:t>
            </a:r>
            <a:r>
              <a:rPr lang="en-GB" sz="1400" dirty="0"/>
              <a:t> D. Y., </a:t>
            </a:r>
            <a:r>
              <a:rPr lang="en-GB" sz="1400" dirty="0" err="1"/>
              <a:t>Merkulova</a:t>
            </a:r>
            <a:r>
              <a:rPr lang="en-GB" sz="1400" dirty="0"/>
              <a:t> T. I. Analysis and recognition of the GAGA transcription factor binding sites in Drosophila genes // Computational Biology and Chemistry. ‒ 2011. ‒ Vol. 35, № 6. ‒ P. 363-370.</a:t>
            </a:r>
          </a:p>
          <a:p>
            <a:pPr>
              <a:buFont typeface="+mj-lt"/>
              <a:buAutoNum type="arabicPeriod" startAt="10"/>
            </a:pPr>
            <a:r>
              <a:rPr lang="ru-RU" sz="1400" dirty="0" err="1"/>
              <a:t>Омелина</a:t>
            </a:r>
            <a:r>
              <a:rPr lang="ru-RU" sz="1400" dirty="0"/>
              <a:t> Е. С., Павлова Н. В., Огиенко А. А.,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 Для формирования дорзальных выростов хориона </a:t>
            </a:r>
            <a:r>
              <a:rPr lang="ru-RU" sz="1400" dirty="0" err="1"/>
              <a:t>Drosophila</a:t>
            </a:r>
            <a:r>
              <a:rPr lang="ru-RU" sz="1400" dirty="0"/>
              <a:t> </a:t>
            </a:r>
            <a:r>
              <a:rPr lang="ru-RU" sz="1400" dirty="0" err="1"/>
              <a:t>melanogaster</a:t>
            </a:r>
            <a:r>
              <a:rPr lang="ru-RU" sz="1400" dirty="0"/>
              <a:t> требуется белок GAGA // Доклады Академии наук. ‒ 2011. ‒ Т. 436, № 5. ‒ С. 696-698.</a:t>
            </a:r>
          </a:p>
          <a:p>
            <a:pPr>
              <a:buFont typeface="+mj-lt"/>
              <a:buAutoNum type="arabicPeriod" startAt="10"/>
            </a:pPr>
            <a:r>
              <a:rPr lang="ru-RU" sz="1400" dirty="0"/>
              <a:t>Огиенко А. А.,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, </a:t>
            </a:r>
            <a:r>
              <a:rPr lang="ru-RU" sz="1400" dirty="0" err="1"/>
              <a:t>Байбородин</a:t>
            </a:r>
            <a:r>
              <a:rPr lang="ru-RU" sz="1400" dirty="0"/>
              <a:t> С. И. Архитектура клеточного скелета // Наука из первых рук. ‒ 2012. № 3. ‒ С. 100-103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294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Публикации (продолжение)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5904656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19"/>
            </a:pPr>
            <a:r>
              <a:rPr lang="ru-RU" sz="1400" dirty="0" err="1"/>
              <a:t>Омелина</a:t>
            </a:r>
            <a:r>
              <a:rPr lang="ru-RU" sz="1400" dirty="0"/>
              <a:t> Е. С.,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 Основные компоненты генной сети, контролирующей развитие дорзальных выростов хориона яиц </a:t>
            </a:r>
            <a:r>
              <a:rPr lang="ru-RU" sz="1400" dirty="0" err="1"/>
              <a:t>Drosophila</a:t>
            </a:r>
            <a:r>
              <a:rPr lang="ru-RU" sz="1400" dirty="0"/>
              <a:t> </a:t>
            </a:r>
            <a:r>
              <a:rPr lang="ru-RU" sz="1400" dirty="0" err="1"/>
              <a:t>melanogaster</a:t>
            </a:r>
            <a:r>
              <a:rPr lang="ru-RU" sz="1400" dirty="0"/>
              <a:t> // Онтогенез. ‒ 2012. ‒ Т. 43, № 3. ‒ С. 163-174.</a:t>
            </a:r>
          </a:p>
          <a:p>
            <a:pPr>
              <a:buFont typeface="+mj-lt"/>
              <a:buAutoNum type="arabicPeriod" startAt="19"/>
            </a:pPr>
            <a:r>
              <a:rPr lang="ru-RU" sz="1400" dirty="0" err="1"/>
              <a:t>Омелина</a:t>
            </a:r>
            <a:r>
              <a:rPr lang="ru-RU" sz="1400" dirty="0"/>
              <a:t> Е. С., </a:t>
            </a:r>
            <a:r>
              <a:rPr lang="ru-RU" sz="1400" b="1" dirty="0" err="1"/>
              <a:t>Баричева</a:t>
            </a:r>
            <a:r>
              <a:rPr lang="ru-RU" sz="1400" b="1" dirty="0"/>
              <a:t> Э. М.</a:t>
            </a:r>
            <a:r>
              <a:rPr lang="ru-RU" sz="1400" dirty="0"/>
              <a:t>, Федорова Е. В. Основные типы строения респираторных систем яйцевых оболочек насекомых и гены, участвующие в их формировании // Журнал общей биологии. ‒ 2012. ‒ Т. 73, № 3. ‒ С. 198-209.</a:t>
            </a:r>
          </a:p>
          <a:p>
            <a:pPr>
              <a:buFont typeface="+mj-lt"/>
              <a:buAutoNum type="arabicPeriod" startAt="19"/>
            </a:pPr>
            <a:r>
              <a:rPr lang="en-GB" sz="1400" dirty="0" err="1"/>
              <a:t>Karagodin</a:t>
            </a:r>
            <a:r>
              <a:rPr lang="en-GB" sz="1400" dirty="0"/>
              <a:t> D. A., </a:t>
            </a:r>
            <a:r>
              <a:rPr lang="en-GB" sz="1400" dirty="0" err="1"/>
              <a:t>Omelina</a:t>
            </a:r>
            <a:r>
              <a:rPr lang="en-GB" sz="1400" dirty="0"/>
              <a:t> E. S., </a:t>
            </a:r>
            <a:r>
              <a:rPr lang="en-GB" sz="1400" dirty="0" err="1"/>
              <a:t>Fedorova</a:t>
            </a:r>
            <a:r>
              <a:rPr lang="en-GB" sz="1400" dirty="0"/>
              <a:t> E. V., </a:t>
            </a:r>
            <a:r>
              <a:rPr lang="en-GB" sz="1400" b="1" dirty="0" err="1"/>
              <a:t>Baricheva</a:t>
            </a:r>
            <a:r>
              <a:rPr lang="en-GB" sz="1400" b="1" dirty="0"/>
              <a:t> E. M.</a:t>
            </a:r>
            <a:r>
              <a:rPr lang="en-GB" sz="1400" dirty="0"/>
              <a:t> Identification of functionally significant elements in the second intron of the Drosophila melanogaster </a:t>
            </a:r>
            <a:r>
              <a:rPr lang="en-GB" sz="1400" dirty="0" err="1"/>
              <a:t>Trithorax</a:t>
            </a:r>
            <a:r>
              <a:rPr lang="en-GB" sz="1400" dirty="0"/>
              <a:t>-like gene // Gene. ‒ 2013. ‒ Vol. 520, № 2. ‒ P. 178-184.</a:t>
            </a:r>
          </a:p>
          <a:p>
            <a:pPr>
              <a:buFont typeface="+mj-lt"/>
              <a:buAutoNum type="arabicPeriod" startAt="19"/>
            </a:pPr>
            <a:r>
              <a:rPr lang="en-GB" sz="1400" dirty="0" err="1"/>
              <a:t>Ogienko</a:t>
            </a:r>
            <a:r>
              <a:rPr lang="en-GB" sz="1400" dirty="0"/>
              <a:t> A. A., </a:t>
            </a:r>
            <a:r>
              <a:rPr lang="en-GB" sz="1400" dirty="0" err="1"/>
              <a:t>Karagodin</a:t>
            </a:r>
            <a:r>
              <a:rPr lang="en-GB" sz="1400" dirty="0"/>
              <a:t> D. A., </a:t>
            </a:r>
            <a:r>
              <a:rPr lang="en-GB" sz="1400" dirty="0" err="1"/>
              <a:t>Lashina</a:t>
            </a:r>
            <a:r>
              <a:rPr lang="en-GB" sz="1400" dirty="0"/>
              <a:t> V. V., </a:t>
            </a:r>
            <a:r>
              <a:rPr lang="en-GB" sz="1400" dirty="0" err="1"/>
              <a:t>Baiborodin</a:t>
            </a:r>
            <a:r>
              <a:rPr lang="en-GB" sz="1400" dirty="0"/>
              <a:t> S. I., </a:t>
            </a:r>
            <a:r>
              <a:rPr lang="en-GB" sz="1400" dirty="0" err="1"/>
              <a:t>Omelina</a:t>
            </a:r>
            <a:r>
              <a:rPr lang="en-GB" sz="1400" dirty="0"/>
              <a:t> E. S., </a:t>
            </a:r>
            <a:r>
              <a:rPr lang="en-GB" sz="1400" b="1" dirty="0" err="1"/>
              <a:t>Baricheva</a:t>
            </a:r>
            <a:r>
              <a:rPr lang="en-GB" sz="1400" b="1" dirty="0"/>
              <a:t> E. M.</a:t>
            </a:r>
            <a:r>
              <a:rPr lang="en-GB" sz="1400" dirty="0"/>
              <a:t> Capping protein beta is required for actin cytoskeleton organisation and cell migration during Drosophila oogenesis // Cell </a:t>
            </a:r>
            <a:r>
              <a:rPr lang="en-GB" sz="1400" dirty="0" err="1"/>
              <a:t>Biol</a:t>
            </a:r>
            <a:r>
              <a:rPr lang="en-GB" sz="1400" dirty="0"/>
              <a:t> Int. ‒ 2013. ‒ Vol. 37, № 2. ‒ P. 149-59.</a:t>
            </a:r>
          </a:p>
          <a:p>
            <a:pPr>
              <a:buFont typeface="+mj-lt"/>
              <a:buAutoNum type="arabicPeriod" startAt="19"/>
            </a:pPr>
            <a:r>
              <a:rPr lang="en-GB" sz="1400" dirty="0" err="1"/>
              <a:t>Dorogova</a:t>
            </a:r>
            <a:r>
              <a:rPr lang="en-GB" sz="1400" dirty="0"/>
              <a:t> N. V., </a:t>
            </a:r>
            <a:r>
              <a:rPr lang="en-GB" sz="1400" dirty="0" err="1"/>
              <a:t>Fedorova</a:t>
            </a:r>
            <a:r>
              <a:rPr lang="en-GB" sz="1400" dirty="0"/>
              <a:t> E. V., </a:t>
            </a:r>
            <a:r>
              <a:rPr lang="en-GB" sz="1400" dirty="0" err="1"/>
              <a:t>Bolobolova</a:t>
            </a:r>
            <a:r>
              <a:rPr lang="en-GB" sz="1400" dirty="0"/>
              <a:t> E. U., </a:t>
            </a:r>
            <a:r>
              <a:rPr lang="en-GB" sz="1400" dirty="0" err="1"/>
              <a:t>Ogienko</a:t>
            </a:r>
            <a:r>
              <a:rPr lang="en-GB" sz="1400" dirty="0"/>
              <a:t> A. A., </a:t>
            </a:r>
            <a:r>
              <a:rPr lang="en-GB" sz="1400" b="1" dirty="0" err="1"/>
              <a:t>Baricheva</a:t>
            </a:r>
            <a:r>
              <a:rPr lang="en-GB" sz="1400" b="1" dirty="0"/>
              <a:t> E. M.</a:t>
            </a:r>
            <a:r>
              <a:rPr lang="en-GB" sz="1400" dirty="0"/>
              <a:t> GAGA protein is essential for male germ cell development in Drosophila // Genesis. ‒ 2014. ‒ Vol. 52, № 8. ‒ P. 738-51.</a:t>
            </a:r>
          </a:p>
          <a:p>
            <a:pPr>
              <a:buFont typeface="+mj-lt"/>
              <a:buAutoNum type="arabicPeriod" startAt="19"/>
            </a:pPr>
            <a:r>
              <a:rPr lang="ru-RU" sz="1400" dirty="0" err="1"/>
              <a:t>Дорогова</a:t>
            </a:r>
            <a:r>
              <a:rPr lang="ru-RU" sz="1400" dirty="0"/>
              <a:t> Н. В., Хрущева А. С., Федорова Е. В., Огиенко А. А., </a:t>
            </a:r>
            <a:r>
              <a:rPr lang="ru-RU" sz="1400" b="1" dirty="0" err="1"/>
              <a:t>Баричева</a:t>
            </a:r>
            <a:r>
              <a:rPr lang="ru-RU" sz="1400" b="1" dirty="0"/>
              <a:t> Э. М.</a:t>
            </a:r>
            <a:r>
              <a:rPr lang="ru-RU" sz="1400" dirty="0"/>
              <a:t> Роль фактора </a:t>
            </a:r>
            <a:r>
              <a:rPr lang="en-GB" sz="1400" dirty="0"/>
              <a:t>GAGA</a:t>
            </a:r>
            <a:r>
              <a:rPr lang="ru-RU" sz="1400" dirty="0"/>
              <a:t> в миграции примордиальных зародышевых клеток и формировании гонад дрозофилы // Онтогенез. ‒ 2016. ‒ Т. 47, № 1. ‒ С. 40-48.</a:t>
            </a:r>
          </a:p>
        </p:txBody>
      </p:sp>
    </p:spTree>
    <p:extLst>
      <p:ext uri="{BB962C8B-B14F-4D97-AF65-F5344CB8AC3E}">
        <p14:creationId xmlns:p14="http://schemas.microsoft.com/office/powerpoint/2010/main" val="19386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Autofit/>
          </a:bodyPr>
          <a:lstStyle/>
          <a:p>
            <a:r>
              <a:rPr lang="ru-RU" sz="3600" dirty="0" smtClean="0"/>
              <a:t>Задачи </a:t>
            </a:r>
            <a:r>
              <a:rPr lang="ru-RU" sz="3200" dirty="0" smtClean="0"/>
              <a:t>исследования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84976" cy="5616624"/>
          </a:xfrm>
        </p:spPr>
        <p:txBody>
          <a:bodyPr>
            <a:noAutofit/>
          </a:bodyPr>
          <a:lstStyle/>
          <a:p>
            <a:r>
              <a:rPr lang="ru-RU" sz="2200" dirty="0" smtClean="0"/>
              <a:t>Провести исследование </a:t>
            </a:r>
            <a:r>
              <a:rPr lang="ru-RU" sz="2200" dirty="0"/>
              <a:t>экспрессии гена </a:t>
            </a:r>
            <a:r>
              <a:rPr lang="en-US" sz="2200" i="1" dirty="0" err="1"/>
              <a:t>Trithorax</a:t>
            </a:r>
            <a:r>
              <a:rPr lang="ru-RU" sz="2200" i="1" dirty="0"/>
              <a:t>-</a:t>
            </a:r>
            <a:r>
              <a:rPr lang="en-US" sz="2200" i="1" dirty="0"/>
              <a:t>like</a:t>
            </a:r>
            <a:r>
              <a:rPr lang="ru-RU" sz="2200" dirty="0"/>
              <a:t> в разных органах </a:t>
            </a:r>
            <a:r>
              <a:rPr lang="en-US" sz="2200" i="1" dirty="0"/>
              <a:t>D</a:t>
            </a:r>
            <a:r>
              <a:rPr lang="ru-RU" sz="2200" i="1" dirty="0"/>
              <a:t>.</a:t>
            </a:r>
            <a:r>
              <a:rPr lang="ru-RU" sz="2200" dirty="0"/>
              <a:t> </a:t>
            </a:r>
            <a:r>
              <a:rPr lang="en-US" sz="2200" i="1" dirty="0"/>
              <a:t>melanogaster</a:t>
            </a:r>
            <a:r>
              <a:rPr lang="ru-RU" sz="2200" dirty="0"/>
              <a:t> на протяжении всего периода ее онто­генеза.</a:t>
            </a:r>
          </a:p>
          <a:p>
            <a:r>
              <a:rPr lang="ru-RU" sz="2200" dirty="0"/>
              <a:t>Получить серию новых </a:t>
            </a:r>
            <a:r>
              <a:rPr lang="ru-RU" sz="2200" dirty="0" err="1"/>
              <a:t>гипоморфных</a:t>
            </a:r>
            <a:r>
              <a:rPr lang="ru-RU" sz="2200" dirty="0"/>
              <a:t> аллелей гена </a:t>
            </a:r>
            <a:r>
              <a:rPr lang="en-US" sz="2200" i="1" dirty="0" err="1"/>
              <a:t>Trithorax</a:t>
            </a:r>
            <a:r>
              <a:rPr lang="ru-RU" sz="2200" i="1" dirty="0"/>
              <a:t>-</a:t>
            </a:r>
            <a:r>
              <a:rPr lang="en-US" sz="2200" i="1" dirty="0"/>
              <a:t>like</a:t>
            </a:r>
            <a:r>
              <a:rPr lang="ru-RU" sz="2200" dirty="0"/>
              <a:t> </a:t>
            </a:r>
            <a:r>
              <a:rPr lang="en-US" sz="2200" i="1" dirty="0"/>
              <a:t>D</a:t>
            </a:r>
            <a:r>
              <a:rPr lang="ru-RU" sz="2200" i="1" dirty="0"/>
              <a:t>.</a:t>
            </a:r>
            <a:r>
              <a:rPr lang="ru-RU" sz="2200" dirty="0"/>
              <a:t> </a:t>
            </a:r>
            <a:r>
              <a:rPr lang="en-US" sz="2200" i="1" dirty="0"/>
              <a:t>melanogaster</a:t>
            </a:r>
            <a:r>
              <a:rPr lang="ru-RU" sz="2200" dirty="0"/>
              <a:t>. Провести картирование и молекулярно-генетический анализ вновь полученных мутаций и отобрать мутации, позволяющие </a:t>
            </a:r>
            <a:r>
              <a:rPr lang="ru-RU" sz="2200" dirty="0" smtClean="0"/>
              <a:t>достичь </a:t>
            </a:r>
            <a:r>
              <a:rPr lang="ru-RU" sz="2200" dirty="0"/>
              <a:t>поставленную </a:t>
            </a:r>
            <a:r>
              <a:rPr lang="ru-RU" sz="2200" dirty="0" smtClean="0"/>
              <a:t>цель</a:t>
            </a:r>
            <a:r>
              <a:rPr lang="ru-RU" sz="2200" dirty="0"/>
              <a:t>.</a:t>
            </a:r>
          </a:p>
          <a:p>
            <a:r>
              <a:rPr lang="ru-RU" sz="2200" dirty="0"/>
              <a:t>Исследовать в системе </a:t>
            </a:r>
            <a:r>
              <a:rPr lang="ru-RU" sz="2200" i="1" dirty="0" err="1"/>
              <a:t>in</a:t>
            </a:r>
            <a:r>
              <a:rPr lang="ru-RU" sz="2200" dirty="0"/>
              <a:t> </a:t>
            </a:r>
            <a:r>
              <a:rPr lang="ru-RU" sz="2200" i="1" dirty="0" err="1"/>
              <a:t>vivo</a:t>
            </a:r>
            <a:r>
              <a:rPr lang="ru-RU" sz="2200" dirty="0"/>
              <a:t> регуляторный потенциал последовательностей гена </a:t>
            </a:r>
            <a:r>
              <a:rPr lang="ru-RU" sz="2200" i="1" dirty="0" err="1"/>
              <a:t>Trl</a:t>
            </a:r>
            <a:r>
              <a:rPr lang="ru-RU" sz="2200" i="1" dirty="0"/>
              <a:t>,</a:t>
            </a:r>
            <a:r>
              <a:rPr lang="ru-RU" sz="2200" dirty="0"/>
              <a:t> расположенных в его 5′-области и во втором </a:t>
            </a:r>
            <a:r>
              <a:rPr lang="ru-RU" sz="2200" dirty="0" err="1" smtClean="0"/>
              <a:t>интроне</a:t>
            </a:r>
            <a:r>
              <a:rPr lang="ru-RU" sz="2200" dirty="0" smtClean="0"/>
              <a:t>. </a:t>
            </a:r>
            <a:r>
              <a:rPr lang="ru-RU" sz="2200" dirty="0"/>
              <a:t>Определить значимость разных последовательностей в обеспечении правильной картины экспрессии в </a:t>
            </a:r>
            <a:r>
              <a:rPr lang="ru-RU" sz="2200" dirty="0" smtClean="0"/>
              <a:t>органах </a:t>
            </a:r>
            <a:r>
              <a:rPr lang="ru-RU" sz="2200" dirty="0"/>
              <a:t>и тканях </a:t>
            </a:r>
            <a:r>
              <a:rPr lang="en-US" sz="2200" i="1" dirty="0"/>
              <a:t>D</a:t>
            </a:r>
            <a:r>
              <a:rPr lang="ru-RU" sz="2200" i="1" dirty="0"/>
              <a:t>.</a:t>
            </a:r>
            <a:r>
              <a:rPr lang="ru-RU" sz="2200" dirty="0"/>
              <a:t> </a:t>
            </a:r>
            <a:r>
              <a:rPr lang="en-US" sz="2200" i="1" dirty="0"/>
              <a:t>melanogaster</a:t>
            </a:r>
            <a:r>
              <a:rPr lang="ru-RU" sz="2200" dirty="0"/>
              <a:t> на разных этапах ее онтогенеза.</a:t>
            </a:r>
          </a:p>
          <a:p>
            <a:r>
              <a:rPr lang="ru-RU" sz="2200" dirty="0"/>
              <a:t>Определить значение белка </a:t>
            </a:r>
            <a:r>
              <a:rPr lang="en-US" sz="2200" dirty="0"/>
              <a:t>GAGA</a:t>
            </a:r>
            <a:r>
              <a:rPr lang="ru-RU" sz="2200" dirty="0"/>
              <a:t> на разных этапах оогенеза </a:t>
            </a:r>
            <a:r>
              <a:rPr lang="en-US" sz="2200" i="1" dirty="0"/>
              <a:t>D</a:t>
            </a:r>
            <a:r>
              <a:rPr lang="ru-RU" sz="2200" i="1" dirty="0"/>
              <a:t>.</a:t>
            </a:r>
            <a:r>
              <a:rPr lang="ru-RU" sz="2200" dirty="0"/>
              <a:t> </a:t>
            </a:r>
            <a:r>
              <a:rPr lang="en-US" sz="2200" i="1" dirty="0"/>
              <a:t>melanogaster</a:t>
            </a:r>
            <a:r>
              <a:rPr lang="ru-RU" sz="2200" i="1" dirty="0"/>
              <a:t>.</a:t>
            </a:r>
            <a:r>
              <a:rPr lang="ru-RU" sz="2200" dirty="0"/>
              <a:t> Исследовать </a:t>
            </a:r>
            <a:r>
              <a:rPr lang="ru-RU" sz="2200" dirty="0" smtClean="0"/>
              <a:t>роль </a:t>
            </a:r>
            <a:r>
              <a:rPr lang="en-US" sz="2200" dirty="0" smtClean="0"/>
              <a:t>GAGA </a:t>
            </a:r>
            <a:r>
              <a:rPr lang="ru-RU" sz="2200" dirty="0" smtClean="0"/>
              <a:t>в различных типах клеток яйцевой </a:t>
            </a:r>
            <a:r>
              <a:rPr lang="ru-RU" sz="2200" dirty="0"/>
              <a:t>камере дрозофилы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13094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760640"/>
          </a:xfrm>
        </p:spPr>
        <p:txBody>
          <a:bodyPr>
            <a:normAutofit/>
          </a:bodyPr>
          <a:lstStyle/>
          <a:p>
            <a:r>
              <a:rPr lang="ru-RU" sz="2200" dirty="0"/>
              <a:t>Установить причины </a:t>
            </a:r>
            <a:r>
              <a:rPr lang="ru-RU" sz="2200" dirty="0" smtClean="0"/>
              <a:t>дефектов оогенеза у </a:t>
            </a:r>
            <a:r>
              <a:rPr lang="en-US" sz="2200" i="1" dirty="0" err="1" smtClean="0"/>
              <a:t>Trl</a:t>
            </a:r>
            <a:r>
              <a:rPr lang="ru-RU" sz="2200" dirty="0"/>
              <a:t>‑мутантов на фоне уменьшения количества белка GAGA. Выявить гены-мишени этого ТФ, ответственные за наблюдаемые дефекты </a:t>
            </a:r>
            <a:r>
              <a:rPr lang="ru-RU" sz="2200" dirty="0" smtClean="0"/>
              <a:t>оогенеза. </a:t>
            </a:r>
            <a:endParaRPr lang="ru-RU" sz="2200" dirty="0"/>
          </a:p>
          <a:p>
            <a:r>
              <a:rPr lang="ru-RU" sz="2200" dirty="0"/>
              <a:t>Определить роль белка GAGA на разных этапах развития половой системы самцов </a:t>
            </a:r>
            <a:r>
              <a:rPr lang="en-US" sz="2200" i="1" dirty="0"/>
              <a:t>D</a:t>
            </a:r>
            <a:r>
              <a:rPr lang="ru-RU" sz="2200" i="1" dirty="0"/>
              <a:t>.</a:t>
            </a:r>
            <a:r>
              <a:rPr lang="ru-RU" sz="2200" dirty="0"/>
              <a:t> </a:t>
            </a:r>
            <a:r>
              <a:rPr lang="en-US" sz="2200" i="1" dirty="0"/>
              <a:t>melanogaster</a:t>
            </a:r>
            <a:r>
              <a:rPr lang="ru-RU" sz="2200" dirty="0" smtClean="0"/>
              <a:t>.</a:t>
            </a:r>
            <a:endParaRPr lang="ru-RU" sz="2200" dirty="0"/>
          </a:p>
          <a:p>
            <a:r>
              <a:rPr lang="ru-RU" sz="2200" dirty="0" smtClean="0"/>
              <a:t>Выявить </a:t>
            </a:r>
            <a:r>
              <a:rPr lang="ru-RU" sz="2200" dirty="0"/>
              <a:t>морфологические нарушения в разных типах клеток глаза дрозофилы </a:t>
            </a:r>
            <a:r>
              <a:rPr lang="ru-RU" sz="2200" dirty="0" smtClean="0"/>
              <a:t>при уменьшении </a:t>
            </a:r>
            <a:r>
              <a:rPr lang="ru-RU" sz="2200" dirty="0"/>
              <a:t>количества белка GAGA.</a:t>
            </a:r>
          </a:p>
          <a:p>
            <a:r>
              <a:rPr lang="ru-RU" sz="2200" dirty="0" smtClean="0"/>
              <a:t>Выявить </a:t>
            </a:r>
            <a:r>
              <a:rPr lang="ru-RU" sz="2200" dirty="0"/>
              <a:t>гены-мишени ТФ GAGA, ответственные за наблюдаемые дефекты в ходе формирования глаза мутантов.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49549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Экспрессия гена </a:t>
            </a:r>
            <a:r>
              <a:rPr lang="en-US" i="1" dirty="0" err="1"/>
              <a:t>Trl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24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64807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Экспрессия гена </a:t>
            </a:r>
            <a:r>
              <a:rPr lang="en-US" sz="3200" i="1" dirty="0" err="1" smtClean="0"/>
              <a:t>Trl</a:t>
            </a:r>
            <a:r>
              <a:rPr lang="en-US" sz="3200" dirty="0" smtClean="0"/>
              <a:t> </a:t>
            </a:r>
            <a:r>
              <a:rPr lang="ru-RU" sz="3200" dirty="0" smtClean="0"/>
              <a:t>в онтогенезе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44" y="908720"/>
            <a:ext cx="7085180" cy="5356606"/>
          </a:xfrm>
        </p:spPr>
      </p:pic>
      <p:sp>
        <p:nvSpPr>
          <p:cNvPr id="3" name="Прямоугольник 2"/>
          <p:cNvSpPr/>
          <p:nvPr/>
        </p:nvSpPr>
        <p:spPr>
          <a:xfrm>
            <a:off x="755576" y="6316900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Гибридизация </a:t>
            </a:r>
            <a:r>
              <a:rPr lang="ru-RU" i="1" dirty="0" err="1"/>
              <a:t>in</a:t>
            </a:r>
            <a:r>
              <a:rPr lang="ru-RU" dirty="0"/>
              <a:t> </a:t>
            </a:r>
            <a:r>
              <a:rPr lang="ru-RU" i="1" dirty="0" err="1"/>
              <a:t>situ</a:t>
            </a:r>
            <a:r>
              <a:rPr lang="ru-RU" dirty="0"/>
              <a:t> </a:t>
            </a:r>
            <a:r>
              <a:rPr lang="ru-RU" dirty="0" smtClean="0"/>
              <a:t>c </a:t>
            </a:r>
            <a:r>
              <a:rPr lang="ru-RU" dirty="0"/>
              <a:t>гистологическими </a:t>
            </a:r>
            <a:r>
              <a:rPr lang="ru-RU" dirty="0" smtClean="0"/>
              <a:t>срезами.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468"/>
            <a:ext cx="8229600" cy="82525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Экспрессия гена </a:t>
            </a:r>
            <a:r>
              <a:rPr lang="en-US" sz="3200" i="1" dirty="0" err="1" smtClean="0"/>
              <a:t>Trl</a:t>
            </a:r>
            <a:r>
              <a:rPr lang="en-US" sz="3200" dirty="0" smtClean="0"/>
              <a:t> </a:t>
            </a:r>
            <a:r>
              <a:rPr lang="ru-RU" sz="3200" dirty="0" smtClean="0"/>
              <a:t>в онтогенезе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03" y="1268760"/>
            <a:ext cx="7022217" cy="5105874"/>
          </a:xfrm>
        </p:spPr>
      </p:pic>
      <p:sp>
        <p:nvSpPr>
          <p:cNvPr id="5" name="Прямоугольник 4"/>
          <p:cNvSpPr/>
          <p:nvPr/>
        </p:nvSpPr>
        <p:spPr>
          <a:xfrm>
            <a:off x="4139952" y="5805264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Гибридизация </a:t>
            </a:r>
            <a:r>
              <a:rPr lang="ru-RU" i="1" dirty="0" err="1"/>
              <a:t>in</a:t>
            </a:r>
            <a:r>
              <a:rPr lang="ru-RU" dirty="0"/>
              <a:t> </a:t>
            </a:r>
            <a:r>
              <a:rPr lang="ru-RU" i="1" dirty="0" err="1"/>
              <a:t>situ</a:t>
            </a:r>
            <a:r>
              <a:rPr lang="ru-RU" dirty="0"/>
              <a:t> </a:t>
            </a:r>
            <a:r>
              <a:rPr lang="ru-RU" dirty="0" smtClean="0"/>
              <a:t>c </a:t>
            </a:r>
            <a:r>
              <a:rPr lang="ru-RU" dirty="0"/>
              <a:t>гистологическими </a:t>
            </a:r>
            <a:r>
              <a:rPr lang="ru-RU" dirty="0" smtClean="0"/>
              <a:t>срезами.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4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1157</Words>
  <Application>Microsoft Office PowerPoint</Application>
  <PresentationFormat>Экран (4:3)</PresentationFormat>
  <Paragraphs>141</Paragraphs>
  <Slides>43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Wingdings</vt:lpstr>
      <vt:lpstr>Calibri</vt:lpstr>
      <vt:lpstr>Office Theme</vt:lpstr>
      <vt:lpstr>Ген Trithorax-like Drosophila melanogaster, его экспрессия и роль в онтогенезе.</vt:lpstr>
      <vt:lpstr>Презентация PowerPoint</vt:lpstr>
      <vt:lpstr>Презентация PowerPoint</vt:lpstr>
      <vt:lpstr>Цель исследования</vt:lpstr>
      <vt:lpstr>Задачи исследования</vt:lpstr>
      <vt:lpstr>Презентация PowerPoint</vt:lpstr>
      <vt:lpstr>Экспрессия гена Trl</vt:lpstr>
      <vt:lpstr>Экспрессия гена Trl в онтогенезе</vt:lpstr>
      <vt:lpstr>Экспрессия гена Trl в онтогенезе</vt:lpstr>
      <vt:lpstr>Транскрипция гена Trl в разных органах дрозофилы</vt:lpstr>
      <vt:lpstr>Анализ 5′-регуляторной области гена Trl</vt:lpstr>
      <vt:lpstr>Структура 5′-области гена Trl</vt:lpstr>
      <vt:lpstr>Экспрессии гена Trl в куколках мутантов по 5′-области</vt:lpstr>
      <vt:lpstr>Экспрессия гена Trl в разных органах дрозофилы у мутантов по 5′-области</vt:lpstr>
      <vt:lpstr>Структура 5′-области гена Trl</vt:lpstr>
      <vt:lpstr>Анализ регуляторного потенциала второго интрона гена Trl</vt:lpstr>
      <vt:lpstr>Делеции во втором интроне гена Trl</vt:lpstr>
      <vt:lpstr>Функционально-значимые элементы во 2-ом интроне генаTrl </vt:lpstr>
      <vt:lpstr>Нарушение экспрессии гена Trl в эмбриогенезе мутантов Trl1-72 </vt:lpstr>
      <vt:lpstr>Функционально-значимые элементы во 2-ом интроне генаTrl </vt:lpstr>
      <vt:lpstr>Заключение</vt:lpstr>
      <vt:lpstr>Влияние GAGA на оогенез</vt:lpstr>
      <vt:lpstr>Структура яйцевой камеры дрозофилы</vt:lpstr>
      <vt:lpstr>Нарушения  цитоплазаматических актиновых филаментов (ЦАФ) у Trl  мутантов</vt:lpstr>
      <vt:lpstr>Нарушение движения бордюрных клеток</vt:lpstr>
      <vt:lpstr>Нарушение движения центрипетальных клеток</vt:lpstr>
      <vt:lpstr>Нарушение формы дорзальных выростов хориона и «dumpless» фенотип</vt:lpstr>
      <vt:lpstr>Взаимодействие генов saxophone и Trl</vt:lpstr>
      <vt:lpstr>Взаимодействие генов jaguar и Trl</vt:lpstr>
      <vt:lpstr>Влияние GAGA на сперматогенез дрозофилы</vt:lpstr>
      <vt:lpstr>Нарушение структуры митохондрий и аутофагия у Trl-мутантов</vt:lpstr>
      <vt:lpstr>Влияние GAGA на формирование глаза дрозофилы</vt:lpstr>
      <vt:lpstr>Презентация PowerPoint</vt:lpstr>
      <vt:lpstr>Взаимодействие генов Trl и lozenge</vt:lpstr>
      <vt:lpstr>Взаимодействие генов Trl и Bar</vt:lpstr>
      <vt:lpstr>Изменение экспрессии гена lz и генов комплекса Bar на фоне снижения количества GAGA</vt:lpstr>
      <vt:lpstr>Выводы</vt:lpstr>
      <vt:lpstr>Выводы (продолжение)</vt:lpstr>
      <vt:lpstr>Выводы (продолжение)</vt:lpstr>
      <vt:lpstr>Выводы (продолжение)</vt:lpstr>
      <vt:lpstr>Публикации</vt:lpstr>
      <vt:lpstr>Публикации (продолжение)</vt:lpstr>
      <vt:lpstr>Публикации (продолжение)</vt:lpstr>
    </vt:vector>
  </TitlesOfParts>
  <Company>GTK&amp;Ko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 Trithorax-like Drosophila melanogaster, его экспрессия и роль в онтогенезе.</dc:title>
  <dc:creator>Baricheva</dc:creator>
  <cp:lastModifiedBy>Gys_</cp:lastModifiedBy>
  <cp:revision>101</cp:revision>
  <cp:lastPrinted>2016-12-08T09:56:48Z</cp:lastPrinted>
  <dcterms:created xsi:type="dcterms:W3CDTF">2015-11-24T13:32:18Z</dcterms:created>
  <dcterms:modified xsi:type="dcterms:W3CDTF">2016-12-09T11:12:27Z</dcterms:modified>
</cp:coreProperties>
</file>