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9" r:id="rId3"/>
    <p:sldId id="264" r:id="rId4"/>
    <p:sldId id="261" r:id="rId5"/>
    <p:sldId id="266" r:id="rId6"/>
    <p:sldId id="263" r:id="rId7"/>
    <p:sldId id="257" r:id="rId8"/>
    <p:sldId id="278" r:id="rId9"/>
    <p:sldId id="272" r:id="rId10"/>
    <p:sldId id="277" r:id="rId11"/>
    <p:sldId id="279" r:id="rId12"/>
    <p:sldId id="258" r:id="rId13"/>
    <p:sldId id="267" r:id="rId14"/>
    <p:sldId id="270" r:id="rId15"/>
    <p:sldId id="271" r:id="rId16"/>
    <p:sldId id="268" r:id="rId17"/>
    <p:sldId id="273" r:id="rId18"/>
    <p:sldId id="274" r:id="rId19"/>
    <p:sldId id="275" r:id="rId20"/>
    <p:sldId id="28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71" autoAdjust="0"/>
    <p:restoredTop sz="69272" autoAdjust="0"/>
  </p:normalViewPr>
  <p:slideViewPr>
    <p:cSldViewPr snapToGrid="0">
      <p:cViewPr>
        <p:scale>
          <a:sx n="60" d="100"/>
          <a:sy n="60" d="100"/>
        </p:scale>
        <p:origin x="-1536" y="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tarina\Desktop\Filaments%20Orc6%20Nuc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graph1!$B$8</c:f>
              <c:strCache>
                <c:ptCount val="1"/>
                <c:pt idx="0">
                  <c:v>no GTP</c:v>
                </c:pt>
              </c:strCache>
            </c:strRef>
          </c:tx>
          <c:invertIfNegative val="0"/>
          <c:cat>
            <c:strRef>
              <c:f>graph1!$A$9:$A$9</c:f>
              <c:strCache>
                <c:ptCount val="1"/>
                <c:pt idx="0">
                  <c:v> &gt;10</c:v>
                </c:pt>
              </c:strCache>
            </c:strRef>
          </c:cat>
          <c:val>
            <c:numRef>
              <c:f>graph1!$B$9:$B$9</c:f>
              <c:numCache>
                <c:formatCode>General</c:formatCode>
                <c:ptCount val="1"/>
                <c:pt idx="0">
                  <c:v>0.55000000000000004</c:v>
                </c:pt>
              </c:numCache>
            </c:numRef>
          </c:val>
        </c:ser>
        <c:ser>
          <c:idx val="1"/>
          <c:order val="1"/>
          <c:tx>
            <c:strRef>
              <c:f>graph1!$C$8</c:f>
              <c:strCache>
                <c:ptCount val="1"/>
                <c:pt idx="0">
                  <c:v>GTP</c:v>
                </c:pt>
              </c:strCache>
            </c:strRef>
          </c:tx>
          <c:invertIfNegative val="0"/>
          <c:cat>
            <c:strRef>
              <c:f>graph1!$A$9:$A$9</c:f>
              <c:strCache>
                <c:ptCount val="1"/>
                <c:pt idx="0">
                  <c:v> &gt;10</c:v>
                </c:pt>
              </c:strCache>
            </c:strRef>
          </c:cat>
          <c:val>
            <c:numRef>
              <c:f>graph1!$C$9:$C$9</c:f>
              <c:numCache>
                <c:formatCode>General</c:formatCode>
                <c:ptCount val="1"/>
                <c:pt idx="0">
                  <c:v>2.7800000000000002</c:v>
                </c:pt>
              </c:numCache>
            </c:numRef>
          </c:val>
        </c:ser>
        <c:ser>
          <c:idx val="2"/>
          <c:order val="2"/>
          <c:tx>
            <c:strRef>
              <c:f>graph1!$D$8</c:f>
              <c:strCache>
                <c:ptCount val="1"/>
                <c:pt idx="0">
                  <c:v>GDP</c:v>
                </c:pt>
              </c:strCache>
            </c:strRef>
          </c:tx>
          <c:invertIfNegative val="0"/>
          <c:cat>
            <c:strRef>
              <c:f>graph1!$A$9:$A$9</c:f>
              <c:strCache>
                <c:ptCount val="1"/>
                <c:pt idx="0">
                  <c:v> &gt;10</c:v>
                </c:pt>
              </c:strCache>
            </c:strRef>
          </c:cat>
          <c:val>
            <c:numRef>
              <c:f>graph1!$D$9:$D$9</c:f>
              <c:numCache>
                <c:formatCode>General</c:formatCode>
                <c:ptCount val="1"/>
                <c:pt idx="0">
                  <c:v>0.61000000000000032</c:v>
                </c:pt>
              </c:numCache>
            </c:numRef>
          </c:val>
        </c:ser>
        <c:ser>
          <c:idx val="3"/>
          <c:order val="3"/>
          <c:tx>
            <c:strRef>
              <c:f>graph1!$E$8</c:f>
              <c:strCache>
                <c:ptCount val="1"/>
                <c:pt idx="0">
                  <c:v>GTPgS</c:v>
                </c:pt>
              </c:strCache>
            </c:strRef>
          </c:tx>
          <c:invertIfNegative val="0"/>
          <c:cat>
            <c:strRef>
              <c:f>graph1!$A$9:$A$9</c:f>
              <c:strCache>
                <c:ptCount val="1"/>
                <c:pt idx="0">
                  <c:v> &gt;10</c:v>
                </c:pt>
              </c:strCache>
            </c:strRef>
          </c:cat>
          <c:val>
            <c:numRef>
              <c:f>graph1!$E$9:$E$9</c:f>
              <c:numCache>
                <c:formatCode>General</c:formatCode>
                <c:ptCount val="1"/>
                <c:pt idx="0">
                  <c:v>1.3800000000000001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9051776"/>
        <c:axId val="99057664"/>
      </c:barChart>
      <c:catAx>
        <c:axId val="99051776"/>
        <c:scaling>
          <c:orientation val="minMax"/>
        </c:scaling>
        <c:delete val="0"/>
        <c:axPos val="b"/>
        <c:majorTickMark val="none"/>
        <c:minorTickMark val="none"/>
        <c:tickLblPos val="none"/>
        <c:crossAx val="99057664"/>
        <c:crosses val="autoZero"/>
        <c:auto val="1"/>
        <c:lblAlgn val="ctr"/>
        <c:lblOffset val="100"/>
        <c:noMultiLvlLbl val="0"/>
      </c:catAx>
      <c:valAx>
        <c:axId val="990576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en-US"/>
          </a:p>
        </c:txPr>
        <c:crossAx val="990517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A46C0-569A-4EBE-8B26-4B68BA0305F3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F5888-F0AC-4EBF-8947-7026B5A4C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38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Септины были открыты 40 лет назад на почкующихся дрожжах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гены,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мутации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которых приводили к дефектам цитокинеза. </a:t>
            </a:r>
            <a:r>
              <a:rPr lang="ru-RU" dirty="0" smtClean="0"/>
              <a:t>Позднее, септины были обнаружены практически у всех эукариот, за исключением высших растений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которых принцип цитокинеза отличается.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Количество септиновых генов сильно варьирует в зависимости от организма. Однако 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целом, прослеживается тенденция увеличения числа септиновых генов у высших позвоночных. Например, у человека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мыши их по 13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dirty="0" smtClean="0"/>
              <a:t>У</a:t>
            </a:r>
            <a:r>
              <a:rPr lang="ru-RU" baseline="0" dirty="0" smtClean="0"/>
              <a:t> </a:t>
            </a:r>
            <a:r>
              <a:rPr lang="ru-RU" baseline="0" dirty="0" smtClean="0"/>
              <a:t>дрожжей септины в ходе всего клеточного цикла локализуются кортикально, в месте </a:t>
            </a:r>
            <a:r>
              <a:rPr lang="ru-RU" dirty="0" smtClean="0"/>
              <a:t>перешейка между материнской клеткой и </a:t>
            </a:r>
            <a:r>
              <a:rPr lang="ru-RU" dirty="0" smtClean="0"/>
              <a:t>почкой.</a:t>
            </a:r>
            <a:r>
              <a:rPr lang="ru-RU" baseline="0" dirty="0" smtClean="0"/>
              <a:t> </a:t>
            </a:r>
            <a:r>
              <a:rPr lang="ru-RU" dirty="0" smtClean="0"/>
              <a:t>У </a:t>
            </a:r>
            <a:r>
              <a:rPr lang="ru-RU" dirty="0" smtClean="0"/>
              <a:t>многоклеточных</a:t>
            </a:r>
            <a:r>
              <a:rPr lang="ru-RU" baseline="0" dirty="0" smtClean="0"/>
              <a:t> в частности, у млекопитающих, септины обнаруживают кортикально по всей клетке, а также в некоторых случаях, в цитоплазме. </a:t>
            </a:r>
            <a:endParaRPr lang="ru-RU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5888-F0AC-4EBF-8947-7026B5A4C4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61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яичниках,</a:t>
            </a:r>
            <a:r>
              <a:rPr lang="ru-RU" baseline="0" dirty="0" smtClean="0"/>
              <a:t> п</a:t>
            </a:r>
            <a:r>
              <a:rPr lang="ru-RU" dirty="0" smtClean="0"/>
              <a:t>ри запуске РНК-интерференции гена </a:t>
            </a:r>
            <a:r>
              <a:rPr lang="ru-RU" i="1" dirty="0" smtClean="0"/>
              <a:t>pnut </a:t>
            </a:r>
            <a:r>
              <a:rPr lang="ru-RU" dirty="0" smtClean="0"/>
              <a:t>в генеративных клетках не</a:t>
            </a:r>
            <a:r>
              <a:rPr lang="ru-RU" baseline="0" dirty="0" smtClean="0"/>
              <a:t> было обнаружено </a:t>
            </a:r>
            <a:r>
              <a:rPr lang="ru-RU" dirty="0" smtClean="0"/>
              <a:t>дефектов оогенеза. Однако,при использовании драйверов, работающих в соматических клетках яичников, было обнаружено нарушение поляризации яйцевых камер. В норме, к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аждая яйцевая камера отделена от соседних интерфолликулярными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клетками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случае РНКи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интерфолликулярные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клетки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либо отсутствовали, либо были смещены относительно передне-задней оси яйцевой камеры. Другие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обнаруженные дефекты включали в себя</a:t>
            </a:r>
            <a:r>
              <a:rPr lang="ru-RU" dirty="0" smtClean="0"/>
              <a:t> нарушения структуры хроматина в фолликулярных клетках, нарушение цитокинеза в клетках хориона</a:t>
            </a:r>
            <a:r>
              <a:rPr lang="en-US" dirty="0" smtClean="0"/>
              <a:t>.</a:t>
            </a:r>
            <a:r>
              <a:rPr lang="ru-RU" baseline="0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образом, продукт гена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pnut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критичен для деления генеративных клеток как семенников, так и яичников дрозофилы.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яичниках,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pnut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необходим для функционирования соматической</a:t>
            </a:r>
            <a:r>
              <a:rPr lang="ru-RU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составляющей гонад.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5888-F0AC-4EBF-8947-7026B5A4C4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32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 сожалению, РНК-интерференция подавляет экспрессию гена, но ничего не может сказать о функциональных доменах продукта</a:t>
            </a:r>
            <a:r>
              <a:rPr lang="ru-RU" baseline="0" dirty="0" smtClean="0"/>
              <a:t> данного гена</a:t>
            </a:r>
            <a:r>
              <a:rPr lang="ru-RU" dirty="0" smtClean="0"/>
              <a:t>. Чтобы проанализировать структуру белка, были использованы мутанты по консервативным доменам белка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Pnut</a:t>
            </a:r>
            <a:r>
              <a:rPr lang="ru-RU" dirty="0" smtClean="0"/>
              <a:t>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Были использованы одиночные мутации в консервативных мотивах ГТФазного домена белка Pnut - (G1), (G3), (G4), а также тройная мутация (G1,G3,G4), 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которой мутированы все три мотива. При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этом консервативные аминокислоты в данных мотивах были заменены на аланины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Кроме того, в работе использовались укороченные формы белка Pnut с делетированным С-концевым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биспиральным доменом - Pnut (1-427) и Pnut (1-460). Конструкты для экспрессии были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любезно</a:t>
            </a:r>
            <a:r>
              <a:rPr lang="ru-RU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предоставлены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лабораторией д-ра Чеснокова (г. Бирмингем, США). Перед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тем как исследовать эффект мутаций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vivo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мы провели предварительные эксперименты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vitro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Сначала, индивидуальные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белки были экспрессированны в системе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coli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ru-RU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была померена их ГТФазная активность. Оказалось, что мутанты по ГТФазному домену имели значительно сниженную ГТФазную активность.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Следовательно, выбранные нами мотивы действительны важны для данной функции белка. При этом наиболее заметный эффект имела мутация в 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G4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мотиве. </a:t>
            </a:r>
            <a:r>
              <a:rPr lang="ru-RU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Делеция С-концевого домена, наоборот, приводила к небольшому повышению ГТФазной активности белка.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5888-F0AC-4EBF-8947-7026B5A4C4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555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Ранее было показано, что делеция С-концевого домена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Pnut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препятствует формированию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септинового комплекса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эффект мутаций в ГТФазном домене на сборку комплекса изучен не был. В данном эксперименте субъединицы септинового комплекса дрозофилы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Pnut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и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экспрессировали одновременно в бакуловирусной системе. При этом септин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Pnut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содержал последовательность гистидиновой метки, за который очищали комплекс из лизата клеток. Если комплекс сформировался, как в случае дикого типа,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 вместе с меченым белком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Pnut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должны выделиться и остальные члены комплекса - Sep1, Sep2. Как показано на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рисунке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мутации в ГТФазном домене не препятствовали сборке септинового комплекса, так как на форезе во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всех случаях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видны все три субъединицы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комплекса.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5888-F0AC-4EBF-8947-7026B5A4C4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46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 исследовать эффект мутаций в ГТФазном домене, а также делеций С-концевого домена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Pnut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vivo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были использованы трансгенные линии мух, содержащие соответствующие мутантные формы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Pnut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Для мутанта </a:t>
            </a:r>
            <a:r>
              <a:rPr lang="en-US" sz="1200" b="0" i="0" dirty="0" err="1" smtClean="0">
                <a:effectLst/>
              </a:rPr>
              <a:t>pnut</a:t>
            </a:r>
            <a:r>
              <a:rPr lang="en-US" sz="1200" b="0" i="0" dirty="0" smtClean="0">
                <a:effectLst/>
              </a:rPr>
              <a:t>(1-460</a:t>
            </a:r>
            <a:r>
              <a:rPr lang="ru-RU" sz="1200" b="0" i="0" dirty="0" smtClean="0">
                <a:effectLst/>
              </a:rPr>
              <a:t> а/к</a:t>
            </a:r>
            <a:r>
              <a:rPr lang="en-US" sz="1200" b="0" i="0" dirty="0" smtClean="0">
                <a:effectLst/>
              </a:rPr>
              <a:t>)</a:t>
            </a:r>
            <a:r>
              <a:rPr lang="en-US" sz="1200" b="0" i="1" dirty="0" smtClean="0">
                <a:effectLst/>
              </a:rPr>
              <a:t> </a:t>
            </a:r>
            <a:r>
              <a:rPr lang="ru-RU" sz="1200" b="0" dirty="0" smtClean="0"/>
              <a:t>получение конструкции проводилось  автором самостоятельно, остальные линии мух были любезно предоставлены д-ром Чесноковым. 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проверили 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 трансгены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способность спасать летальный фенотип нуль-аллеля гена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pnut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ru-RU" b="1" i="1" dirty="0" smtClean="0"/>
              <a:t>pnut</a:t>
            </a:r>
            <a:r>
              <a:rPr lang="ru-RU" b="1" i="1" baseline="30000" dirty="0" smtClean="0"/>
              <a:t>XP</a:t>
            </a:r>
            <a:r>
              <a:rPr lang="ru-RU" b="0" i="0" baseline="0" dirty="0" smtClean="0"/>
              <a:t>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Полноразмерная копия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pnut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дикого типа 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FLAG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PnutWT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приводила к восстановлению жизнеспособности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pnut</a:t>
            </a:r>
            <a:r>
              <a:rPr lang="en-US" sz="1200" i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XP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летального нуль-аллеля. Ни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одна из мутантных форм белка не спасала нуль-аллель, как показано в таблице на слайде.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5888-F0AC-4EBF-8947-7026B5A4C4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074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Цитологический анализ личинок,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содержащих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мутантные формы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Pnut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сочетании с нуль-алелем показал нарушение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локализации белка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Pnut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слюнных железах личинок дикого типа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белок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Pnut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имеет кортикальную локализацию.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нервных ганглиях личинок обнаруживатся специфический паттерн локализации белка.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Трансгены с делетированным С-концом имели тенденцию формировать агрегаты. У ГТФ-азных мутантов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проанализированных тканях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обнаруживалась диффузная окраска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целостность как ГТФазного, так и  С-концевого </a:t>
            </a:r>
            <a:r>
              <a:rPr lang="ru-RU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доменов </a:t>
            </a:r>
            <a:r>
              <a:rPr lang="en-US" u="none" dirty="0" smtClean="0"/>
              <a:t>Pnut</a:t>
            </a:r>
            <a:r>
              <a:rPr lang="ru-RU" u="none" baseline="0" dirty="0" smtClean="0"/>
              <a:t>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важны для выживания дрозофилы, а также для правильной клеточной локализации белка.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5888-F0AC-4EBF-8947-7026B5A4C4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66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Мутации в ГТФазном домене</a:t>
            </a:r>
            <a:r>
              <a:rPr lang="ru-RU" baseline="0" dirty="0" smtClean="0"/>
              <a:t> </a:t>
            </a:r>
            <a:r>
              <a:rPr lang="en-US" u="none" dirty="0" smtClean="0"/>
              <a:t>Pnut</a:t>
            </a:r>
            <a:r>
              <a:rPr lang="ru-RU" u="none" baseline="0" dirty="0" smtClean="0"/>
              <a:t> не препятствовали сборке комплекса, однако такие мутантные формы белка не спасали нуль-аллель. Помимо формирования комплекса, для функционирования септинов также важна способность формировать филаменты. Поэтому следующим этапом </a:t>
            </a:r>
            <a:r>
              <a:rPr lang="ru-RU" dirty="0" smtClean="0"/>
              <a:t>очищенные</a:t>
            </a:r>
            <a:r>
              <a:rPr lang="ru-RU" baseline="0" dirty="0" smtClean="0"/>
              <a:t> септиновые комплексы с мутацией в ГТФазном домене были проверены на способнось полимеризоваться с формированием филаментов </a:t>
            </a:r>
            <a:r>
              <a:rPr lang="ru-RU" sz="1200" b="0" i="1" dirty="0" smtClean="0"/>
              <a:t>in vitro</a:t>
            </a:r>
            <a:r>
              <a:rPr lang="ru-RU" baseline="0" dirty="0" smtClean="0"/>
              <a:t>. Филаменты наблюдали при помощи электронной микроскопии. При высоких концентрациях белка комплекс дикого типа само-полимеризуется с формированем филаментов. Комплексы, содержащие мутации в ГТФазном домене </a:t>
            </a:r>
            <a:r>
              <a:rPr lang="en-US" sz="1200" b="0" dirty="0" smtClean="0">
                <a:solidFill>
                  <a:srgbClr val="000000"/>
                </a:solidFill>
              </a:rPr>
              <a:t>Pnut</a:t>
            </a:r>
            <a:r>
              <a:rPr lang="ru-RU" sz="1200" b="0" dirty="0" smtClean="0">
                <a:solidFill>
                  <a:srgbClr val="000000"/>
                </a:solidFill>
              </a:rPr>
              <a:t> имели сниженную способность формировать филаменты.</a:t>
            </a:r>
            <a:r>
              <a:rPr lang="ru-RU" sz="1200" b="0" baseline="0" dirty="0" smtClean="0">
                <a:solidFill>
                  <a:srgbClr val="000000"/>
                </a:solidFill>
              </a:rPr>
              <a:t> Наиболее выраженный эффект имела мутация в </a:t>
            </a:r>
            <a:r>
              <a:rPr lang="en-US" sz="1200" b="1" dirty="0" smtClean="0">
                <a:solidFill>
                  <a:srgbClr val="000000"/>
                </a:solidFill>
              </a:rPr>
              <a:t>G4</a:t>
            </a:r>
            <a:r>
              <a:rPr lang="ru-RU" sz="1200" b="1" dirty="0" smtClean="0">
                <a:solidFill>
                  <a:srgbClr val="000000"/>
                </a:solidFill>
              </a:rPr>
              <a:t> </a:t>
            </a:r>
            <a:r>
              <a:rPr lang="ru-RU" sz="1200" b="0" dirty="0" smtClean="0">
                <a:solidFill>
                  <a:srgbClr val="000000"/>
                </a:solidFill>
              </a:rPr>
              <a:t>мотиве – в</a:t>
            </a:r>
            <a:r>
              <a:rPr lang="ru-RU" sz="1200" b="0" baseline="0" dirty="0" smtClean="0">
                <a:solidFill>
                  <a:srgbClr val="000000"/>
                </a:solidFill>
              </a:rPr>
              <a:t> этом случае филаменты совсем не формировались. Мы полагаем, что ГТФазные мутации </a:t>
            </a:r>
            <a:r>
              <a:rPr lang="en-US" sz="1200" b="0" baseline="0" dirty="0" smtClean="0">
                <a:solidFill>
                  <a:srgbClr val="000000"/>
                </a:solidFill>
              </a:rPr>
              <a:t>Pnut </a:t>
            </a:r>
            <a:r>
              <a:rPr lang="ru-RU" sz="1200" b="0" baseline="0" dirty="0" smtClean="0">
                <a:solidFill>
                  <a:srgbClr val="000000"/>
                </a:solidFill>
              </a:rPr>
              <a:t>нарушают структуру ГТФазного домена. Поэтому мутантные субъединицы </a:t>
            </a:r>
            <a:r>
              <a:rPr lang="en-US" sz="1200" b="0" baseline="0" dirty="0" smtClean="0">
                <a:solidFill>
                  <a:srgbClr val="000000"/>
                </a:solidFill>
              </a:rPr>
              <a:t>Pnut </a:t>
            </a:r>
            <a:r>
              <a:rPr lang="ru-RU" sz="1200" b="0" baseline="0" dirty="0" smtClean="0">
                <a:solidFill>
                  <a:srgbClr val="000000"/>
                </a:solidFill>
              </a:rPr>
              <a:t> из соседних комплексов не способны ассоциировать друг с другом и не могут сформировать филаменты. Так как филаменты являются одной из функциональных форм септинов, мухи с данным трансгеном не спасают нуль-аллель.</a:t>
            </a:r>
            <a:endParaRPr lang="ru-RU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5888-F0AC-4EBF-8947-7026B5A4C4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492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Септины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как дрозофилы, так и других организмов, способны само-полимеризоваться только при достаточно высоких концентрациях. Однако, у дрозофилы было показано, что белок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Orc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необходимый для иниации репликации ДНК у эукариот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взаимодействует с С-концевым доменом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Pnut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vitro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стимулирует формирование септиновых филаментов при 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низких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концентрациях комплекса.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 выяснить механизм данного эффекта, мы использовали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модифицированное иммунно-золото, позволяющее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визуализировать меченные белки в ЭМ экспериментах.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отсутствие Orc6 филаменты не формировались, и окраска иммуннозолотом не выявила особого паттерна. При добавлении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Orc6 формируются длинные филаменты. Как показано на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Рис.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молекулы Orc6 специфически локализуются вдоль септиновых филаментов, и оставаются связанными с ними после полимеризации. Кроме того, мы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казали, что Orc6 стехиометрически связывался с комплексом в соотношении ~2 молекулы Orc6 на один гексамер, что согласуется с наличием двух молекул Pnut в мономере. Добавление высоких концентраций ГТФ в реакцию филаментообразования в присутствие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Orc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приводило к формированию более длинных филаментов. Использование негидролизуемых аналогов не имело такого эффекта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длину филаментов.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5888-F0AC-4EBF-8947-7026B5A4C4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713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основе полученных данных нами была предложена следующая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модель. Белок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Orc6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связывается с белком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Pnut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располагающимся по краям септинового комплекса. Связывание с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Orc6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стимулирует гидролиз ГТФ септином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Pnut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 результате чего субъединицы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Pnut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формируют более плотные контакты между собой, таким образом, стабилизируя сформировавшиеся филаменты.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5888-F0AC-4EBF-8947-7026B5A4C4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03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Выводы</a:t>
            </a:r>
            <a:r>
              <a:rPr lang="ru-RU" baseline="0" dirty="0" smtClean="0"/>
              <a:t> </a:t>
            </a:r>
            <a:r>
              <a:rPr lang="ru-RU" dirty="0" smtClean="0"/>
              <a:t>1) Был создан вектор для</a:t>
            </a:r>
            <a:r>
              <a:rPr lang="ru-RU" baseline="0" dirty="0" smtClean="0"/>
              <a:t> </a:t>
            </a:r>
            <a:r>
              <a:rPr lang="ru-RU" dirty="0" smtClean="0"/>
              <a:t>эктопического подавления экспрессии гена </a:t>
            </a:r>
            <a:r>
              <a:rPr lang="en-US" i="1" dirty="0" err="1" smtClean="0"/>
              <a:t>pnut</a:t>
            </a:r>
            <a:r>
              <a:rPr lang="ru-RU" i="1" dirty="0" smtClean="0"/>
              <a:t> </a:t>
            </a:r>
            <a:r>
              <a:rPr lang="ru-RU" dirty="0" smtClean="0"/>
              <a:t>при помощи  РНК-интерференции и получены соответствующие трансгенные линии дрозофилы. 2) Показано, что продукт гена </a:t>
            </a:r>
            <a:r>
              <a:rPr lang="en-US" i="1" dirty="0" err="1" smtClean="0"/>
              <a:t>pnut</a:t>
            </a:r>
            <a:r>
              <a:rPr lang="ru-RU" i="1" dirty="0" smtClean="0"/>
              <a:t> </a:t>
            </a:r>
            <a:r>
              <a:rPr lang="ru-RU" dirty="0" smtClean="0"/>
              <a:t>не является критичным для делений генеративных клеток как в семенниках, так и в яичниках дрозофилы. 3) Снижение уровня экспрессии гена </a:t>
            </a:r>
            <a:r>
              <a:rPr lang="en-US" i="1" dirty="0" err="1" smtClean="0"/>
              <a:t>pnut</a:t>
            </a:r>
            <a:r>
              <a:rPr lang="ru-RU" baseline="0" dirty="0" smtClean="0"/>
              <a:t> </a:t>
            </a:r>
            <a:r>
              <a:rPr lang="ru-RU" dirty="0" smtClean="0"/>
              <a:t>в семенниках дрозофилы приводит к стерильности самцов, причиной которой является неподвижность спермиев. Ультраструктурный анализ показал дефекты в структуре базального тела неподвижных сперматозоидов. Снижение уровня экспрессии гена </a:t>
            </a:r>
            <a:r>
              <a:rPr lang="en-US" i="1" dirty="0" err="1" smtClean="0"/>
              <a:t>pnut</a:t>
            </a:r>
            <a:r>
              <a:rPr lang="en-US" i="1" dirty="0" smtClean="0"/>
              <a:t> </a:t>
            </a:r>
            <a:r>
              <a:rPr lang="ru-RU" dirty="0" smtClean="0"/>
              <a:t>в яичниках дрозофилы приводит к следующим аномалиям оогенеза: нарушение поляризации яйцевых</a:t>
            </a:r>
            <a:r>
              <a:rPr lang="ru-RU" baseline="0" dirty="0" smtClean="0"/>
              <a:t> камер</a:t>
            </a:r>
            <a:r>
              <a:rPr lang="ru-RU" dirty="0" smtClean="0"/>
              <a:t>, нарушение цитокинеза в клетках хориона и нарушение структуры хроматина в фолликулярных клетках. Обнаруженные дефекты указывают на роль продукта гена </a:t>
            </a:r>
            <a:r>
              <a:rPr lang="en-US" i="1" dirty="0" err="1" smtClean="0"/>
              <a:t>pnut</a:t>
            </a:r>
            <a:r>
              <a:rPr lang="ru-RU" i="1" dirty="0" smtClean="0"/>
              <a:t> </a:t>
            </a:r>
            <a:r>
              <a:rPr lang="ru-RU" dirty="0" smtClean="0"/>
              <a:t>в соматических клетках, входящих  состав яичников.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5888-F0AC-4EBF-8947-7026B5A4C4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785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dirty="0" smtClean="0"/>
              <a:t>4) Был проанализирован эффект мутаций в ГТФазном домене </a:t>
            </a:r>
            <a:r>
              <a:rPr lang="en-US" dirty="0" smtClean="0"/>
              <a:t>Pnut </a:t>
            </a:r>
            <a:r>
              <a:rPr lang="ru-RU" dirty="0" smtClean="0"/>
              <a:t>на функционирование септинового комплеска </a:t>
            </a:r>
            <a:r>
              <a:rPr lang="en-US" i="1" dirty="0" smtClean="0"/>
              <a:t>in vitro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 smtClean="0"/>
              <a:t>Показано, что ГТФазный домен </a:t>
            </a:r>
            <a:r>
              <a:rPr lang="en-US" dirty="0" smtClean="0"/>
              <a:t>Pnut </a:t>
            </a:r>
            <a:r>
              <a:rPr lang="ru-RU" dirty="0" smtClean="0"/>
              <a:t>не влияет на формирование септинового комплекса, однако препятствует формированию септиновых филаментов. 5) Был проанализирован эффект мутаций в ГТФазном домене </a:t>
            </a:r>
            <a:r>
              <a:rPr lang="en-US" dirty="0" smtClean="0"/>
              <a:t>Pnut</a:t>
            </a:r>
            <a:r>
              <a:rPr lang="ru-RU" dirty="0" smtClean="0"/>
              <a:t>,  а также делеций С-концевого домена </a:t>
            </a:r>
            <a:r>
              <a:rPr lang="en-US" i="1" dirty="0" smtClean="0"/>
              <a:t>in vivo</a:t>
            </a:r>
            <a:r>
              <a:rPr lang="en-US" dirty="0" smtClean="0"/>
              <a:t>. </a:t>
            </a:r>
            <a:r>
              <a:rPr lang="ru-RU" dirty="0" smtClean="0"/>
              <a:t>Мутантные белки имели нарушенную клеточную локализацию и не восстанавливали жизнеспособность летального нуль-аллеля</a:t>
            </a:r>
            <a:r>
              <a:rPr lang="en-US" i="1" dirty="0" smtClean="0"/>
              <a:t> </a:t>
            </a:r>
            <a:r>
              <a:rPr lang="en-US" i="1" dirty="0" err="1" smtClean="0"/>
              <a:t>pnut</a:t>
            </a:r>
            <a:r>
              <a:rPr lang="ru-RU" i="1" dirty="0" smtClean="0"/>
              <a:t>. </a:t>
            </a:r>
            <a:r>
              <a:rPr lang="ru-RU" dirty="0" smtClean="0"/>
              <a:t>6) Был проанализирован стимулирующий эффект белка </a:t>
            </a:r>
            <a:r>
              <a:rPr lang="en-US" dirty="0" smtClean="0"/>
              <a:t>Orc6 </a:t>
            </a:r>
            <a:r>
              <a:rPr lang="ru-RU" dirty="0" smtClean="0"/>
              <a:t>на полимеризацию септинов. При помощи электронной микроскопии было показано, что </a:t>
            </a:r>
            <a:r>
              <a:rPr lang="en-US" dirty="0" err="1" smtClean="0"/>
              <a:t>Orc</a:t>
            </a:r>
            <a:r>
              <a:rPr lang="ru-RU" dirty="0" smtClean="0"/>
              <a:t>6 способствует формированию септиновых филаментов, непосредственно связываясь с септиновым комплексом в соотношении 2 молекулы </a:t>
            </a:r>
            <a:r>
              <a:rPr lang="en-US" dirty="0" err="1" smtClean="0"/>
              <a:t>Orc</a:t>
            </a:r>
            <a:r>
              <a:rPr lang="ru-RU" dirty="0" smtClean="0"/>
              <a:t>6 на один комплекс. Добавление высоких концентраций ГТФ приводило к формированию более длинных филаментов в присутствие </a:t>
            </a:r>
            <a:r>
              <a:rPr lang="en-US" dirty="0" smtClean="0"/>
              <a:t>Orc6</a:t>
            </a:r>
            <a:r>
              <a:rPr lang="ru-RU" dirty="0" smtClean="0"/>
              <a:t>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5888-F0AC-4EBF-8947-7026B5A4C4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64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данном слайде представлена типичная струкура септина. Характерной особенностью является наличие высококонсервативного ГТФ-связывающего домена, содержащего три консервативных мотива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4, участвующих в координации гуанозин-фосфата внутри сайта связывания. Большинство септинов на С-конце содержат биспиральный домен, который чаще всего участвует во взаимодействии с другими белками. Кроме того, многие септины содержат небольшой многоосновный участок, который обеспечивает взаимодействие с фосфолипидами клеточных мембран.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5888-F0AC-4EBF-8947-7026B5A4C4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33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Спектр процессов, в которых задействованы</a:t>
            </a:r>
            <a:r>
              <a:rPr lang="ru-RU" baseline="0" dirty="0" smtClean="0"/>
              <a:t> септины, чрезвычайно велик. </a:t>
            </a:r>
            <a:r>
              <a:rPr lang="ru-RU" baseline="0" dirty="0" smtClean="0"/>
              <a:t>У млекопитающих</a:t>
            </a:r>
            <a:r>
              <a:rPr lang="en-US" baseline="0" dirty="0" smtClean="0"/>
              <a:t>,  </a:t>
            </a:r>
            <a:r>
              <a:rPr lang="ru-RU" baseline="0" dirty="0" smtClean="0"/>
              <a:t>помимо </a:t>
            </a:r>
            <a:r>
              <a:rPr lang="ru-RU" baseline="0" dirty="0" smtClean="0"/>
              <a:t>консервативной роли в цитокинезе </a:t>
            </a:r>
            <a:r>
              <a:rPr lang="ru-RU" baseline="0" dirty="0" smtClean="0"/>
              <a:t>септины </a:t>
            </a:r>
            <a:r>
              <a:rPr lang="ru-RU" baseline="0" dirty="0" smtClean="0"/>
              <a:t>участвуют в </a:t>
            </a:r>
            <a:r>
              <a:rPr lang="ru-RU" baseline="0" dirty="0" smtClean="0"/>
              <a:t>установлении клеточной полярности, везикулярном </a:t>
            </a:r>
            <a:r>
              <a:rPr lang="ru-RU" baseline="0" dirty="0" smtClean="0"/>
              <a:t>траффике, </a:t>
            </a:r>
            <a:r>
              <a:rPr lang="ru-RU" baseline="0" dirty="0" smtClean="0"/>
              <a:t>экзоцитозе, апоптозе, нейрогенезе </a:t>
            </a:r>
            <a:r>
              <a:rPr lang="ru-RU" baseline="0" dirty="0" smtClean="0"/>
              <a:t>и других процессах. В большинстве случаев, септины выполняют свои функции двумя способами. Первый состоит в том, что септины формируют </a:t>
            </a:r>
            <a:r>
              <a:rPr lang="ru-RU" b="1" baseline="0" dirty="0" smtClean="0"/>
              <a:t>каркас</a:t>
            </a:r>
            <a:r>
              <a:rPr lang="ru-RU" baseline="0" dirty="0" smtClean="0"/>
              <a:t> для </a:t>
            </a:r>
            <a:r>
              <a:rPr lang="ru-RU" dirty="0" smtClean="0"/>
              <a:t>привлечения и удержания других белков в определенном месте. Во вторых, септины</a:t>
            </a:r>
            <a:r>
              <a:rPr lang="ru-RU" baseline="0" dirty="0" smtClean="0"/>
              <a:t> могут формировать </a:t>
            </a:r>
            <a:r>
              <a:rPr lang="ru-RU" b="1" dirty="0" smtClean="0"/>
              <a:t>диффузионный барьер</a:t>
            </a:r>
            <a:r>
              <a:rPr lang="ru-RU" dirty="0" smtClean="0"/>
              <a:t>, ограничивающий</a:t>
            </a:r>
            <a:r>
              <a:rPr lang="ru-RU" baseline="0" dirty="0" smtClean="0"/>
              <a:t> диффузию других белков </a:t>
            </a:r>
            <a:r>
              <a:rPr lang="ru-RU" baseline="0" dirty="0" smtClean="0"/>
              <a:t>и </a:t>
            </a:r>
            <a:r>
              <a:rPr lang="ru-RU" dirty="0" smtClean="0"/>
              <a:t>обеспечивающий таким образом внутриклеточную компартментализацию.</a:t>
            </a:r>
            <a:r>
              <a:rPr lang="ru-RU" baseline="0" dirty="0" smtClean="0"/>
              <a:t> </a:t>
            </a:r>
            <a:r>
              <a:rPr lang="ru-RU" dirty="0" smtClean="0"/>
              <a:t>На основе их взаимодействия с клеточной мембраной и выполняемыми функциями, септины стали рассматривать как </a:t>
            </a:r>
            <a:r>
              <a:rPr lang="ru-RU" b="1" dirty="0" smtClean="0"/>
              <a:t>четвертый компонент цитоскелета</a:t>
            </a:r>
            <a:r>
              <a:rPr lang="ru-RU" dirty="0" smtClean="0"/>
              <a:t>, наряду с актином, микротрубочками и промежуточными филаментами.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5888-F0AC-4EBF-8947-7026B5A4C4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70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Важной характерной особенностью септинов является их способность взаимодействовать друг с другом с формированием гетеромерных комплексов. Наиболее хорошо изучен септиновый комплекс человека. Он содержит по две копии септинов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и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7, при этом субъединицы располагаются симметрично относительно центра, формируя неполярный гексамер. Септиновые комплексы далее могут ассоциировать друг с другом конец к концу и таким образом полимеризоваться с формированием септиновых филаментов. Очень важно отметить, что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способность к формированию комплексов и филаментов критична для выполнения септинами своих функций внутри клетки.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видно из структуры комплекса, сайты связывания ГТФ участвуют в построении поверхностей взаимодействия между субъединицами внутри комплекса, а также между соседними комплексами при формировании филаментов.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Ряд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исследований свидетельствуют о том, ГТФазная активность септинов может играть роль в динамике септиновых комплексов и филаментов.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Однако в литературе имеются противоречивые данные по этому вопросу, и детальные механизмы роли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ГТФазного домена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остаются до конца невыясненными. 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5888-F0AC-4EBF-8947-7026B5A4C4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89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У дрозофилы известно 5 септинов, три из которых, а именно</a:t>
            </a:r>
            <a:r>
              <a:rPr lang="en-US" dirty="0" smtClean="0"/>
              <a:t> </a:t>
            </a:r>
            <a:r>
              <a:rPr lang="en-US" b="1" dirty="0" smtClean="0"/>
              <a:t>Pnut</a:t>
            </a:r>
            <a:r>
              <a:rPr lang="ru-RU" b="1" dirty="0" smtClean="0"/>
              <a:t>, </a:t>
            </a:r>
            <a:r>
              <a:rPr lang="en-US" b="1" dirty="0" smtClean="0"/>
              <a:t>Sep</a:t>
            </a:r>
            <a:r>
              <a:rPr lang="ru-RU" b="1" dirty="0" smtClean="0"/>
              <a:t>1 и </a:t>
            </a:r>
            <a:r>
              <a:rPr lang="en-US" b="1" dirty="0" smtClean="0"/>
              <a:t>Sep</a:t>
            </a:r>
            <a:r>
              <a:rPr lang="ru-RU" b="1" dirty="0" smtClean="0"/>
              <a:t>2 </a:t>
            </a:r>
            <a:r>
              <a:rPr lang="ru-RU" dirty="0" smtClean="0"/>
              <a:t>формируют неполярный гексамерный комплекс,</a:t>
            </a:r>
            <a:r>
              <a:rPr lang="ru-RU" baseline="0" dirty="0" smtClean="0"/>
              <a:t> гомологичный шестичленному комплексу человека. </a:t>
            </a:r>
            <a:r>
              <a:rPr lang="ru-RU" b="0" baseline="0" dirty="0" smtClean="0"/>
              <a:t>Из трех септинов дрозофилы, входящих в состав комплекса, наибольший интерес для нас представлял </a:t>
            </a:r>
            <a:r>
              <a:rPr lang="en-US" b="1" dirty="0" smtClean="0"/>
              <a:t>Pnut</a:t>
            </a:r>
            <a:r>
              <a:rPr lang="ru-RU" b="1" dirty="0" smtClean="0"/>
              <a:t>, </a:t>
            </a:r>
            <a:r>
              <a:rPr lang="ru-RU" b="0" dirty="0" smtClean="0"/>
              <a:t>так как</a:t>
            </a:r>
            <a:r>
              <a:rPr lang="ru-RU" b="0" baseline="0" dirty="0" smtClean="0"/>
              <a:t> он располагается по краям комплекса и участвует в формировании как комплексов, так и филаментов. Кроме того, взаимодействие крайней субъединицы комплекса с белками-партнерами может играть регуляторную роль в динамики септинов. Ранее было показано, что у дрозофилы белок </a:t>
            </a:r>
            <a:r>
              <a:rPr lang="en-US" b="0" baseline="0" dirty="0" smtClean="0"/>
              <a:t>Orc6</a:t>
            </a:r>
            <a:r>
              <a:rPr lang="ru-RU" b="0" baseline="0" dirty="0" smtClean="0"/>
              <a:t>, участвующий в репликации, взаимодействует с </a:t>
            </a:r>
            <a:r>
              <a:rPr lang="en-US" b="0" dirty="0" smtClean="0"/>
              <a:t>Pnut</a:t>
            </a:r>
            <a:r>
              <a:rPr lang="ru-RU" b="0" dirty="0" smtClean="0"/>
              <a:t> и оказывает</a:t>
            </a:r>
            <a:r>
              <a:rPr lang="ru-RU" b="0" baseline="0" dirty="0" smtClean="0"/>
              <a:t> стимулирующее действие на полимеризации септиновых комплексов</a:t>
            </a:r>
            <a:r>
              <a:rPr lang="en-US" b="0" baseline="0" dirty="0" smtClean="0"/>
              <a:t> </a:t>
            </a:r>
            <a:r>
              <a:rPr lang="en-US" b="0" i="1" dirty="0" smtClean="0"/>
              <a:t>in</a:t>
            </a:r>
            <a:r>
              <a:rPr lang="en-US" b="0" i="1" baseline="0" dirty="0" smtClean="0"/>
              <a:t> vitro</a:t>
            </a:r>
            <a:r>
              <a:rPr lang="ru-RU" b="0" baseline="0" dirty="0" smtClean="0"/>
              <a:t>. Однако механизм такого стимулирующего действия точно не известен.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baseline="0" dirty="0" smtClean="0"/>
              <a:t>Для гена </a:t>
            </a:r>
            <a:r>
              <a:rPr lang="en-US" b="1" dirty="0" smtClean="0"/>
              <a:t>Pnut</a:t>
            </a:r>
            <a:r>
              <a:rPr lang="ru-RU" b="1" dirty="0" smtClean="0"/>
              <a:t> </a:t>
            </a:r>
            <a:r>
              <a:rPr lang="ru-RU" b="0" dirty="0" smtClean="0"/>
              <a:t>ранее был получен</a:t>
            </a:r>
            <a:r>
              <a:rPr lang="ru-RU" b="0" baseline="0" dirty="0" smtClean="0"/>
              <a:t> нуль-аллель </a:t>
            </a:r>
            <a:r>
              <a:rPr lang="ru-RU" b="1" i="1" dirty="0" smtClean="0"/>
              <a:t>pnut</a:t>
            </a:r>
            <a:r>
              <a:rPr lang="ru-RU" b="1" i="1" baseline="30000" dirty="0" smtClean="0"/>
              <a:t>XP</a:t>
            </a:r>
            <a:r>
              <a:rPr lang="ru-RU" b="0" baseline="0" dirty="0" smtClean="0"/>
              <a:t>, представляющий собой делецию кодирующей части гена. Гомозиготы по нуль-аллелю летальны в третьем личиночом возрасте, и  в соматических тканях таких личинок обнаруживаются полиплоидные клетки.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Деления генеративных клеток у дрозофилы характеризуются неполным цитокинезом, поэтому важно было выяснить, какую роль играет септин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Pnut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делении  генеративных клеток по сравнению с соматическими. </a:t>
            </a:r>
            <a:endParaRPr lang="ru-RU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5888-F0AC-4EBF-8947-7026B5A4C4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34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образом, целью работы стало Изучение септина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Peanut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также его отдельных функциональных доменов у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Drosophila melanogaster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достижения цели были поставлены следующие задачи. 1) Создать вектор для эктопического подавления экспрессии гена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pnut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помощи РНК-интерференции. Получить соответствующие трансгенные линии дрозофилы. 2) Изучить роль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Pnut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гонадогенезе при помощи эктопического подавления экспрессии гена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pnut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РНК-интерференции. 3) Проанализировать роль ГТФ-азного домена Pnut в функционировании септинового комплекса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vitro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4) Охарактеризовать эффект мутаций в консервативных доменах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Pnut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vivo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5) Проанализировать эффект белка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Orc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6, а также ГТФ на формирование септиновых филаментов дрозофилы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vitro.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5888-F0AC-4EBF-8947-7026B5A4C4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73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Так как септины были открыты именно как белки, участвующие</a:t>
            </a:r>
            <a:r>
              <a:rPr lang="ru-RU" baseline="0" dirty="0" smtClean="0"/>
              <a:t> в цитокинезе,</a:t>
            </a:r>
            <a:r>
              <a:rPr lang="ru-RU" dirty="0" smtClean="0"/>
              <a:t> мы решили проверить функции септина </a:t>
            </a:r>
            <a:r>
              <a:rPr lang="en-US" sz="1200" b="1" i="1" dirty="0" err="1" smtClean="0"/>
              <a:t>pnut</a:t>
            </a:r>
            <a:r>
              <a:rPr lang="ru-RU" baseline="0" dirty="0" smtClean="0"/>
              <a:t> </a:t>
            </a:r>
            <a:r>
              <a:rPr lang="ru-RU" dirty="0" smtClean="0"/>
              <a:t>в делениях соматических клеток дрозофилы.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анализа использовались клетки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нервных ганглиев 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гомозигот по нуль-аллелю гена </a:t>
            </a:r>
            <a:r>
              <a:rPr lang="en-US" sz="1200" b="1" i="1" dirty="0" err="1" smtClean="0"/>
              <a:t>pnut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соматических клетках мутантов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наблюдались</a:t>
            </a:r>
            <a:r>
              <a:rPr lang="ru-RU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нарушения цитокинеза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(что было ожидаемо согласно литературным данным). 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Однако,</a:t>
            </a:r>
            <a:r>
              <a:rPr lang="ru-RU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помимо нарушения цитокинеза мы обнаружили 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аномалии прикрепления хромосом к веретену, нерасхождение центросом, а</a:t>
            </a:r>
            <a:r>
              <a:rPr lang="ru-RU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 хромосомные мосты,</a:t>
            </a:r>
            <a:r>
              <a:rPr lang="ru-RU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что ранее показано не было. </a:t>
            </a:r>
            <a:endParaRPr lang="en-US" sz="120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5888-F0AC-4EBF-8947-7026B5A4C4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582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Так как гомозиготы по нуль-аллелю не</a:t>
            </a:r>
            <a:r>
              <a:rPr lang="ru-RU" baseline="0" dirty="0" smtClean="0"/>
              <a:t> </a:t>
            </a:r>
            <a:r>
              <a:rPr lang="ru-RU" dirty="0" smtClean="0"/>
              <a:t>доживают до стадии имаго, для изучения роли гена</a:t>
            </a:r>
            <a:r>
              <a:rPr lang="ru-RU" baseline="0" dirty="0" smtClean="0"/>
              <a:t> </a:t>
            </a:r>
            <a:r>
              <a:rPr lang="ru-RU" i="1" dirty="0" smtClean="0"/>
              <a:t>pnut</a:t>
            </a:r>
            <a:r>
              <a:rPr lang="ru-RU" i="0" baseline="0" dirty="0" smtClean="0"/>
              <a:t> в гонадогенезе, нами был создан </a:t>
            </a:r>
            <a:r>
              <a:rPr lang="ru-RU" dirty="0" smtClean="0"/>
              <a:t>вектор для проведения РНК-интерференции гена </a:t>
            </a:r>
            <a:r>
              <a:rPr lang="ru-RU" i="1" dirty="0" smtClean="0"/>
              <a:t>pnut</a:t>
            </a:r>
            <a:r>
              <a:rPr lang="ru-RU" dirty="0" smtClean="0"/>
              <a:t>, позволяющий эктопически подавлять экспрессию данного гена.</a:t>
            </a:r>
            <a:r>
              <a:rPr lang="ru-RU" baseline="0" dirty="0" smtClean="0"/>
              <a:t> </a:t>
            </a:r>
            <a:r>
              <a:rPr lang="ru-RU" dirty="0" smtClean="0"/>
              <a:t>Для</a:t>
            </a:r>
            <a:r>
              <a:rPr lang="ru-RU" baseline="0" dirty="0" smtClean="0"/>
              <a:t> этого функциональная часть уже существующего вектора для провения РНКи, а именно интрон гена </a:t>
            </a:r>
            <a:r>
              <a:rPr lang="en-US" baseline="0" dirty="0" smtClean="0"/>
              <a:t>white</a:t>
            </a:r>
            <a:r>
              <a:rPr lang="ru-RU" baseline="0" dirty="0" smtClean="0"/>
              <a:t> была перенесена в плазмиду </a:t>
            </a:r>
            <a:r>
              <a:rPr lang="en-US" baseline="0" dirty="0" err="1" smtClean="0"/>
              <a:t>pUASP</a:t>
            </a:r>
            <a:r>
              <a:rPr lang="ru-RU" baseline="0" dirty="0" smtClean="0"/>
              <a:t>, и по краям от интрона было встроено два одиноковых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фрагмента гена </a:t>
            </a:r>
            <a:r>
              <a:rPr lang="ru-RU" i="1" dirty="0" smtClean="0"/>
              <a:t>pnut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противоположных направлениях.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Плазмида </a:t>
            </a:r>
            <a:r>
              <a:rPr lang="en-US" baseline="0" dirty="0" err="1" smtClean="0"/>
              <a:t>pUASP</a:t>
            </a:r>
            <a:r>
              <a:rPr lang="ru-RU" baseline="0" dirty="0" smtClean="0"/>
              <a:t> имеет преимущество перед плазмидой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pWIZ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так как позволяет запускать РНКи не только в соматических 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но и в генеративных клетках. Кроме того, она обеспечивает более высокий уровень экспрессии. </a:t>
            </a:r>
            <a:r>
              <a:rPr lang="ru-RU" dirty="0" smtClean="0"/>
              <a:t>Для сконструированного вектора были получены соответствующие</a:t>
            </a:r>
            <a:r>
              <a:rPr lang="ru-RU" baseline="0" dirty="0" smtClean="0"/>
              <a:t> трансгенные линии дрозофилы.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запуска РНК-интерференции гена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pnut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трансгенную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линию, несущую инсерцию вектора, скрещивали с различными ткане- или стадио-специфическими драйверами.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baseline="0" dirty="0" smtClean="0"/>
              <a:t>Функциональность конструкта была проверена при помощи вестерн-блоттинга с использованием антител к белку </a:t>
            </a:r>
            <a:r>
              <a:rPr lang="en-US" baseline="0" dirty="0" smtClean="0"/>
              <a:t>Pnut.</a:t>
            </a:r>
            <a:r>
              <a:rPr lang="ru-RU" baseline="0" dirty="0" smtClean="0"/>
              <a:t> При проведении РНК-интерференции с использованием повсеместного драйвера, количество продукта гена </a:t>
            </a:r>
            <a:r>
              <a:rPr lang="en-US" baseline="0" dirty="0" err="1" smtClean="0"/>
              <a:t>pnut</a:t>
            </a:r>
            <a:r>
              <a:rPr lang="en-US" baseline="0" dirty="0" smtClean="0"/>
              <a:t> </a:t>
            </a:r>
            <a:r>
              <a:rPr lang="ru-RU" baseline="0" dirty="0" smtClean="0"/>
              <a:t>было значительно снижено по сравнению в контролем. 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5888-F0AC-4EBF-8947-7026B5A4C4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21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проведении РНК-интерференции в генеративных клетках при</a:t>
            </a:r>
            <a:r>
              <a:rPr lang="ru-RU" baseline="0" dirty="0" smtClean="0"/>
              <a:t> помощи драйвера </a:t>
            </a:r>
            <a:r>
              <a:rPr lang="en-US" sz="1200" i="1" dirty="0" smtClean="0"/>
              <a:t>nanos-GAL4</a:t>
            </a:r>
            <a:r>
              <a:rPr lang="ru-RU" sz="1200" i="1" dirty="0" smtClean="0"/>
              <a:t>,  а</a:t>
            </a:r>
            <a:r>
              <a:rPr lang="ru-RU" sz="1200" i="1" baseline="0" dirty="0" smtClean="0"/>
              <a:t> </a:t>
            </a:r>
            <a:r>
              <a:rPr lang="ru-RU" baseline="0" dirty="0" smtClean="0"/>
              <a:t> также повсеместно во вех типах клеток при помощи драйвера </a:t>
            </a:r>
            <a:r>
              <a:rPr lang="en-US" sz="1200" i="1" dirty="0" smtClean="0"/>
              <a:t>tubulin-GAL4</a:t>
            </a:r>
            <a:r>
              <a:rPr lang="ru-RU" sz="1200" i="1" dirty="0" smtClean="0"/>
              <a:t> п</a:t>
            </a:r>
            <a:r>
              <a:rPr lang="ru-RU" dirty="0" smtClean="0"/>
              <a:t>римерно 60% самцов были стерильны и производили неподвижную сперму.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Здесь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я бы  хотела отметить, что у млекопитающих (в частности у мыши и у человека) было ранее показан эффект мутаций в септинах на стерильность самцов. Однако, у дрозофилы такой фенотип был показан нами впервые.</a:t>
            </a:r>
          </a:p>
          <a:p>
            <a:r>
              <a:rPr lang="ru-RU" dirty="0" smtClean="0"/>
              <a:t>Цитологический</a:t>
            </a:r>
            <a:r>
              <a:rPr lang="ru-RU" baseline="0" dirty="0" smtClean="0"/>
              <a:t> анализ семенников при проведении РНК интерференции гена показал отсутствие н</a:t>
            </a:r>
            <a:r>
              <a:rPr lang="ru-RU" dirty="0" smtClean="0"/>
              <a:t>арушений в делениях генеративных  клеток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 проведен ЭМ анализ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основных структур ответственных </a:t>
            </a:r>
            <a:r>
              <a:rPr lang="ru-RU" dirty="0" smtClean="0"/>
              <a:t>за подвижность </a:t>
            </a:r>
            <a:r>
              <a:rPr lang="ru-RU" dirty="0" smtClean="0"/>
              <a:t>сперматозоида – митохондрий, аксонемы и базального</a:t>
            </a:r>
            <a:r>
              <a:rPr lang="ru-RU" baseline="0" dirty="0" smtClean="0"/>
              <a:t> тела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Дефектов митохондрий и аксонемы обнаружено не было. Однако наблюдались</a:t>
            </a:r>
            <a:r>
              <a:rPr lang="ru-RU" baseline="0" dirty="0" smtClean="0"/>
              <a:t> аномалии в структуре базального тела. Фотографии были любезно предоставлены Болоболовой Е.У.</a:t>
            </a:r>
            <a:r>
              <a:rPr lang="ru-RU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5888-F0AC-4EBF-8947-7026B5A4C4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296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C7A5D-84D4-4956-A403-A7876E72EFED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AC08-6EE3-4A21-BD0B-B0E84748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91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C7A5D-84D4-4956-A403-A7876E72EFED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AC08-6EE3-4A21-BD0B-B0E84748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3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C7A5D-84D4-4956-A403-A7876E72EFED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AC08-6EE3-4A21-BD0B-B0E84748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72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C7A5D-84D4-4956-A403-A7876E72EFED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AC08-6EE3-4A21-BD0B-B0E84748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38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C7A5D-84D4-4956-A403-A7876E72EFED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AC08-6EE3-4A21-BD0B-B0E84748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41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C7A5D-84D4-4956-A403-A7876E72EFED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AC08-6EE3-4A21-BD0B-B0E84748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96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C7A5D-84D4-4956-A403-A7876E72EFED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AC08-6EE3-4A21-BD0B-B0E84748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7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C7A5D-84D4-4956-A403-A7876E72EFED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AC08-6EE3-4A21-BD0B-B0E84748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42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C7A5D-84D4-4956-A403-A7876E72EFED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AC08-6EE3-4A21-BD0B-B0E84748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58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C7A5D-84D4-4956-A403-A7876E72EFED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AC08-6EE3-4A21-BD0B-B0E84748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0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C7A5D-84D4-4956-A403-A7876E72EFED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AC08-6EE3-4A21-BD0B-B0E84748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824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C7A5D-84D4-4956-A403-A7876E72EFED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CAC08-6EE3-4A21-BD0B-B0E84748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0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microsoft.com/office/2007/relationships/hdphoto" Target="../media/hdphoto9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21.png"/><Relationship Id="rId1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microsoft.com/office/2007/relationships/hdphoto" Target="../media/hdphoto15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openxmlformats.org/officeDocument/2006/relationships/image" Target="../media/image30.tiff"/><Relationship Id="rId5" Type="http://schemas.openxmlformats.org/officeDocument/2006/relationships/image" Target="../media/image27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33.png"/><Relationship Id="rId4" Type="http://schemas.microsoft.com/office/2007/relationships/hdphoto" Target="../media/hdphoto1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11" Type="http://schemas.microsoft.com/office/2007/relationships/hdphoto" Target="../media/hdphoto21.wdp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microsoft.com/office/2007/relationships/hdphoto" Target="../media/hdphoto18.wdp"/><Relationship Id="rId9" Type="http://schemas.microsoft.com/office/2007/relationships/hdphoto" Target="../media/hdphoto2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4191000"/>
            <a:ext cx="6400800" cy="838200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Ахметова К.А.</a:t>
            </a:r>
          </a:p>
        </p:txBody>
      </p:sp>
      <p:sp>
        <p:nvSpPr>
          <p:cNvPr id="3" name="Rectangle 2"/>
          <p:cNvSpPr/>
          <p:nvPr/>
        </p:nvSpPr>
        <p:spPr>
          <a:xfrm>
            <a:off x="1066800" y="1447800"/>
            <a:ext cx="739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СТРУКТУРА И ФУНКЦИИ СЕПТИНА, КОДИРУЕМОГО ГЕНОМ </a:t>
            </a:r>
            <a:r>
              <a:rPr lang="ru-RU" sz="3200" i="1" dirty="0"/>
              <a:t>PEANUT</a:t>
            </a:r>
            <a:r>
              <a:rPr lang="ru-RU" sz="3200" dirty="0"/>
              <a:t> </a:t>
            </a:r>
            <a:r>
              <a:rPr lang="ru-RU" sz="3200" i="1" dirty="0"/>
              <a:t>DROSOPHILA MELANOGASTER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8354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260030" y="830051"/>
            <a:ext cx="407503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60% самцов с </a:t>
            </a:r>
            <a:r>
              <a:rPr lang="ru-RU" u="sng" dirty="0"/>
              <a:t>неподвижной </a:t>
            </a:r>
            <a:r>
              <a:rPr lang="ru-RU" u="sng" dirty="0" smtClean="0"/>
              <a:t>спермой</a:t>
            </a:r>
            <a:r>
              <a:rPr lang="en-US" u="sng" dirty="0" smtClean="0"/>
              <a:t>.</a:t>
            </a:r>
            <a:endParaRPr lang="ru-RU" u="sng" dirty="0"/>
          </a:p>
          <a:p>
            <a:r>
              <a:rPr lang="ru-RU" dirty="0"/>
              <a:t>Нарушений в делениях </a:t>
            </a:r>
            <a:r>
              <a:rPr lang="ru-RU" dirty="0" smtClean="0"/>
              <a:t>генеративных </a:t>
            </a:r>
            <a:r>
              <a:rPr lang="ru-RU" dirty="0"/>
              <a:t>клеток </a:t>
            </a:r>
            <a:r>
              <a:rPr lang="ru-RU" dirty="0" smtClean="0"/>
              <a:t>не </a:t>
            </a:r>
            <a:r>
              <a:rPr lang="ru-RU" dirty="0"/>
              <a:t>обнаружено</a:t>
            </a:r>
            <a:endParaRPr lang="en-US" dirty="0"/>
          </a:p>
        </p:txBody>
      </p:sp>
      <p:sp>
        <p:nvSpPr>
          <p:cNvPr id="12" name="Right Brace 11"/>
          <p:cNvSpPr/>
          <p:nvPr/>
        </p:nvSpPr>
        <p:spPr>
          <a:xfrm>
            <a:off x="4932249" y="828515"/>
            <a:ext cx="341194" cy="1146411"/>
          </a:xfrm>
          <a:prstGeom prst="rightBrace">
            <a:avLst>
              <a:gd name="adj1" fmla="val 3645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4592" y="0"/>
            <a:ext cx="893904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</a:rPr>
              <a:t>Эффект РНК-интерференции гена</a:t>
            </a:r>
            <a:r>
              <a:rPr lang="en-US" sz="23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300" b="1" i="1" dirty="0" err="1" smtClean="0">
                <a:solidFill>
                  <a:schemeClr val="accent1">
                    <a:lumMod val="50000"/>
                  </a:schemeClr>
                </a:solidFill>
              </a:rPr>
              <a:t>pnut</a:t>
            </a:r>
            <a:r>
              <a:rPr lang="ru-RU" sz="23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</a:rPr>
              <a:t>на сперматогенез дрозофилы.</a:t>
            </a:r>
            <a:endParaRPr lang="en-US" sz="2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97" y="851337"/>
            <a:ext cx="5297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nanos-GAL4    x   </a:t>
            </a:r>
            <a:r>
              <a:rPr lang="en-US" sz="2400" i="1" dirty="0" err="1" smtClean="0"/>
              <a:t>pUASP</a:t>
            </a:r>
            <a:r>
              <a:rPr lang="en-US" sz="2400" i="1" dirty="0" smtClean="0"/>
              <a:t>-W-</a:t>
            </a:r>
            <a:r>
              <a:rPr lang="en-US" sz="2400" i="1" dirty="0" err="1" smtClean="0"/>
              <a:t>pnut_RNAi</a:t>
            </a:r>
            <a:endParaRPr lang="en-US" sz="24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30588" y="1334813"/>
            <a:ext cx="5297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tubulin-GAL4    x   </a:t>
            </a:r>
            <a:r>
              <a:rPr lang="en-US" sz="2400" i="1" dirty="0" err="1" smtClean="0"/>
              <a:t>pUASP</a:t>
            </a:r>
            <a:r>
              <a:rPr lang="en-US" sz="2400" i="1" dirty="0" smtClean="0"/>
              <a:t>-W-</a:t>
            </a:r>
            <a:r>
              <a:rPr lang="en-US" sz="2400" i="1" dirty="0" err="1" smtClean="0"/>
              <a:t>pnut_RNAi</a:t>
            </a:r>
            <a:endParaRPr lang="en-US" sz="2400" i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780" y="2932997"/>
            <a:ext cx="2074608" cy="203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989" y="5020170"/>
            <a:ext cx="1921370" cy="1473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630" y="3287109"/>
            <a:ext cx="1980307" cy="300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56291" y="2555428"/>
            <a:ext cx="1623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Дикий тип</a:t>
            </a:r>
            <a:endParaRPr lang="en-US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792717" y="2500834"/>
            <a:ext cx="4193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nanos-GAL4    x   </a:t>
            </a:r>
            <a:r>
              <a:rPr lang="en-US" sz="1600" b="1" i="1" dirty="0" err="1"/>
              <a:t>pUASP</a:t>
            </a:r>
            <a:r>
              <a:rPr lang="en-US" sz="1600" b="1" i="1" dirty="0"/>
              <a:t>-W-</a:t>
            </a:r>
            <a:r>
              <a:rPr lang="en-US" sz="1600" b="1" i="1" dirty="0" err="1"/>
              <a:t>pnut_RNAi</a:t>
            </a:r>
            <a:endParaRPr lang="en-US" sz="1600" b="1" i="1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48" y="3119923"/>
            <a:ext cx="2328143" cy="285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41611" y="3907867"/>
            <a:ext cx="2376900" cy="147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95084" y="2065518"/>
            <a:ext cx="9017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Электронно-микроскопический анализ базального тела сперматозоида ***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488668"/>
            <a:ext cx="5104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***Фотографии были сделаны Болоболовой Е.У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55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20389" y="448962"/>
            <a:ext cx="4780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 </a:t>
            </a:r>
            <a:r>
              <a:rPr lang="ru-RU" b="1" u="sng" dirty="0" smtClean="0"/>
              <a:t>нет</a:t>
            </a:r>
            <a:r>
              <a:rPr lang="ru-RU" dirty="0" smtClean="0"/>
              <a:t> нарушений деления генеративных клеток</a:t>
            </a:r>
          </a:p>
          <a:p>
            <a:r>
              <a:rPr lang="ru-RU" dirty="0" smtClean="0"/>
              <a:t>- </a:t>
            </a:r>
            <a:r>
              <a:rPr lang="ru-RU" b="1" u="sng" dirty="0" smtClean="0"/>
              <a:t>нет</a:t>
            </a:r>
            <a:r>
              <a:rPr lang="ru-RU" dirty="0" smtClean="0"/>
              <a:t> дефектов оогенеза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7270" y="1253319"/>
            <a:ext cx="6195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РНК-интерференция </a:t>
            </a:r>
            <a:r>
              <a:rPr lang="ru-RU" b="1" dirty="0"/>
              <a:t> </a:t>
            </a:r>
            <a:r>
              <a:rPr lang="ru-RU" b="1" dirty="0" smtClean="0"/>
              <a:t>в соматических клетках яичников:  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204952" y="0"/>
            <a:ext cx="893904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</a:rPr>
              <a:t>Эффект РНК-интерференции гена</a:t>
            </a:r>
            <a:r>
              <a:rPr lang="en-US" sz="23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300" b="1" i="1" dirty="0" err="1" smtClean="0">
                <a:solidFill>
                  <a:schemeClr val="accent1">
                    <a:lumMod val="50000"/>
                  </a:schemeClr>
                </a:solidFill>
              </a:rPr>
              <a:t>pnut</a:t>
            </a:r>
            <a:r>
              <a:rPr lang="ru-RU" sz="23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</a:rPr>
              <a:t>на оогенез дрозофилы.</a:t>
            </a:r>
            <a:endParaRPr lang="en-US" sz="2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700" y="475551"/>
            <a:ext cx="2622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РНК-интерференция </a:t>
            </a:r>
            <a:endParaRPr lang="en-US" b="1" dirty="0" smtClean="0"/>
          </a:p>
          <a:p>
            <a:r>
              <a:rPr lang="ru-RU" b="1" dirty="0" smtClean="0"/>
              <a:t>в генеративных  клетках </a:t>
            </a:r>
            <a:endParaRPr lang="en-US" b="1" dirty="0"/>
          </a:p>
        </p:txBody>
      </p:sp>
      <p:sp>
        <p:nvSpPr>
          <p:cNvPr id="16" name="Right Brace 15"/>
          <p:cNvSpPr/>
          <p:nvPr/>
        </p:nvSpPr>
        <p:spPr>
          <a:xfrm>
            <a:off x="2702609" y="481865"/>
            <a:ext cx="182482" cy="613140"/>
          </a:xfrm>
          <a:prstGeom prst="rightBrace">
            <a:avLst>
              <a:gd name="adj1" fmla="val 3645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079" y="2002727"/>
            <a:ext cx="2130546" cy="182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841" y="2018496"/>
            <a:ext cx="2140456" cy="182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84" b="19477"/>
          <a:stretch/>
        </p:blipFill>
        <p:spPr bwMode="auto">
          <a:xfrm>
            <a:off x="6472901" y="5634603"/>
            <a:ext cx="1472903" cy="118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500"/>
          <a:stretch/>
        </p:blipFill>
        <p:spPr bwMode="auto">
          <a:xfrm>
            <a:off x="3598826" y="5623721"/>
            <a:ext cx="1556498" cy="118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28" t="11330" r="8495" b="9282"/>
          <a:stretch/>
        </p:blipFill>
        <p:spPr bwMode="auto">
          <a:xfrm>
            <a:off x="6429162" y="3957155"/>
            <a:ext cx="1554480" cy="155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51" r="13288" b="10620"/>
          <a:stretch/>
        </p:blipFill>
        <p:spPr bwMode="auto">
          <a:xfrm>
            <a:off x="3633637" y="3957158"/>
            <a:ext cx="1463040" cy="155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81633" y="2456058"/>
            <a:ext cx="2992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нарушение поляризации яйцевых камер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2965" y="4099061"/>
            <a:ext cx="26013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нарушения структуры хроматина в фолликулярных клетках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31458" y="5691407"/>
            <a:ext cx="28896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нарушения цитокинеза в клетках  хориона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68815" y="1655379"/>
            <a:ext cx="2017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Дикий тип</a:t>
            </a:r>
            <a:endParaRPr lang="en-US" sz="1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2900855" y="1671147"/>
            <a:ext cx="4493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actin-GAL4 x  </a:t>
            </a:r>
            <a:r>
              <a:rPr lang="en-US" sz="1600" b="1" i="1" dirty="0" err="1" smtClean="0"/>
              <a:t>pUASP</a:t>
            </a:r>
            <a:r>
              <a:rPr lang="en-US" sz="1600" b="1" i="1" dirty="0" smtClean="0"/>
              <a:t>-W-</a:t>
            </a:r>
            <a:r>
              <a:rPr lang="en-US" sz="1600" b="1" i="1" dirty="0" err="1" smtClean="0"/>
              <a:t>pnut_RNAi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233971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600688"/>
              </p:ext>
            </p:extLst>
          </p:nvPr>
        </p:nvGraphicFramePr>
        <p:xfrm>
          <a:off x="464980" y="4180114"/>
          <a:ext cx="7598981" cy="2338513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722073"/>
                <a:gridCol w="3565753"/>
                <a:gridCol w="2311155"/>
              </a:tblGrid>
              <a:tr h="31540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Септин***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Связанный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нуклеотид, моль/моль белка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Доля связанного ГДФ,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836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Pnut</a:t>
                      </a: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WT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(1-539 а/к)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0,02787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0.00061</a:t>
                      </a:r>
                      <a:endParaRPr lang="en-US" sz="14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0.86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36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Pnut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G1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0,00013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0.00023</a:t>
                      </a:r>
                      <a:endParaRPr lang="en-US" sz="14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0.39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0.04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65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Pnut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G3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0,00024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0.00029</a:t>
                      </a:r>
                      <a:endParaRPr lang="en-US" sz="14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0.64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73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Pnut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G4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0,00014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0.00024</a:t>
                      </a:r>
                      <a:endParaRPr lang="en-US" sz="14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0.31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0.06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5836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Pnut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G1,G3,G4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0,00017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0.00022</a:t>
                      </a:r>
                      <a:endParaRPr lang="en-US" sz="14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0.51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0.03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8255" marB="27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53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Pnut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(1-460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а/к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8255" marB="27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0.05284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8255" marB="27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0.97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0.01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8255" marB="27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53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Pnut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(1-427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а/к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8255" marB="27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0.03532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8255" marB="27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0.97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0.01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8255" marB="27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48"/>
          <p:cNvSpPr txBox="1">
            <a:spLocks noChangeArrowheads="1"/>
          </p:cNvSpPr>
          <p:nvPr/>
        </p:nvSpPr>
        <p:spPr bwMode="auto">
          <a:xfrm>
            <a:off x="1410987" y="867136"/>
            <a:ext cx="1221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>
                <a:cs typeface="Times New Roman" pitchFamily="18" charset="0"/>
              </a:rPr>
              <a:t>N-</a:t>
            </a:r>
            <a:r>
              <a:rPr lang="ru-RU" sz="1200" b="1" dirty="0" smtClean="0">
                <a:cs typeface="Times New Roman" pitchFamily="18" charset="0"/>
              </a:rPr>
              <a:t>конец</a:t>
            </a:r>
            <a:endParaRPr lang="en-US" sz="1200" b="1" dirty="0">
              <a:cs typeface="Times New Roman" pitchFamily="18" charset="0"/>
            </a:endParaRPr>
          </a:p>
        </p:txBody>
      </p:sp>
      <p:sp>
        <p:nvSpPr>
          <p:cNvPr id="8" name="TextBox 49"/>
          <p:cNvSpPr txBox="1">
            <a:spLocks noChangeArrowheads="1"/>
          </p:cNvSpPr>
          <p:nvPr/>
        </p:nvSpPr>
        <p:spPr bwMode="auto">
          <a:xfrm>
            <a:off x="2330642" y="725249"/>
            <a:ext cx="11584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cs typeface="Times New Roman" pitchFamily="18" charset="0"/>
              </a:rPr>
              <a:t>ГТФазный домен</a:t>
            </a:r>
            <a:endParaRPr lang="en-US" sz="1200" b="1" dirty="0">
              <a:cs typeface="Times New Roman" pitchFamily="18" charset="0"/>
            </a:endParaRPr>
          </a:p>
        </p:txBody>
      </p:sp>
      <p:sp>
        <p:nvSpPr>
          <p:cNvPr id="9" name="TextBox 50"/>
          <p:cNvSpPr txBox="1">
            <a:spLocks noChangeArrowheads="1"/>
          </p:cNvSpPr>
          <p:nvPr/>
        </p:nvSpPr>
        <p:spPr bwMode="auto">
          <a:xfrm>
            <a:off x="3160960" y="709481"/>
            <a:ext cx="13164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cs typeface="Times New Roman" pitchFamily="18" charset="0"/>
              </a:rPr>
              <a:t>Биспиральный</a:t>
            </a:r>
          </a:p>
          <a:p>
            <a:r>
              <a:rPr lang="ru-RU" sz="1200" b="1" dirty="0" smtClean="0">
                <a:cs typeface="Times New Roman" pitchFamily="18" charset="0"/>
              </a:rPr>
              <a:t> домен</a:t>
            </a:r>
            <a:endParaRPr lang="en-US" sz="1200" b="1" dirty="0">
              <a:cs typeface="Times New Roman" pitchFamily="18" charset="0"/>
            </a:endParaRPr>
          </a:p>
        </p:txBody>
      </p:sp>
      <p:sp>
        <p:nvSpPr>
          <p:cNvPr id="16" name="TextBox 71"/>
          <p:cNvSpPr txBox="1">
            <a:spLocks noChangeArrowheads="1"/>
          </p:cNvSpPr>
          <p:nvPr/>
        </p:nvSpPr>
        <p:spPr bwMode="auto">
          <a:xfrm>
            <a:off x="4296061" y="1040577"/>
            <a:ext cx="25146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cs typeface="Times New Roman" pitchFamily="18" charset="0"/>
              </a:rPr>
              <a:t>Pnut</a:t>
            </a:r>
            <a:r>
              <a:rPr lang="ru-RU" sz="1600" b="1" dirty="0" smtClean="0">
                <a:cs typeface="Times New Roman" pitchFamily="18" charset="0"/>
              </a:rPr>
              <a:t> </a:t>
            </a:r>
            <a:r>
              <a:rPr lang="en-US" sz="1600" b="1" dirty="0" smtClean="0">
                <a:cs typeface="Times New Roman" pitchFamily="18" charset="0"/>
              </a:rPr>
              <a:t>WT (1-539 </a:t>
            </a:r>
            <a:r>
              <a:rPr lang="ru-RU" sz="1600" b="1" dirty="0" smtClean="0">
                <a:cs typeface="Times New Roman" pitchFamily="18" charset="0"/>
              </a:rPr>
              <a:t>а/к</a:t>
            </a:r>
            <a:r>
              <a:rPr lang="en-US" sz="1600" b="1" dirty="0" smtClean="0">
                <a:cs typeface="Times New Roman" pitchFamily="18" charset="0"/>
              </a:rPr>
              <a:t>)</a:t>
            </a:r>
            <a:endParaRPr lang="en-US" sz="1600" b="1" dirty="0">
              <a:cs typeface="Times New Roman" pitchFamily="18" charset="0"/>
            </a:endParaRPr>
          </a:p>
        </p:txBody>
      </p:sp>
      <p:sp>
        <p:nvSpPr>
          <p:cNvPr id="17" name="TextBox 72"/>
          <p:cNvSpPr txBox="1">
            <a:spLocks noChangeArrowheads="1"/>
          </p:cNvSpPr>
          <p:nvPr/>
        </p:nvSpPr>
        <p:spPr bwMode="auto">
          <a:xfrm>
            <a:off x="4296061" y="1439966"/>
            <a:ext cx="26565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cs typeface="Times New Roman" pitchFamily="18" charset="0"/>
              </a:rPr>
              <a:t>Pnut</a:t>
            </a:r>
            <a:r>
              <a:rPr lang="ru-RU" sz="1600" b="1" dirty="0" smtClean="0">
                <a:cs typeface="Times New Roman" pitchFamily="18" charset="0"/>
              </a:rPr>
              <a:t> </a:t>
            </a:r>
            <a:r>
              <a:rPr lang="en-US" sz="1600" b="1" dirty="0" smtClean="0">
                <a:cs typeface="Times New Roman" pitchFamily="18" charset="0"/>
              </a:rPr>
              <a:t>(K155A) = Pnut (G1)</a:t>
            </a:r>
            <a:endParaRPr lang="en-US" sz="1600" b="1" dirty="0">
              <a:cs typeface="Times New Roman" pitchFamily="18" charset="0"/>
            </a:endParaRPr>
          </a:p>
        </p:txBody>
      </p:sp>
      <p:sp>
        <p:nvSpPr>
          <p:cNvPr id="18" name="TextBox 73"/>
          <p:cNvSpPr txBox="1">
            <a:spLocks noChangeArrowheads="1"/>
          </p:cNvSpPr>
          <p:nvPr/>
        </p:nvSpPr>
        <p:spPr bwMode="auto">
          <a:xfrm>
            <a:off x="4296061" y="1902420"/>
            <a:ext cx="26565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cs typeface="Times New Roman" pitchFamily="18" charset="0"/>
              </a:rPr>
              <a:t>Pnut</a:t>
            </a:r>
            <a:r>
              <a:rPr lang="ru-RU" sz="1600" b="1" dirty="0" smtClean="0">
                <a:cs typeface="Times New Roman" pitchFamily="18" charset="0"/>
              </a:rPr>
              <a:t> </a:t>
            </a:r>
            <a:r>
              <a:rPr lang="en-US" sz="1600" b="1" dirty="0" smtClean="0">
                <a:cs typeface="Times New Roman" pitchFamily="18" charset="0"/>
              </a:rPr>
              <a:t>(</a:t>
            </a:r>
            <a:r>
              <a:rPr lang="en-US" sz="1600" b="1" dirty="0">
                <a:cs typeface="Times New Roman" pitchFamily="18" charset="0"/>
              </a:rPr>
              <a:t>D206A</a:t>
            </a:r>
            <a:r>
              <a:rPr lang="en-US" sz="1600" b="1" dirty="0" smtClean="0">
                <a:cs typeface="Times New Roman" pitchFamily="18" charset="0"/>
              </a:rPr>
              <a:t>) = Pnut (G3)</a:t>
            </a:r>
            <a:endParaRPr lang="en-US" sz="1600" b="1" dirty="0">
              <a:cs typeface="Times New Roman" pitchFamily="18" charset="0"/>
            </a:endParaRPr>
          </a:p>
        </p:txBody>
      </p:sp>
      <p:sp>
        <p:nvSpPr>
          <p:cNvPr id="19" name="TextBox 74"/>
          <p:cNvSpPr txBox="1">
            <a:spLocks noChangeArrowheads="1"/>
          </p:cNvSpPr>
          <p:nvPr/>
        </p:nvSpPr>
        <p:spPr bwMode="auto">
          <a:xfrm>
            <a:off x="4296061" y="2391659"/>
            <a:ext cx="37758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cs typeface="Times New Roman" pitchFamily="18" charset="0"/>
              </a:rPr>
              <a:t>Pnut</a:t>
            </a:r>
            <a:r>
              <a:rPr lang="ru-RU" sz="1600" b="1" dirty="0" smtClean="0">
                <a:cs typeface="Times New Roman" pitchFamily="18" charset="0"/>
              </a:rPr>
              <a:t> </a:t>
            </a:r>
            <a:r>
              <a:rPr lang="en-US" sz="1600" b="1" dirty="0" smtClean="0">
                <a:cs typeface="Times New Roman" pitchFamily="18" charset="0"/>
              </a:rPr>
              <a:t>(</a:t>
            </a:r>
            <a:r>
              <a:rPr lang="en-US" sz="1600" b="1" dirty="0">
                <a:cs typeface="Times New Roman" pitchFamily="18" charset="0"/>
              </a:rPr>
              <a:t>K288A</a:t>
            </a:r>
            <a:r>
              <a:rPr lang="en-US" sz="1600" b="1" dirty="0" smtClean="0">
                <a:cs typeface="Times New Roman" pitchFamily="18" charset="0"/>
              </a:rPr>
              <a:t>) = Pnut (G4)</a:t>
            </a:r>
            <a:endParaRPr lang="en-US" sz="1600" b="1" dirty="0">
              <a:cs typeface="Times New Roman" pitchFamily="18" charset="0"/>
            </a:endParaRPr>
          </a:p>
        </p:txBody>
      </p:sp>
      <p:sp>
        <p:nvSpPr>
          <p:cNvPr id="20" name="TextBox 75"/>
          <p:cNvSpPr txBox="1">
            <a:spLocks noChangeArrowheads="1"/>
          </p:cNvSpPr>
          <p:nvPr/>
        </p:nvSpPr>
        <p:spPr bwMode="auto">
          <a:xfrm>
            <a:off x="4296061" y="2890506"/>
            <a:ext cx="46272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cs typeface="Times New Roman" pitchFamily="18" charset="0"/>
              </a:rPr>
              <a:t>Pnut</a:t>
            </a:r>
            <a:r>
              <a:rPr lang="ru-RU" sz="1600" b="1" dirty="0" smtClean="0">
                <a:cs typeface="Times New Roman" pitchFamily="18" charset="0"/>
              </a:rPr>
              <a:t> </a:t>
            </a:r>
            <a:r>
              <a:rPr lang="en-US" sz="1600" b="1" dirty="0" smtClean="0">
                <a:cs typeface="Times New Roman" pitchFamily="18" charset="0"/>
              </a:rPr>
              <a:t>(K155A,D206A,K288A) = Pnut (G1,G3,G4)</a:t>
            </a:r>
            <a:endParaRPr lang="en-US" sz="1600" b="1" dirty="0">
              <a:cs typeface="Times New Roman" pitchFamily="18" charset="0"/>
            </a:endParaRPr>
          </a:p>
        </p:txBody>
      </p:sp>
      <p:sp>
        <p:nvSpPr>
          <p:cNvPr id="10" name="TextBox 54"/>
          <p:cNvSpPr txBox="1">
            <a:spLocks noChangeArrowheads="1"/>
          </p:cNvSpPr>
          <p:nvPr/>
        </p:nvSpPr>
        <p:spPr bwMode="auto">
          <a:xfrm>
            <a:off x="2118738" y="1233083"/>
            <a:ext cx="6551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cs typeface="Times New Roman" pitchFamily="18" charset="0"/>
              </a:rPr>
              <a:t>G1</a:t>
            </a:r>
          </a:p>
        </p:txBody>
      </p:sp>
      <p:sp>
        <p:nvSpPr>
          <p:cNvPr id="11" name="TextBox 55"/>
          <p:cNvSpPr txBox="1">
            <a:spLocks noChangeArrowheads="1"/>
          </p:cNvSpPr>
          <p:nvPr/>
        </p:nvSpPr>
        <p:spPr bwMode="auto">
          <a:xfrm>
            <a:off x="2341465" y="1233083"/>
            <a:ext cx="7152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cs typeface="Times New Roman" pitchFamily="18" charset="0"/>
              </a:rPr>
              <a:t>G3</a:t>
            </a:r>
          </a:p>
        </p:txBody>
      </p:sp>
      <p:sp>
        <p:nvSpPr>
          <p:cNvPr id="12" name="TextBox 56"/>
          <p:cNvSpPr txBox="1">
            <a:spLocks noChangeArrowheads="1"/>
          </p:cNvSpPr>
          <p:nvPr/>
        </p:nvSpPr>
        <p:spPr bwMode="auto">
          <a:xfrm>
            <a:off x="2587718" y="1233083"/>
            <a:ext cx="7152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cs typeface="Times New Roman" pitchFamily="18" charset="0"/>
              </a:rPr>
              <a:t>G4</a:t>
            </a:r>
          </a:p>
        </p:txBody>
      </p:sp>
      <p:sp>
        <p:nvSpPr>
          <p:cNvPr id="13" name="TextBox 63"/>
          <p:cNvSpPr txBox="1">
            <a:spLocks noChangeArrowheads="1"/>
          </p:cNvSpPr>
          <p:nvPr/>
        </p:nvSpPr>
        <p:spPr bwMode="auto">
          <a:xfrm>
            <a:off x="1538308" y="1625576"/>
            <a:ext cx="14933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err="1" smtClean="0">
                <a:cs typeface="Times New Roman" pitchFamily="18" charset="0"/>
              </a:rPr>
              <a:t>GxxGxG</a:t>
            </a:r>
            <a:r>
              <a:rPr lang="en-US" sz="1600" b="1" dirty="0" err="1" smtClean="0">
                <a:cs typeface="Times New Roman" pitchFamily="18" charset="0"/>
              </a:rPr>
              <a:t>K</a:t>
            </a:r>
            <a:r>
              <a:rPr lang="en-US" sz="1600" dirty="0" err="1" smtClean="0">
                <a:cs typeface="Times New Roman" pitchFamily="18" charset="0"/>
              </a:rPr>
              <a:t>ST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14" name="TextBox 64"/>
          <p:cNvSpPr txBox="1">
            <a:spLocks noChangeArrowheads="1"/>
          </p:cNvSpPr>
          <p:nvPr/>
        </p:nvSpPr>
        <p:spPr bwMode="auto">
          <a:xfrm>
            <a:off x="2396538" y="2105432"/>
            <a:ext cx="9612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err="1" smtClean="0">
                <a:cs typeface="Times New Roman" pitchFamily="18" charset="0"/>
              </a:rPr>
              <a:t>D</a:t>
            </a:r>
            <a:r>
              <a:rPr lang="en-US" sz="1600" dirty="0" err="1" smtClean="0">
                <a:cs typeface="Times New Roman" pitchFamily="18" charset="0"/>
              </a:rPr>
              <a:t>xxG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15" name="TextBox 65"/>
          <p:cNvSpPr txBox="1">
            <a:spLocks noChangeArrowheads="1"/>
          </p:cNvSpPr>
          <p:nvPr/>
        </p:nvSpPr>
        <p:spPr bwMode="auto">
          <a:xfrm>
            <a:off x="2542160" y="2564730"/>
            <a:ext cx="8840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err="1" smtClean="0">
                <a:cs typeface="Times New Roman" pitchFamily="18" charset="0"/>
              </a:rPr>
              <a:t>x</a:t>
            </a:r>
            <a:r>
              <a:rPr lang="en-US" sz="1600" b="1" dirty="0" err="1" smtClean="0">
                <a:cs typeface="Times New Roman" pitchFamily="18" charset="0"/>
              </a:rPr>
              <a:t>K</a:t>
            </a:r>
            <a:r>
              <a:rPr lang="en-US" sz="1600" dirty="0" err="1" smtClean="0">
                <a:cs typeface="Times New Roman" pitchFamily="18" charset="0"/>
              </a:rPr>
              <a:t>xD</a:t>
            </a:r>
            <a:endParaRPr lang="en-US" sz="1600" dirty="0">
              <a:cs typeface="Times New Roman" pitchFamily="18" charset="0"/>
            </a:endParaRPr>
          </a:p>
        </p:txBody>
      </p:sp>
      <p:grpSp>
        <p:nvGrpSpPr>
          <p:cNvPr id="21" name="Group 28"/>
          <p:cNvGrpSpPr/>
          <p:nvPr/>
        </p:nvGrpSpPr>
        <p:grpSpPr>
          <a:xfrm>
            <a:off x="1442218" y="1129023"/>
            <a:ext cx="2437628" cy="165211"/>
            <a:chOff x="762003" y="1231278"/>
            <a:chExt cx="1352616" cy="91674"/>
          </a:xfrm>
        </p:grpSpPr>
        <p:grpSp>
          <p:nvGrpSpPr>
            <p:cNvPr id="22" name="Group 43"/>
            <p:cNvGrpSpPr>
              <a:grpSpLocks/>
            </p:cNvGrpSpPr>
            <p:nvPr/>
          </p:nvGrpSpPr>
          <p:grpSpPr bwMode="auto">
            <a:xfrm>
              <a:off x="762003" y="1247775"/>
              <a:ext cx="1352616" cy="57152"/>
              <a:chOff x="533400" y="685800"/>
              <a:chExt cx="1257849" cy="11430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533400" y="685800"/>
                <a:ext cx="419701" cy="114300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953101" y="685800"/>
                <a:ext cx="418448" cy="1143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371549" y="685800"/>
                <a:ext cx="419700" cy="1143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1498602" y="1231278"/>
              <a:ext cx="3176" cy="916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241384" y="1231278"/>
              <a:ext cx="3176" cy="916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369985" y="1231278"/>
              <a:ext cx="3176" cy="916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047"/>
          <p:cNvGrpSpPr/>
          <p:nvPr/>
        </p:nvGrpSpPr>
        <p:grpSpPr>
          <a:xfrm>
            <a:off x="1454238" y="1514778"/>
            <a:ext cx="2437628" cy="165211"/>
            <a:chOff x="771513" y="1498006"/>
            <a:chExt cx="1352616" cy="91674"/>
          </a:xfrm>
        </p:grpSpPr>
        <p:grpSp>
          <p:nvGrpSpPr>
            <p:cNvPr id="30" name="Group 43"/>
            <p:cNvGrpSpPr>
              <a:grpSpLocks/>
            </p:cNvGrpSpPr>
            <p:nvPr/>
          </p:nvGrpSpPr>
          <p:grpSpPr bwMode="auto">
            <a:xfrm>
              <a:off x="771513" y="1519250"/>
              <a:ext cx="1352616" cy="57152"/>
              <a:chOff x="533400" y="685800"/>
              <a:chExt cx="1257849" cy="114300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533400" y="685800"/>
                <a:ext cx="419701" cy="114300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953101" y="685800"/>
                <a:ext cx="418448" cy="1143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371549" y="685800"/>
                <a:ext cx="419700" cy="1143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</p:grpSp>
        <p:cxnSp>
          <p:nvCxnSpPr>
            <p:cNvPr id="31" name="Straight Connector 30"/>
            <p:cNvCxnSpPr/>
            <p:nvPr/>
          </p:nvCxnSpPr>
          <p:spPr>
            <a:xfrm>
              <a:off x="1246147" y="1498006"/>
              <a:ext cx="3176" cy="916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2048"/>
          <p:cNvGrpSpPr/>
          <p:nvPr/>
        </p:nvGrpSpPr>
        <p:grpSpPr>
          <a:xfrm>
            <a:off x="1448219" y="1987894"/>
            <a:ext cx="2437628" cy="165211"/>
            <a:chOff x="766750" y="1769513"/>
            <a:chExt cx="1352616" cy="91674"/>
          </a:xfrm>
        </p:grpSpPr>
        <p:grpSp>
          <p:nvGrpSpPr>
            <p:cNvPr id="36" name="Group 43"/>
            <p:cNvGrpSpPr>
              <a:grpSpLocks/>
            </p:cNvGrpSpPr>
            <p:nvPr/>
          </p:nvGrpSpPr>
          <p:grpSpPr bwMode="auto">
            <a:xfrm>
              <a:off x="766750" y="1790741"/>
              <a:ext cx="1352616" cy="57152"/>
              <a:chOff x="533400" y="685800"/>
              <a:chExt cx="1257849" cy="114300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533400" y="685800"/>
                <a:ext cx="419701" cy="114300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953101" y="685800"/>
                <a:ext cx="418448" cy="1143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1371549" y="685800"/>
                <a:ext cx="419700" cy="1143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</p:grpSp>
        <p:cxnSp>
          <p:nvCxnSpPr>
            <p:cNvPr id="37" name="Straight Connector 36"/>
            <p:cNvCxnSpPr/>
            <p:nvPr/>
          </p:nvCxnSpPr>
          <p:spPr>
            <a:xfrm>
              <a:off x="1370001" y="1769513"/>
              <a:ext cx="3176" cy="916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2051"/>
          <p:cNvGrpSpPr/>
          <p:nvPr/>
        </p:nvGrpSpPr>
        <p:grpSpPr>
          <a:xfrm>
            <a:off x="1448219" y="2461010"/>
            <a:ext cx="2437628" cy="165211"/>
            <a:chOff x="766750" y="2017189"/>
            <a:chExt cx="1352616" cy="91674"/>
          </a:xfrm>
        </p:grpSpPr>
        <p:grpSp>
          <p:nvGrpSpPr>
            <p:cNvPr id="42" name="Group 43"/>
            <p:cNvGrpSpPr>
              <a:grpSpLocks/>
            </p:cNvGrpSpPr>
            <p:nvPr/>
          </p:nvGrpSpPr>
          <p:grpSpPr bwMode="auto">
            <a:xfrm>
              <a:off x="766750" y="2038417"/>
              <a:ext cx="1352616" cy="57152"/>
              <a:chOff x="533400" y="685800"/>
              <a:chExt cx="1257849" cy="114300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533400" y="685800"/>
                <a:ext cx="419701" cy="114300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953101" y="685800"/>
                <a:ext cx="418448" cy="1143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371549" y="685800"/>
                <a:ext cx="419700" cy="1143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</p:grpSp>
        <p:cxnSp>
          <p:nvCxnSpPr>
            <p:cNvPr id="43" name="Straight Connector 42"/>
            <p:cNvCxnSpPr/>
            <p:nvPr/>
          </p:nvCxnSpPr>
          <p:spPr>
            <a:xfrm>
              <a:off x="1498602" y="2017189"/>
              <a:ext cx="3176" cy="916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2065"/>
          <p:cNvGrpSpPr/>
          <p:nvPr/>
        </p:nvGrpSpPr>
        <p:grpSpPr>
          <a:xfrm>
            <a:off x="1448219" y="2934126"/>
            <a:ext cx="2437628" cy="165211"/>
            <a:chOff x="766750" y="2264833"/>
            <a:chExt cx="1352616" cy="91674"/>
          </a:xfrm>
        </p:grpSpPr>
        <p:grpSp>
          <p:nvGrpSpPr>
            <p:cNvPr id="48" name="Group 43"/>
            <p:cNvGrpSpPr>
              <a:grpSpLocks/>
            </p:cNvGrpSpPr>
            <p:nvPr/>
          </p:nvGrpSpPr>
          <p:grpSpPr bwMode="auto">
            <a:xfrm>
              <a:off x="766750" y="2281330"/>
              <a:ext cx="1352616" cy="57152"/>
              <a:chOff x="533400" y="685800"/>
              <a:chExt cx="1257849" cy="114300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33400" y="685800"/>
                <a:ext cx="419701" cy="114300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953101" y="685800"/>
                <a:ext cx="418448" cy="1143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1371549" y="685800"/>
                <a:ext cx="419700" cy="1143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</p:grpSp>
        <p:cxnSp>
          <p:nvCxnSpPr>
            <p:cNvPr id="49" name="Straight Connector 48"/>
            <p:cNvCxnSpPr/>
            <p:nvPr/>
          </p:nvCxnSpPr>
          <p:spPr>
            <a:xfrm>
              <a:off x="1503349" y="2264833"/>
              <a:ext cx="3176" cy="916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246131" y="2264833"/>
              <a:ext cx="3176" cy="916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374732" y="2264833"/>
              <a:ext cx="3176" cy="916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76"/>
          <p:cNvSpPr txBox="1">
            <a:spLocks noChangeArrowheads="1"/>
          </p:cNvSpPr>
          <p:nvPr/>
        </p:nvSpPr>
        <p:spPr bwMode="auto">
          <a:xfrm>
            <a:off x="4296061" y="3321313"/>
            <a:ext cx="19470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cs typeface="Times New Roman" pitchFamily="18" charset="0"/>
              </a:rPr>
              <a:t>Pnut</a:t>
            </a:r>
            <a:r>
              <a:rPr lang="ru-RU" sz="1600" b="1" dirty="0" smtClean="0">
                <a:cs typeface="Times New Roman" pitchFamily="18" charset="0"/>
              </a:rPr>
              <a:t> </a:t>
            </a:r>
            <a:r>
              <a:rPr lang="en-US" sz="1600" b="1" dirty="0" smtClean="0">
                <a:cs typeface="Times New Roman" pitchFamily="18" charset="0"/>
              </a:rPr>
              <a:t>(1-460 </a:t>
            </a:r>
            <a:r>
              <a:rPr lang="ru-RU" sz="1600" b="1" dirty="0">
                <a:cs typeface="Times New Roman" pitchFamily="18" charset="0"/>
              </a:rPr>
              <a:t>а/к</a:t>
            </a:r>
            <a:r>
              <a:rPr lang="en-US" sz="1600" b="1" dirty="0" smtClean="0">
                <a:cs typeface="Times New Roman" pitchFamily="18" charset="0"/>
              </a:rPr>
              <a:t>)</a:t>
            </a:r>
            <a:endParaRPr lang="en-US" sz="1600" b="1" dirty="0">
              <a:cs typeface="Times New Roman" pitchFamily="18" charset="0"/>
            </a:endParaRPr>
          </a:p>
        </p:txBody>
      </p:sp>
      <p:sp>
        <p:nvSpPr>
          <p:cNvPr id="58" name="TextBox 77"/>
          <p:cNvSpPr txBox="1">
            <a:spLocks noChangeArrowheads="1"/>
          </p:cNvSpPr>
          <p:nvPr/>
        </p:nvSpPr>
        <p:spPr bwMode="auto">
          <a:xfrm>
            <a:off x="4296061" y="3689176"/>
            <a:ext cx="22308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cs typeface="Times New Roman" pitchFamily="18" charset="0"/>
              </a:rPr>
              <a:t>Pnut</a:t>
            </a:r>
            <a:r>
              <a:rPr lang="ru-RU" sz="1600" b="1" dirty="0" smtClean="0">
                <a:cs typeface="Times New Roman" pitchFamily="18" charset="0"/>
              </a:rPr>
              <a:t> </a:t>
            </a:r>
            <a:r>
              <a:rPr lang="en-US" sz="1600" b="1" dirty="0" smtClean="0">
                <a:cs typeface="Times New Roman" pitchFamily="18" charset="0"/>
              </a:rPr>
              <a:t>(1-427 </a:t>
            </a:r>
            <a:r>
              <a:rPr lang="ru-RU" sz="1600" b="1" dirty="0">
                <a:cs typeface="Times New Roman" pitchFamily="18" charset="0"/>
              </a:rPr>
              <a:t>а/к</a:t>
            </a:r>
            <a:r>
              <a:rPr lang="en-US" sz="1600" b="1" dirty="0" smtClean="0">
                <a:cs typeface="Times New Roman" pitchFamily="18" charset="0"/>
              </a:rPr>
              <a:t>)</a:t>
            </a:r>
            <a:endParaRPr lang="en-US" sz="1600" b="1" dirty="0">
              <a:cs typeface="Times New Roman" pitchFamily="18" charset="0"/>
            </a:endParaRPr>
          </a:p>
        </p:txBody>
      </p:sp>
      <p:grpSp>
        <p:nvGrpSpPr>
          <p:cNvPr id="59" name="Group 43"/>
          <p:cNvGrpSpPr>
            <a:grpSpLocks/>
          </p:cNvGrpSpPr>
          <p:nvPr/>
        </p:nvGrpSpPr>
        <p:grpSpPr bwMode="auto">
          <a:xfrm>
            <a:off x="1446977" y="3419676"/>
            <a:ext cx="2003519" cy="103394"/>
            <a:chOff x="533400" y="685572"/>
            <a:chExt cx="1031929" cy="114528"/>
          </a:xfrm>
        </p:grpSpPr>
        <p:sp>
          <p:nvSpPr>
            <p:cNvPr id="60" name="Rectangle 59"/>
            <p:cNvSpPr/>
            <p:nvPr/>
          </p:nvSpPr>
          <p:spPr>
            <a:xfrm>
              <a:off x="533400" y="685800"/>
              <a:ext cx="419701" cy="1143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80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953101" y="685800"/>
              <a:ext cx="418448" cy="1143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80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371549" y="685572"/>
              <a:ext cx="193780" cy="11452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800"/>
            </a:p>
          </p:txBody>
        </p:sp>
      </p:grpSp>
      <p:grpSp>
        <p:nvGrpSpPr>
          <p:cNvPr id="63" name="Group 43"/>
          <p:cNvGrpSpPr>
            <a:grpSpLocks/>
          </p:cNvGrpSpPr>
          <p:nvPr/>
        </p:nvGrpSpPr>
        <p:grpSpPr bwMode="auto">
          <a:xfrm>
            <a:off x="1446958" y="3820049"/>
            <a:ext cx="1627301" cy="103188"/>
            <a:chOff x="533400" y="685800"/>
            <a:chExt cx="838149" cy="114300"/>
          </a:xfrm>
        </p:grpSpPr>
        <p:sp>
          <p:nvSpPr>
            <p:cNvPr id="64" name="Rectangle 63"/>
            <p:cNvSpPr/>
            <p:nvPr/>
          </p:nvSpPr>
          <p:spPr>
            <a:xfrm>
              <a:off x="533400" y="685800"/>
              <a:ext cx="419701" cy="1143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80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953101" y="685800"/>
              <a:ext cx="418448" cy="1143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800"/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346841" y="110359"/>
            <a:ext cx="848184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tabLst>
                <a:tab pos="7708900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Анализ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ГТФ-азной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активности индивидуальных септинов.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0950" y="6553682"/>
            <a:ext cx="84849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***Конструкты </a:t>
            </a:r>
            <a:r>
              <a:rPr lang="ru-RU" sz="1200" b="1" dirty="0"/>
              <a:t>для экспрессии были</a:t>
            </a:r>
            <a:r>
              <a:rPr lang="ru-RU" sz="1200" b="1" i="1" dirty="0"/>
              <a:t> </a:t>
            </a:r>
            <a:r>
              <a:rPr lang="ru-RU" sz="1200" b="1" dirty="0"/>
              <a:t>любезно предоставлены </a:t>
            </a:r>
            <a:r>
              <a:rPr lang="ru-RU" sz="1200" b="1" dirty="0" smtClean="0"/>
              <a:t>д-ром Чесноковым (г. Бирмингем, США)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26484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22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Эффект мутаций в ГТФазном домене 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Pnut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 на сборку септинового комплекса дрозофилы. </a:t>
            </a: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651" y="1587297"/>
            <a:ext cx="5076967" cy="39673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2197" y="885495"/>
            <a:ext cx="6567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Сборка комплекса  </a:t>
            </a:r>
            <a:r>
              <a:rPr lang="en-US" b="1" dirty="0" smtClean="0"/>
              <a:t>His-Pnut-Sep2-Sep1-Sep1-Sep2-His-Pnut</a:t>
            </a:r>
            <a:endParaRPr lang="ru-RU" b="1" dirty="0" smtClean="0"/>
          </a:p>
          <a:p>
            <a:r>
              <a:rPr lang="ru-RU" b="1" dirty="0"/>
              <a:t>в бакуловирусной системе</a:t>
            </a:r>
          </a:p>
          <a:p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73497" y="5824378"/>
            <a:ext cx="8744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Мутации в ГТФазном домене  </a:t>
            </a:r>
            <a:r>
              <a:rPr lang="ru-RU" b="1" u="sng" dirty="0" smtClean="0">
                <a:solidFill>
                  <a:srgbClr val="0070C0"/>
                </a:solidFill>
              </a:rPr>
              <a:t>не препятству</a:t>
            </a:r>
            <a:r>
              <a:rPr lang="ru-RU" b="1" u="sng" dirty="0">
                <a:solidFill>
                  <a:srgbClr val="0070C0"/>
                </a:solidFill>
              </a:rPr>
              <a:t>ю</a:t>
            </a:r>
            <a:r>
              <a:rPr lang="ru-RU" b="1" u="sng" dirty="0" smtClean="0">
                <a:solidFill>
                  <a:srgbClr val="0070C0"/>
                </a:solidFill>
              </a:rPr>
              <a:t>т </a:t>
            </a:r>
            <a:r>
              <a:rPr lang="ru-RU" dirty="0" smtClean="0"/>
              <a:t>формированию септинового комплекса </a:t>
            </a:r>
            <a:r>
              <a:rPr lang="ru-RU" i="1" dirty="0"/>
              <a:t>in vitro</a:t>
            </a:r>
            <a:r>
              <a:rPr lang="ru-RU" dirty="0" smtClean="0"/>
              <a:t>.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13889" y="3594539"/>
            <a:ext cx="1450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– His-</a:t>
            </a:r>
            <a:r>
              <a:rPr lang="en-US" b="1" dirty="0" err="1" smtClean="0"/>
              <a:t>Pnut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661339" y="4093779"/>
            <a:ext cx="1103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– Sep2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661338" y="4424856"/>
            <a:ext cx="1103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– Sep1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9383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842216"/>
              </p:ext>
            </p:extLst>
          </p:nvPr>
        </p:nvGraphicFramePr>
        <p:xfrm>
          <a:off x="1283632" y="2175653"/>
          <a:ext cx="6078863" cy="34841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{D7AC3CCA-C797-4891-BE02-D94E43425B78}</a:tableStyleId>
              </a:tblPr>
              <a:tblGrid>
                <a:gridCol w="3172645"/>
                <a:gridCol w="2906218"/>
              </a:tblGrid>
              <a:tr h="1060978">
                <a:tc>
                  <a:txBody>
                    <a:bodyPr/>
                    <a:lstStyle/>
                    <a:p>
                      <a:pPr marL="0" marR="27305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395595" algn="l"/>
                        </a:tabLst>
                      </a:pPr>
                      <a:r>
                        <a:rPr lang="ru-RU" sz="1800" b="1" dirty="0">
                          <a:effectLst/>
                        </a:rPr>
                        <a:t>Мутации </a:t>
                      </a:r>
                      <a:r>
                        <a:rPr lang="en-US" sz="1800" b="1" i="1" dirty="0" err="1">
                          <a:effectLst/>
                        </a:rPr>
                        <a:t>pnut</a:t>
                      </a:r>
                      <a:endParaRPr lang="en-US" sz="18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05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395595" algn="l"/>
                        </a:tabLst>
                      </a:pPr>
                      <a:r>
                        <a:rPr lang="ru-RU" sz="1800" b="1" dirty="0">
                          <a:effectLst/>
                        </a:rPr>
                        <a:t>Способность спасать летальный фенотип нуль-аллеля </a:t>
                      </a:r>
                      <a:r>
                        <a:rPr lang="en-US" sz="1800" b="1" i="1" dirty="0">
                          <a:effectLst/>
                        </a:rPr>
                        <a:t>pnut</a:t>
                      </a:r>
                      <a:r>
                        <a:rPr lang="en-US" sz="1800" b="1" i="1" baseline="30000" dirty="0">
                          <a:effectLst/>
                        </a:rPr>
                        <a:t>XP</a:t>
                      </a:r>
                      <a:endParaRPr lang="en-US" sz="18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5001">
                <a:tc>
                  <a:txBody>
                    <a:bodyPr/>
                    <a:lstStyle/>
                    <a:p>
                      <a:pPr marL="0" marR="27305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395595" algn="l"/>
                        </a:tabLst>
                      </a:pPr>
                      <a:r>
                        <a:rPr lang="en-US" sz="1800" b="1" i="1" dirty="0" smtClean="0">
                          <a:effectLst/>
                        </a:rPr>
                        <a:t>FLAG-</a:t>
                      </a:r>
                      <a:r>
                        <a:rPr lang="en-US" sz="1800" b="1" i="1" dirty="0" err="1" smtClean="0">
                          <a:effectLst/>
                        </a:rPr>
                        <a:t>pnutWT</a:t>
                      </a:r>
                      <a:r>
                        <a:rPr lang="en-US" sz="1800" b="1" i="1" dirty="0" smtClean="0">
                          <a:effectLst/>
                        </a:rPr>
                        <a:t>(1-539</a:t>
                      </a:r>
                      <a:r>
                        <a:rPr lang="ru-RU" sz="1800" b="1" i="1" dirty="0" smtClean="0">
                          <a:effectLst/>
                        </a:rPr>
                        <a:t> а/к</a:t>
                      </a:r>
                      <a:r>
                        <a:rPr lang="en-US" sz="1800" b="1" i="1" dirty="0" smtClean="0">
                          <a:effectLst/>
                        </a:rPr>
                        <a:t>)                   </a:t>
                      </a:r>
                      <a:endParaRPr lang="en-US" sz="18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05" indent="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395595" algn="l"/>
                        </a:tabLst>
                      </a:pPr>
                      <a:r>
                        <a:rPr lang="en-US" sz="2000" b="1" dirty="0">
                          <a:effectLst/>
                        </a:rPr>
                        <a:t>+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4667">
                <a:tc>
                  <a:txBody>
                    <a:bodyPr/>
                    <a:lstStyle/>
                    <a:p>
                      <a:pPr marL="0" marR="27305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395595" algn="l"/>
                        </a:tabLst>
                      </a:pPr>
                      <a:r>
                        <a:rPr lang="ru-RU" sz="1800" b="1" i="1" dirty="0" smtClean="0">
                          <a:effectLst/>
                        </a:rPr>
                        <a:t>*** </a:t>
                      </a:r>
                      <a:r>
                        <a:rPr lang="en-US" sz="1800" b="1" i="1" dirty="0" smtClean="0">
                          <a:effectLst/>
                        </a:rPr>
                        <a:t>FLAG-</a:t>
                      </a:r>
                      <a:r>
                        <a:rPr lang="en-US" sz="1800" b="1" i="1" dirty="0" err="1" smtClean="0">
                          <a:effectLst/>
                        </a:rPr>
                        <a:t>pnut</a:t>
                      </a:r>
                      <a:r>
                        <a:rPr lang="en-US" sz="1800" b="1" i="1" dirty="0" smtClean="0">
                          <a:effectLst/>
                        </a:rPr>
                        <a:t>(1-460</a:t>
                      </a:r>
                      <a:r>
                        <a:rPr lang="ru-RU" sz="1800" b="1" i="1" dirty="0" smtClean="0">
                          <a:effectLst/>
                        </a:rPr>
                        <a:t> а/к</a:t>
                      </a:r>
                      <a:r>
                        <a:rPr lang="en-US" sz="1800" b="1" i="1" dirty="0" smtClean="0">
                          <a:effectLst/>
                        </a:rPr>
                        <a:t>) </a:t>
                      </a:r>
                      <a:r>
                        <a:rPr lang="en-US" sz="1800" b="1" dirty="0" smtClean="0">
                          <a:effectLst/>
                        </a:rPr>
                        <a:t>                  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05" indent="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395595" algn="l"/>
                        </a:tabLst>
                      </a:pPr>
                      <a:r>
                        <a:rPr lang="en-US" sz="2000" b="1" dirty="0" smtClean="0"/>
                        <a:t>–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5693">
                <a:tc>
                  <a:txBody>
                    <a:bodyPr/>
                    <a:lstStyle/>
                    <a:p>
                      <a:pPr marL="0" marR="27305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395595" algn="l"/>
                        </a:tabLst>
                      </a:pPr>
                      <a:r>
                        <a:rPr lang="en-US" sz="1800" b="1" i="1" dirty="0" smtClean="0">
                          <a:effectLst/>
                        </a:rPr>
                        <a:t>FLAG-</a:t>
                      </a:r>
                      <a:r>
                        <a:rPr lang="en-US" sz="1800" b="1" i="1" dirty="0" err="1" smtClean="0">
                          <a:effectLst/>
                        </a:rPr>
                        <a:t>pnut</a:t>
                      </a:r>
                      <a:r>
                        <a:rPr lang="en-US" sz="1800" b="1" i="1" dirty="0" smtClean="0">
                          <a:effectLst/>
                        </a:rPr>
                        <a:t>(1-427</a:t>
                      </a:r>
                      <a:r>
                        <a:rPr lang="ru-RU" sz="1800" b="1" i="1" dirty="0" smtClean="0">
                          <a:effectLst/>
                        </a:rPr>
                        <a:t> а/к</a:t>
                      </a:r>
                      <a:r>
                        <a:rPr lang="en-US" sz="1800" b="1" i="1" dirty="0" smtClean="0">
                          <a:effectLst/>
                        </a:rPr>
                        <a:t>)                   </a:t>
                      </a:r>
                      <a:endParaRPr lang="en-US" sz="18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05" indent="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395595" algn="l"/>
                        </a:tabLst>
                      </a:pPr>
                      <a:r>
                        <a:rPr lang="en-US" sz="2000" b="1" dirty="0" smtClean="0"/>
                        <a:t>–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3174">
                <a:tc>
                  <a:txBody>
                    <a:bodyPr/>
                    <a:lstStyle/>
                    <a:p>
                      <a:pPr marL="0" marR="27305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395595" algn="l"/>
                        </a:tabLst>
                      </a:pPr>
                      <a:r>
                        <a:rPr lang="en-US" sz="1800" b="1" i="1" dirty="0">
                          <a:effectLst/>
                        </a:rPr>
                        <a:t>FLAG-</a:t>
                      </a:r>
                      <a:r>
                        <a:rPr lang="en-US" sz="1800" b="1" i="1" dirty="0" err="1">
                          <a:effectLst/>
                        </a:rPr>
                        <a:t>pnut</a:t>
                      </a:r>
                      <a:r>
                        <a:rPr lang="en-US" sz="1800" b="1" i="1" dirty="0">
                          <a:effectLst/>
                        </a:rPr>
                        <a:t>(G4)                   </a:t>
                      </a:r>
                      <a:endParaRPr lang="en-US" sz="18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05" indent="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395595" algn="l"/>
                        </a:tabLst>
                      </a:pPr>
                      <a:r>
                        <a:rPr lang="en-US" sz="2000" b="1" dirty="0" smtClean="0"/>
                        <a:t>–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4667">
                <a:tc>
                  <a:txBody>
                    <a:bodyPr/>
                    <a:lstStyle/>
                    <a:p>
                      <a:pPr marL="0" marR="27305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395595" algn="l"/>
                        </a:tabLst>
                      </a:pPr>
                      <a:r>
                        <a:rPr lang="en-US" sz="1800" b="1" i="1" dirty="0">
                          <a:effectLst/>
                        </a:rPr>
                        <a:t>FLAG-</a:t>
                      </a:r>
                      <a:r>
                        <a:rPr lang="en-US" sz="1800" b="1" i="1" dirty="0" err="1">
                          <a:effectLst/>
                        </a:rPr>
                        <a:t>pnut</a:t>
                      </a:r>
                      <a:r>
                        <a:rPr lang="en-US" sz="1800" b="1" i="1" dirty="0">
                          <a:effectLst/>
                        </a:rPr>
                        <a:t>(G1,G3,G4)                     </a:t>
                      </a:r>
                      <a:endParaRPr lang="en-US" sz="18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05" indent="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5395595" algn="l"/>
                        </a:tabLst>
                      </a:pPr>
                      <a:r>
                        <a:rPr lang="en-US" sz="2000" b="1" dirty="0" smtClean="0"/>
                        <a:t>–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1481" y="867379"/>
            <a:ext cx="6317500" cy="9793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530" y="-28592"/>
            <a:ext cx="9033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Восстановление жизнеспособности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нуль-аллеля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pnut</a:t>
            </a:r>
            <a:r>
              <a:rPr lang="ru-RU" sz="2000" b="1" i="1" baseline="30000" dirty="0" smtClean="0">
                <a:solidFill>
                  <a:schemeClr val="tx2">
                    <a:lumMod val="50000"/>
                  </a:schemeClr>
                </a:solidFill>
              </a:rPr>
              <a:t>XP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мутантными формами  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Pnut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2772" y="788279"/>
            <a:ext cx="2395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Схема конструкта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8114" y="5876236"/>
            <a:ext cx="8608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*** получение конструкции проводились  автором самостоятельно,</a:t>
            </a:r>
          </a:p>
          <a:p>
            <a:r>
              <a:rPr lang="ru-RU" sz="1600" b="1" dirty="0" smtClean="0"/>
              <a:t>остальные линии мух были любезно предоставлены д-ром Чесноковым (г. Бирмингем, США)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59383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4122" y="-15766"/>
            <a:ext cx="897987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</a:rPr>
              <a:t>Эффект </a:t>
            </a:r>
            <a:r>
              <a:rPr lang="ru-RU" sz="1900" b="1" dirty="0">
                <a:solidFill>
                  <a:schemeClr val="tx2">
                    <a:lumMod val="50000"/>
                  </a:schemeClr>
                </a:solidFill>
              </a:rPr>
              <a:t>мутаций в консервативных доменах </a:t>
            </a:r>
            <a:r>
              <a:rPr lang="en-US" sz="1900" b="1" dirty="0">
                <a:solidFill>
                  <a:schemeClr val="tx2">
                    <a:lumMod val="50000"/>
                  </a:schemeClr>
                </a:solidFill>
              </a:rPr>
              <a:t>Pnut</a:t>
            </a:r>
            <a:r>
              <a:rPr lang="ru-RU" sz="1900" b="1" dirty="0">
                <a:solidFill>
                  <a:schemeClr val="tx2">
                    <a:lumMod val="50000"/>
                  </a:schemeClr>
                </a:solidFill>
              </a:rPr>
              <a:t> на локализацию 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</a:rPr>
              <a:t>белка </a:t>
            </a:r>
            <a:r>
              <a:rPr lang="en-US" sz="1900" b="1" i="1" dirty="0" smtClean="0">
                <a:solidFill>
                  <a:schemeClr val="tx2">
                    <a:lumMod val="50000"/>
                  </a:schemeClr>
                </a:solidFill>
              </a:rPr>
              <a:t>in vivo</a:t>
            </a:r>
            <a:r>
              <a:rPr lang="ru-RU" sz="1900" b="1" dirty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en-US" sz="19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0140" y="276720"/>
            <a:ext cx="721919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u="sng" dirty="0" smtClean="0"/>
              <a:t>Нарушение локализации мутантных форм белка </a:t>
            </a:r>
            <a:r>
              <a:rPr lang="en-US" u="sng" dirty="0" smtClean="0"/>
              <a:t>Pnut</a:t>
            </a:r>
            <a:r>
              <a:rPr lang="ru-RU" u="sng" dirty="0"/>
              <a:t>:</a:t>
            </a:r>
            <a:endParaRPr lang="en-US" u="sng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/>
              <a:t>С-концевые делеции  -  формирование «агрегатов»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/>
              <a:t>ГТФ-азные мутации – диффузная локализация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71827" y="2065280"/>
            <a:ext cx="2605257" cy="1817816"/>
            <a:chOff x="536818" y="603816"/>
            <a:chExt cx="2078801" cy="1450482"/>
          </a:xfrm>
        </p:grpSpPr>
        <p:pic>
          <p:nvPicPr>
            <p:cNvPr id="8" name="Picture 5" descr="C:\Users\katarina\Documents\Katarina work\Dropbox\Docs\Diser\diser figures\cytology\CS\SG 10x slice1 Pnut mouse.t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75" t="3056" r="693" b="5911"/>
            <a:stretch/>
          </p:blipFill>
          <p:spPr bwMode="auto">
            <a:xfrm flipH="1">
              <a:off x="561172" y="641865"/>
              <a:ext cx="2054447" cy="1412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36818" y="1807436"/>
              <a:ext cx="7230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rgbClr val="FF0000"/>
                  </a:solidFill>
                </a:rPr>
                <a:t>Pnut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2411796" y="1967584"/>
              <a:ext cx="11990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50905" y="603816"/>
              <a:ext cx="3336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</a:rPr>
                <a:t>А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614747" y="4237648"/>
            <a:ext cx="768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50</a:t>
            </a:r>
            <a:r>
              <a:rPr lang="ru-RU" sz="1200" b="1" dirty="0" smtClean="0">
                <a:solidFill>
                  <a:schemeClr val="bg1"/>
                </a:solidFill>
              </a:rPr>
              <a:t>мкм</a:t>
            </a:r>
            <a:endParaRPr lang="en-US" sz="1200" b="1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526789" y="2049542"/>
            <a:ext cx="3396493" cy="1895699"/>
            <a:chOff x="4778525" y="603816"/>
            <a:chExt cx="2710148" cy="1512627"/>
          </a:xfrm>
        </p:grpSpPr>
        <p:pic>
          <p:nvPicPr>
            <p:cNvPr id="14" name="Picture 3" descr="C:\Users\katarina\Documents\Katarina work\Dropbox\Docs\Diser\diser figures\G4\xp (G4) 10x SG Pnut poly.tif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29" b="8067"/>
            <a:stretch/>
          </p:blipFill>
          <p:spPr bwMode="auto">
            <a:xfrm flipH="1">
              <a:off x="4847140" y="640080"/>
              <a:ext cx="2612479" cy="1417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844728" y="603816"/>
              <a:ext cx="3336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</a:rPr>
                <a:t>В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7323797" y="2116442"/>
              <a:ext cx="164876" cy="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778525" y="1828701"/>
              <a:ext cx="6669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rgbClr val="FF0000"/>
                  </a:solidFill>
                </a:rPr>
                <a:t>Pnut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166500" y="1954255"/>
              <a:ext cx="164876" cy="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2870934" y="2046984"/>
            <a:ext cx="2613789" cy="1830337"/>
            <a:chOff x="2653177" y="603816"/>
            <a:chExt cx="2085609" cy="1460473"/>
          </a:xfrm>
        </p:grpSpPr>
        <p:sp>
          <p:nvSpPr>
            <p:cNvPr id="20" name="TextBox 19"/>
            <p:cNvSpPr txBox="1"/>
            <p:nvPr/>
          </p:nvSpPr>
          <p:spPr>
            <a:xfrm>
              <a:off x="2696365" y="1772929"/>
              <a:ext cx="723037" cy="194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Pnut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21" name="Picture 4" descr="C:\Users\katarina\Documents\Katarina work\Dropbox\Docs\Diser\diser figures\cytology\460-2\SG deconv Pnut rabbit.tif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882" b="8970"/>
            <a:stretch/>
          </p:blipFill>
          <p:spPr bwMode="auto">
            <a:xfrm flipH="1">
              <a:off x="2684339" y="644621"/>
              <a:ext cx="2054447" cy="1412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4425412" y="1967584"/>
              <a:ext cx="240189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703044" y="603816"/>
              <a:ext cx="4825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</a:rPr>
                <a:t>Б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653177" y="1818068"/>
              <a:ext cx="6669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rgbClr val="FF0000"/>
                  </a:solidFill>
                </a:rPr>
                <a:t>Pnut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6959749" y="5985072"/>
            <a:ext cx="13302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3325047" y="3982714"/>
            <a:ext cx="1735964" cy="2174952"/>
            <a:chOff x="3025502" y="2359512"/>
            <a:chExt cx="1408281" cy="1764405"/>
          </a:xfrm>
        </p:grpSpPr>
        <p:pic>
          <p:nvPicPr>
            <p:cNvPr id="30" name="Picture 5" descr="C:\Users\katarina\Documents\Katarina work\Dropbox\Docs\Diser\diser figures\cytology\ready\NG ready\NG 460-2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3938" y="2415832"/>
              <a:ext cx="1359845" cy="1662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3025502" y="3723807"/>
              <a:ext cx="6545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rgbClr val="FF0000"/>
                  </a:solidFill>
                </a:rPr>
                <a:t>Pnut</a:t>
              </a:r>
            </a:p>
            <a:p>
              <a:r>
                <a:rPr lang="en-US" sz="1000" b="1" dirty="0" smtClean="0">
                  <a:solidFill>
                    <a:srgbClr val="0070C0"/>
                  </a:solidFill>
                </a:rPr>
                <a:t>DAPI</a:t>
              </a:r>
              <a:endParaRPr lang="en-US" sz="1000" b="1" dirty="0">
                <a:solidFill>
                  <a:srgbClr val="0070C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965953" y="3848974"/>
              <a:ext cx="287079" cy="1488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041251" y="2359512"/>
              <a:ext cx="3336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</a:rPr>
                <a:t>Д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4196628" y="3967089"/>
              <a:ext cx="133023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697593" y="3977582"/>
            <a:ext cx="1771686" cy="2174952"/>
            <a:chOff x="508407" y="2370145"/>
            <a:chExt cx="1437260" cy="1764405"/>
          </a:xfrm>
        </p:grpSpPr>
        <p:pic>
          <p:nvPicPr>
            <p:cNvPr id="36" name="Picture 2" descr="C:\Users\katarina\Documents\Katarina work\Dropbox\Docs\Diser\diser figures\cytology\ready\NG ready\CantonS NG2.tif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03" y="2416278"/>
              <a:ext cx="1386764" cy="1679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524881" y="2370145"/>
              <a:ext cx="3336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chemeClr val="bg1"/>
                  </a:solidFill>
                </a:rPr>
                <a:t>Г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08407" y="3734440"/>
              <a:ext cx="6462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rgbClr val="FF0000"/>
                  </a:solidFill>
                </a:rPr>
                <a:t>Pnut</a:t>
              </a:r>
            </a:p>
            <a:p>
              <a:r>
                <a:rPr lang="en-US" sz="1000" b="1" dirty="0" smtClean="0">
                  <a:solidFill>
                    <a:srgbClr val="0070C0"/>
                  </a:solidFill>
                </a:rPr>
                <a:t>DAPI</a:t>
              </a:r>
              <a:endParaRPr lang="en-US" sz="10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697978" y="3977722"/>
              <a:ext cx="133023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6232118" y="3998479"/>
            <a:ext cx="1871357" cy="2174951"/>
            <a:chOff x="4497911" y="2359512"/>
            <a:chExt cx="1518117" cy="1764404"/>
          </a:xfrm>
        </p:grpSpPr>
        <p:grpSp>
          <p:nvGrpSpPr>
            <p:cNvPr id="41" name="Group 40"/>
            <p:cNvGrpSpPr/>
            <p:nvPr/>
          </p:nvGrpSpPr>
          <p:grpSpPr>
            <a:xfrm>
              <a:off x="4523695" y="2402864"/>
              <a:ext cx="1492333" cy="1721052"/>
              <a:chOff x="5438095" y="2413497"/>
              <a:chExt cx="1492333" cy="1721052"/>
            </a:xfrm>
          </p:grpSpPr>
          <p:pic>
            <p:nvPicPr>
              <p:cNvPr id="43" name="Picture 6" descr="C:\Users\katarina\Documents\Katarina work\Dropbox\Docs\Diser\diser figures\cytology\ready\NG ready\xp (G4) NG.tif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60529" y="2413497"/>
                <a:ext cx="1469899" cy="1673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5438095" y="3734439"/>
                <a:ext cx="6462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 smtClean="0">
                    <a:solidFill>
                      <a:srgbClr val="FF0000"/>
                    </a:solidFill>
                  </a:rPr>
                  <a:t>Pnut</a:t>
                </a:r>
              </a:p>
              <a:p>
                <a:r>
                  <a:rPr lang="en-US" sz="1000" b="1" dirty="0" smtClean="0">
                    <a:solidFill>
                      <a:srgbClr val="0070C0"/>
                    </a:solidFill>
                  </a:rPr>
                  <a:t>DAPI</a:t>
                </a:r>
                <a:endParaRPr lang="en-US" sz="1000" b="1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6691735" y="3967089"/>
                <a:ext cx="133023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Box 41"/>
            <p:cNvSpPr txBox="1"/>
            <p:nvPr/>
          </p:nvSpPr>
          <p:spPr>
            <a:xfrm>
              <a:off x="4497911" y="2359512"/>
              <a:ext cx="3336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</a:rPr>
                <a:t>Е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83323" y="1702673"/>
            <a:ext cx="2364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Дикий тип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2896003" y="1667777"/>
            <a:ext cx="278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pnut</a:t>
            </a:r>
            <a:r>
              <a:rPr lang="ru-RU" b="1" i="1" baseline="30000" dirty="0"/>
              <a:t>XP</a:t>
            </a:r>
            <a:r>
              <a:rPr lang="en-US" b="1" i="1" dirty="0" smtClean="0"/>
              <a:t>; FLAG-</a:t>
            </a:r>
            <a:r>
              <a:rPr lang="en-US" b="1" i="1" dirty="0" err="1" smtClean="0"/>
              <a:t>pnut</a:t>
            </a:r>
            <a:r>
              <a:rPr lang="en-US" b="1" i="1" dirty="0" smtClean="0"/>
              <a:t>(1-460</a:t>
            </a:r>
            <a:r>
              <a:rPr lang="ru-RU" b="1" i="1" dirty="0" smtClean="0"/>
              <a:t> </a:t>
            </a:r>
            <a:r>
              <a:rPr lang="en-US" b="1" i="1" dirty="0" smtClean="0"/>
              <a:t>) 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5972514" y="1678290"/>
            <a:ext cx="2460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pnut</a:t>
            </a:r>
            <a:r>
              <a:rPr lang="ru-RU" b="1" i="1" baseline="30000" dirty="0"/>
              <a:t>XP</a:t>
            </a:r>
            <a:r>
              <a:rPr lang="en-US" b="1" i="1" dirty="0" smtClean="0"/>
              <a:t>; FLAG-</a:t>
            </a:r>
            <a:r>
              <a:rPr lang="en-US" b="1" i="1" dirty="0" err="1" smtClean="0"/>
              <a:t>pnut</a:t>
            </a:r>
            <a:r>
              <a:rPr lang="en-US" b="1" i="1" dirty="0" smtClean="0"/>
              <a:t>(G4) 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189186" y="6211669"/>
            <a:ext cx="89548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Т.о., целостность </a:t>
            </a:r>
            <a:r>
              <a:rPr lang="ru-RU" dirty="0"/>
              <a:t>как ГТФазного, так и в С-концевого домена </a:t>
            </a:r>
            <a:r>
              <a:rPr lang="en-US" dirty="0"/>
              <a:t>Pnut</a:t>
            </a:r>
            <a:r>
              <a:rPr lang="ru-RU" dirty="0"/>
              <a:t> важны для выживания дрозофилы, а также для правильной клеточой локализации белка.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284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Формирование филаментов септиновыми комплексами, содержащими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Pnut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, мутантный по ГТФазному домену .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4" descr="W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02" y="1171961"/>
            <a:ext cx="2515732" cy="251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pnutG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55" y="1106782"/>
            <a:ext cx="2648713" cy="264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6660221" y="792703"/>
            <a:ext cx="99578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Pnut </a:t>
            </a:r>
            <a:r>
              <a:rPr lang="en-US" sz="1600" b="1" dirty="0" smtClean="0">
                <a:solidFill>
                  <a:srgbClr val="000000"/>
                </a:solidFill>
              </a:rPr>
              <a:t>(</a:t>
            </a:r>
            <a:r>
              <a:rPr lang="en-US" sz="1600" b="1" dirty="0">
                <a:solidFill>
                  <a:srgbClr val="000000"/>
                </a:solidFill>
              </a:rPr>
              <a:t>G4)</a:t>
            </a: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1176529" y="826570"/>
            <a:ext cx="111440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000000"/>
                </a:solidFill>
              </a:rPr>
              <a:t>Дикий тип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5006" y="6195903"/>
            <a:ext cx="8807104" cy="662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 smtClean="0"/>
              <a:t>Мутации в ГТФазном домене </a:t>
            </a:r>
            <a:r>
              <a:rPr lang="en-US" dirty="0" smtClean="0"/>
              <a:t>Pnut</a:t>
            </a:r>
            <a:r>
              <a:rPr lang="ru-RU" dirty="0" smtClean="0"/>
              <a:t> </a:t>
            </a:r>
            <a:r>
              <a:rPr lang="ru-RU" b="1" u="sng" dirty="0" smtClean="0">
                <a:solidFill>
                  <a:srgbClr val="FF0000"/>
                </a:solidFill>
              </a:rPr>
              <a:t>нарушают</a:t>
            </a:r>
            <a:r>
              <a:rPr lang="ru-RU" dirty="0" smtClean="0"/>
              <a:t> способность соответствующего септинового комплекса полимеризоваться с формированием филаментов.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7899592" y="3528041"/>
            <a:ext cx="625369" cy="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830288" y="3214052"/>
            <a:ext cx="736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100 нм</a:t>
            </a:r>
            <a:endParaRPr lang="en-US" sz="1200" b="1" dirty="0"/>
          </a:p>
        </p:txBody>
      </p:sp>
      <p:sp>
        <p:nvSpPr>
          <p:cNvPr id="80" name="TextBox 79"/>
          <p:cNvSpPr txBox="1"/>
          <p:nvPr/>
        </p:nvSpPr>
        <p:spPr>
          <a:xfrm>
            <a:off x="7202881" y="4170642"/>
            <a:ext cx="504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81" name="Down Arrow 80"/>
          <p:cNvSpPr/>
          <p:nvPr/>
        </p:nvSpPr>
        <p:spPr>
          <a:xfrm>
            <a:off x="7309952" y="4995371"/>
            <a:ext cx="199160" cy="30527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5" name="Cross 14"/>
          <p:cNvSpPr/>
          <p:nvPr/>
        </p:nvSpPr>
        <p:spPr>
          <a:xfrm rot="2610586">
            <a:off x="7053983" y="5293818"/>
            <a:ext cx="763328" cy="763328"/>
          </a:xfrm>
          <a:prstGeom prst="plus">
            <a:avLst>
              <a:gd name="adj" fmla="val 45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/>
          <p:nvPr/>
        </p:nvCxnSpPr>
        <p:spPr>
          <a:xfrm>
            <a:off x="2360642" y="3475488"/>
            <a:ext cx="625369" cy="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322867" y="3129970"/>
            <a:ext cx="736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100 нм</a:t>
            </a:r>
            <a:endParaRPr lang="en-US" sz="1200" b="1" dirty="0"/>
          </a:p>
        </p:txBody>
      </p:sp>
      <p:sp>
        <p:nvSpPr>
          <p:cNvPr id="95" name="TextBox 94"/>
          <p:cNvSpPr txBox="1"/>
          <p:nvPr/>
        </p:nvSpPr>
        <p:spPr>
          <a:xfrm>
            <a:off x="1706261" y="4148162"/>
            <a:ext cx="398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96" name="Down Arrow 95"/>
          <p:cNvSpPr/>
          <p:nvPr/>
        </p:nvSpPr>
        <p:spPr>
          <a:xfrm>
            <a:off x="1854083" y="5078698"/>
            <a:ext cx="199160" cy="30527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grpSp>
        <p:nvGrpSpPr>
          <p:cNvPr id="110" name="Group 109"/>
          <p:cNvGrpSpPr/>
          <p:nvPr/>
        </p:nvGrpSpPr>
        <p:grpSpPr>
          <a:xfrm>
            <a:off x="756139" y="4640480"/>
            <a:ext cx="2672371" cy="327866"/>
            <a:chOff x="275070" y="3616188"/>
            <a:chExt cx="2672371" cy="327866"/>
          </a:xfrm>
        </p:grpSpPr>
        <p:sp>
          <p:nvSpPr>
            <p:cNvPr id="111" name="Rectangle 110"/>
            <p:cNvSpPr/>
            <p:nvPr/>
          </p:nvSpPr>
          <p:spPr bwMode="auto">
            <a:xfrm>
              <a:off x="275070" y="3681824"/>
              <a:ext cx="643490" cy="20507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112" name="Rectangle 111"/>
            <p:cNvSpPr/>
            <p:nvPr/>
          </p:nvSpPr>
          <p:spPr bwMode="auto">
            <a:xfrm>
              <a:off x="918560" y="3681824"/>
              <a:ext cx="274320" cy="20507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113" name="Rectangle 112"/>
            <p:cNvSpPr/>
            <p:nvPr/>
          </p:nvSpPr>
          <p:spPr bwMode="auto">
            <a:xfrm>
              <a:off x="1191633" y="3681824"/>
              <a:ext cx="274320" cy="20507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114" name="Rectangle 113"/>
            <p:cNvSpPr/>
            <p:nvPr/>
          </p:nvSpPr>
          <p:spPr bwMode="auto">
            <a:xfrm>
              <a:off x="1466828" y="3681824"/>
              <a:ext cx="274320" cy="20507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1741822" y="3681824"/>
              <a:ext cx="274320" cy="20507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2014895" y="3681824"/>
              <a:ext cx="643489" cy="20507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13898" y="3620203"/>
              <a:ext cx="62779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Pnut</a:t>
              </a:r>
              <a:endParaRPr lang="en-US" sz="1500" b="1" dirty="0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033041" y="3616188"/>
              <a:ext cx="9144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Pnut</a:t>
              </a:r>
              <a:endParaRPr lang="en-US" sz="1500" b="1" dirty="0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861104" y="3620888"/>
              <a:ext cx="49002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S2</a:t>
              </a:r>
              <a:endParaRPr lang="en-US" sz="1500" b="1" dirty="0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692162" y="3620888"/>
              <a:ext cx="4914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S2</a:t>
              </a:r>
              <a:endParaRPr lang="en-US" sz="1500" b="1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147395" y="3620888"/>
              <a:ext cx="53128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/>
                <a:t>S</a:t>
              </a:r>
              <a:r>
                <a:rPr lang="en-US" sz="1500" b="1" dirty="0" smtClean="0"/>
                <a:t>1</a:t>
              </a:r>
              <a:endParaRPr lang="en-US" sz="1500" b="1" dirty="0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22149" y="3620889"/>
              <a:ext cx="50218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S1</a:t>
              </a:r>
              <a:endParaRPr lang="en-US" sz="1500" b="1" dirty="0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763958" y="3945155"/>
            <a:ext cx="2672371" cy="327866"/>
            <a:chOff x="275070" y="3616188"/>
            <a:chExt cx="2672371" cy="327866"/>
          </a:xfrm>
        </p:grpSpPr>
        <p:sp>
          <p:nvSpPr>
            <p:cNvPr id="124" name="Rectangle 123"/>
            <p:cNvSpPr/>
            <p:nvPr/>
          </p:nvSpPr>
          <p:spPr bwMode="auto">
            <a:xfrm>
              <a:off x="275070" y="3681824"/>
              <a:ext cx="643490" cy="20507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125" name="Rectangle 124"/>
            <p:cNvSpPr/>
            <p:nvPr/>
          </p:nvSpPr>
          <p:spPr bwMode="auto">
            <a:xfrm>
              <a:off x="918560" y="3681824"/>
              <a:ext cx="274320" cy="20507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126" name="Rectangle 125"/>
            <p:cNvSpPr/>
            <p:nvPr/>
          </p:nvSpPr>
          <p:spPr bwMode="auto">
            <a:xfrm>
              <a:off x="1191633" y="3681824"/>
              <a:ext cx="274320" cy="20507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1466828" y="3681824"/>
              <a:ext cx="274320" cy="20507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1741822" y="3681824"/>
              <a:ext cx="274320" cy="20507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2014895" y="3681824"/>
              <a:ext cx="643489" cy="20507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13898" y="3620203"/>
              <a:ext cx="62779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Pnut</a:t>
              </a:r>
              <a:endParaRPr lang="en-US" sz="1500" b="1" dirty="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033041" y="3616188"/>
              <a:ext cx="9144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Pnut</a:t>
              </a:r>
              <a:endParaRPr lang="en-US" sz="1500" b="1" dirty="0"/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861104" y="3620888"/>
              <a:ext cx="49002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S2</a:t>
              </a:r>
              <a:endParaRPr lang="en-US" sz="1500" b="1" dirty="0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692162" y="3620888"/>
              <a:ext cx="4914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S2</a:t>
              </a:r>
              <a:endParaRPr lang="en-US" sz="1500" b="1" dirty="0"/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1147395" y="3620888"/>
              <a:ext cx="53128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/>
                <a:t>S</a:t>
              </a:r>
              <a:r>
                <a:rPr lang="en-US" sz="1500" b="1" dirty="0" smtClean="0"/>
                <a:t>1</a:t>
              </a:r>
              <a:endParaRPr lang="en-US" sz="1500" b="1" dirty="0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422149" y="3620889"/>
              <a:ext cx="50218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S1</a:t>
              </a:r>
              <a:endParaRPr lang="en-US" sz="1500" b="1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37255" y="5487206"/>
            <a:ext cx="5053621" cy="327866"/>
            <a:chOff x="212945" y="5782481"/>
            <a:chExt cx="5053621" cy="327866"/>
          </a:xfrm>
        </p:grpSpPr>
        <p:grpSp>
          <p:nvGrpSpPr>
            <p:cNvPr id="97" name="Group 96"/>
            <p:cNvGrpSpPr/>
            <p:nvPr/>
          </p:nvGrpSpPr>
          <p:grpSpPr>
            <a:xfrm>
              <a:off x="212945" y="5782481"/>
              <a:ext cx="2672371" cy="327866"/>
              <a:chOff x="275070" y="3616188"/>
              <a:chExt cx="2672371" cy="327866"/>
            </a:xfrm>
          </p:grpSpPr>
          <p:sp>
            <p:nvSpPr>
              <p:cNvPr id="98" name="Rectangle 97"/>
              <p:cNvSpPr/>
              <p:nvPr/>
            </p:nvSpPr>
            <p:spPr bwMode="auto">
              <a:xfrm>
                <a:off x="275070" y="3681824"/>
                <a:ext cx="643490" cy="20507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500" b="1"/>
              </a:p>
            </p:txBody>
          </p:sp>
          <p:sp>
            <p:nvSpPr>
              <p:cNvPr id="99" name="Rectangle 98"/>
              <p:cNvSpPr/>
              <p:nvPr/>
            </p:nvSpPr>
            <p:spPr bwMode="auto">
              <a:xfrm>
                <a:off x="918560" y="3681824"/>
                <a:ext cx="274320" cy="205079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500" b="1"/>
              </a:p>
            </p:txBody>
          </p:sp>
          <p:sp>
            <p:nvSpPr>
              <p:cNvPr id="100" name="Rectangle 99"/>
              <p:cNvSpPr/>
              <p:nvPr/>
            </p:nvSpPr>
            <p:spPr bwMode="auto">
              <a:xfrm>
                <a:off x="1191633" y="3681824"/>
                <a:ext cx="274320" cy="20507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500" b="1"/>
              </a:p>
            </p:txBody>
          </p:sp>
          <p:sp>
            <p:nvSpPr>
              <p:cNvPr id="101" name="Rectangle 100"/>
              <p:cNvSpPr/>
              <p:nvPr/>
            </p:nvSpPr>
            <p:spPr bwMode="auto">
              <a:xfrm>
                <a:off x="1466828" y="3681824"/>
                <a:ext cx="274320" cy="20507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500" b="1"/>
              </a:p>
            </p:txBody>
          </p:sp>
          <p:sp>
            <p:nvSpPr>
              <p:cNvPr id="102" name="Rectangle 101"/>
              <p:cNvSpPr/>
              <p:nvPr/>
            </p:nvSpPr>
            <p:spPr bwMode="auto">
              <a:xfrm>
                <a:off x="1741822" y="3681824"/>
                <a:ext cx="274320" cy="205079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500" b="1"/>
              </a:p>
            </p:txBody>
          </p:sp>
          <p:sp>
            <p:nvSpPr>
              <p:cNvPr id="103" name="Rectangle 102"/>
              <p:cNvSpPr/>
              <p:nvPr/>
            </p:nvSpPr>
            <p:spPr bwMode="auto">
              <a:xfrm>
                <a:off x="2014895" y="3681824"/>
                <a:ext cx="643489" cy="20507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500" b="1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313898" y="3620203"/>
                <a:ext cx="627796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 smtClean="0"/>
                  <a:t>Pnut</a:t>
                </a:r>
                <a:endParaRPr lang="en-US" sz="1500" b="1" dirty="0"/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2033041" y="3616188"/>
                <a:ext cx="91440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 smtClean="0"/>
                  <a:t>Pnut</a:t>
                </a:r>
                <a:endParaRPr lang="en-US" sz="1500" b="1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861104" y="3620888"/>
                <a:ext cx="49002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 smtClean="0"/>
                  <a:t>S2</a:t>
                </a:r>
                <a:endParaRPr lang="en-US" sz="1500" b="1" dirty="0"/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1692162" y="3620888"/>
                <a:ext cx="49148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 smtClean="0"/>
                  <a:t>S2</a:t>
                </a:r>
                <a:endParaRPr lang="en-US" sz="1500" b="1" dirty="0"/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1147395" y="3620888"/>
                <a:ext cx="53128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/>
                  <a:t>S</a:t>
                </a:r>
                <a:r>
                  <a:rPr lang="en-US" sz="1500" b="1" dirty="0" smtClean="0"/>
                  <a:t>1</a:t>
                </a:r>
                <a:endParaRPr lang="en-US" sz="1500" b="1" dirty="0"/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1422149" y="3620889"/>
                <a:ext cx="50218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 smtClean="0"/>
                  <a:t>S1</a:t>
                </a:r>
                <a:endParaRPr lang="en-US" sz="1500" b="1" dirty="0"/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>
              <a:off x="2594195" y="5782481"/>
              <a:ext cx="2672371" cy="327866"/>
              <a:chOff x="275070" y="3616188"/>
              <a:chExt cx="2672371" cy="327866"/>
            </a:xfrm>
          </p:grpSpPr>
          <p:sp>
            <p:nvSpPr>
              <p:cNvPr id="137" name="Rectangle 136"/>
              <p:cNvSpPr/>
              <p:nvPr/>
            </p:nvSpPr>
            <p:spPr bwMode="auto">
              <a:xfrm>
                <a:off x="275070" y="3681824"/>
                <a:ext cx="643490" cy="20507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500" b="1"/>
              </a:p>
            </p:txBody>
          </p:sp>
          <p:sp>
            <p:nvSpPr>
              <p:cNvPr id="138" name="Rectangle 137"/>
              <p:cNvSpPr/>
              <p:nvPr/>
            </p:nvSpPr>
            <p:spPr bwMode="auto">
              <a:xfrm>
                <a:off x="918560" y="3681824"/>
                <a:ext cx="274320" cy="205079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500" b="1"/>
              </a:p>
            </p:txBody>
          </p:sp>
          <p:sp>
            <p:nvSpPr>
              <p:cNvPr id="139" name="Rectangle 138"/>
              <p:cNvSpPr/>
              <p:nvPr/>
            </p:nvSpPr>
            <p:spPr bwMode="auto">
              <a:xfrm>
                <a:off x="1191633" y="3681824"/>
                <a:ext cx="274320" cy="20507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500" b="1"/>
              </a:p>
            </p:txBody>
          </p:sp>
          <p:sp>
            <p:nvSpPr>
              <p:cNvPr id="140" name="Rectangle 139"/>
              <p:cNvSpPr/>
              <p:nvPr/>
            </p:nvSpPr>
            <p:spPr bwMode="auto">
              <a:xfrm>
                <a:off x="1466828" y="3681824"/>
                <a:ext cx="274320" cy="20507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500" b="1"/>
              </a:p>
            </p:txBody>
          </p:sp>
          <p:sp>
            <p:nvSpPr>
              <p:cNvPr id="141" name="Rectangle 140"/>
              <p:cNvSpPr/>
              <p:nvPr/>
            </p:nvSpPr>
            <p:spPr bwMode="auto">
              <a:xfrm>
                <a:off x="1741822" y="3681824"/>
                <a:ext cx="274320" cy="205079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500" b="1"/>
              </a:p>
            </p:txBody>
          </p:sp>
          <p:sp>
            <p:nvSpPr>
              <p:cNvPr id="142" name="Rectangle 141"/>
              <p:cNvSpPr/>
              <p:nvPr/>
            </p:nvSpPr>
            <p:spPr bwMode="auto">
              <a:xfrm>
                <a:off x="2014895" y="3681824"/>
                <a:ext cx="643489" cy="20507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500" b="1"/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313898" y="3620203"/>
                <a:ext cx="627796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 smtClean="0"/>
                  <a:t>Pnut</a:t>
                </a:r>
                <a:endParaRPr lang="en-US" sz="1500" b="1" dirty="0"/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2033041" y="3616188"/>
                <a:ext cx="91440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 smtClean="0"/>
                  <a:t>Pnut</a:t>
                </a:r>
                <a:endParaRPr lang="en-US" sz="1500" b="1" dirty="0"/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861104" y="3620888"/>
                <a:ext cx="49002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 smtClean="0"/>
                  <a:t>S2</a:t>
                </a:r>
                <a:endParaRPr lang="en-US" sz="1500" b="1" dirty="0"/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1692162" y="3620888"/>
                <a:ext cx="49148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 smtClean="0"/>
                  <a:t>S2</a:t>
                </a:r>
                <a:endParaRPr lang="en-US" sz="1500" b="1" dirty="0"/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1147395" y="3620888"/>
                <a:ext cx="53128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/>
                  <a:t>S</a:t>
                </a:r>
                <a:r>
                  <a:rPr lang="en-US" sz="1500" b="1" dirty="0" smtClean="0"/>
                  <a:t>1</a:t>
                </a:r>
                <a:endParaRPr lang="en-US" sz="1500" b="1" dirty="0"/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1422149" y="3620889"/>
                <a:ext cx="50218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 smtClean="0"/>
                  <a:t>S1</a:t>
                </a:r>
                <a:endParaRPr lang="en-US" sz="1500" b="1" dirty="0"/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6249690" y="3945155"/>
            <a:ext cx="2615221" cy="327866"/>
            <a:chOff x="5965902" y="3907055"/>
            <a:chExt cx="2615221" cy="327866"/>
          </a:xfrm>
        </p:grpSpPr>
        <p:sp>
          <p:nvSpPr>
            <p:cNvPr id="150" name="Pentagon 149"/>
            <p:cNvSpPr/>
            <p:nvPr/>
          </p:nvSpPr>
          <p:spPr bwMode="auto">
            <a:xfrm flipH="1">
              <a:off x="5965902" y="3972691"/>
              <a:ext cx="643490" cy="205079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609392" y="3972691"/>
              <a:ext cx="274320" cy="20507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6882465" y="3972691"/>
              <a:ext cx="274320" cy="20507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157660" y="3972691"/>
              <a:ext cx="274320" cy="20507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154" name="Rectangle 153"/>
            <p:cNvSpPr/>
            <p:nvPr/>
          </p:nvSpPr>
          <p:spPr bwMode="auto">
            <a:xfrm>
              <a:off x="7432654" y="3972691"/>
              <a:ext cx="274320" cy="20507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155" name="Pentagon 154"/>
            <p:cNvSpPr/>
            <p:nvPr/>
          </p:nvSpPr>
          <p:spPr bwMode="auto">
            <a:xfrm>
              <a:off x="7705727" y="3972691"/>
              <a:ext cx="643489" cy="205079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6061880" y="3911070"/>
              <a:ext cx="62779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Pnut</a:t>
              </a:r>
              <a:endParaRPr lang="en-US" sz="1500" b="1" dirty="0"/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7666723" y="3907055"/>
              <a:ext cx="9144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Pnut</a:t>
              </a:r>
              <a:endParaRPr lang="en-US" sz="1500" b="1" dirty="0"/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6551936" y="3911755"/>
              <a:ext cx="49002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S2</a:t>
              </a:r>
              <a:endParaRPr lang="en-US" sz="1500" b="1" dirty="0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7382994" y="3911755"/>
              <a:ext cx="4914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S2</a:t>
              </a:r>
              <a:endParaRPr lang="en-US" sz="1500" b="1" dirty="0"/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6838227" y="3911755"/>
              <a:ext cx="53128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/>
                <a:t>S</a:t>
              </a:r>
              <a:r>
                <a:rPr lang="en-US" sz="1500" b="1" dirty="0" smtClean="0"/>
                <a:t>1</a:t>
              </a:r>
              <a:endParaRPr lang="en-US" sz="1500" b="1" dirty="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7112981" y="3911756"/>
              <a:ext cx="50218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S1</a:t>
              </a:r>
              <a:endParaRPr lang="en-US" sz="1500" b="1" dirty="0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6240165" y="4640480"/>
            <a:ext cx="2615221" cy="327866"/>
            <a:chOff x="5965902" y="3907055"/>
            <a:chExt cx="2615221" cy="327866"/>
          </a:xfrm>
        </p:grpSpPr>
        <p:sp>
          <p:nvSpPr>
            <p:cNvPr id="163" name="Pentagon 162"/>
            <p:cNvSpPr/>
            <p:nvPr/>
          </p:nvSpPr>
          <p:spPr bwMode="auto">
            <a:xfrm flipH="1">
              <a:off x="5965902" y="3972691"/>
              <a:ext cx="643490" cy="205079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6609392" y="3972691"/>
              <a:ext cx="274320" cy="20507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6882465" y="3972691"/>
              <a:ext cx="274320" cy="20507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166" name="Rectangle 165"/>
            <p:cNvSpPr/>
            <p:nvPr/>
          </p:nvSpPr>
          <p:spPr bwMode="auto">
            <a:xfrm>
              <a:off x="7157660" y="3972691"/>
              <a:ext cx="274320" cy="20507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167" name="Rectangle 166"/>
            <p:cNvSpPr/>
            <p:nvPr/>
          </p:nvSpPr>
          <p:spPr bwMode="auto">
            <a:xfrm>
              <a:off x="7432654" y="3972691"/>
              <a:ext cx="274320" cy="20507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168" name="Pentagon 167"/>
            <p:cNvSpPr/>
            <p:nvPr/>
          </p:nvSpPr>
          <p:spPr bwMode="auto">
            <a:xfrm>
              <a:off x="7705727" y="3972691"/>
              <a:ext cx="643489" cy="205079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6061880" y="3911070"/>
              <a:ext cx="62779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Pnut</a:t>
              </a:r>
              <a:endParaRPr lang="en-US" sz="1500" b="1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666723" y="3907055"/>
              <a:ext cx="9144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Pnut</a:t>
              </a:r>
              <a:endParaRPr lang="en-US" sz="1500" b="1" dirty="0"/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6551936" y="3911755"/>
              <a:ext cx="49002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S2</a:t>
              </a:r>
              <a:endParaRPr lang="en-US" sz="1500" b="1" dirty="0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7382994" y="3911755"/>
              <a:ext cx="4914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S2</a:t>
              </a:r>
              <a:endParaRPr lang="en-US" sz="1500" b="1" dirty="0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838227" y="3911755"/>
              <a:ext cx="53128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/>
                <a:t>S</a:t>
              </a:r>
              <a:r>
                <a:rPr lang="en-US" sz="1500" b="1" dirty="0" smtClean="0"/>
                <a:t>1</a:t>
              </a:r>
              <a:endParaRPr lang="en-US" sz="1500" b="1" dirty="0"/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112981" y="3911756"/>
              <a:ext cx="50218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S1</a:t>
              </a:r>
              <a:endParaRPr lang="en-US" sz="15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93832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96" y="4609778"/>
            <a:ext cx="2116304" cy="211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 descr="gold comple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7615" y="2125397"/>
            <a:ext cx="2116304" cy="211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Line 9"/>
          <p:cNvSpPr>
            <a:spLocks noChangeShapeType="1"/>
          </p:cNvSpPr>
          <p:nvPr/>
        </p:nvSpPr>
        <p:spPr bwMode="auto">
          <a:xfrm>
            <a:off x="1682900" y="6590851"/>
            <a:ext cx="464837" cy="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2" name="Rectangle 1"/>
          <p:cNvSpPr/>
          <p:nvPr/>
        </p:nvSpPr>
        <p:spPr>
          <a:xfrm>
            <a:off x="378373" y="0"/>
            <a:ext cx="94442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Эффект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белка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Orc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6, а также ГТФ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формирование филаментов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in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vitro. </a:t>
            </a:r>
            <a:endParaRPr lang="en-US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8096" y="1836324"/>
            <a:ext cx="1467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без </a:t>
            </a:r>
            <a:r>
              <a:rPr lang="en-US" sz="1600" b="1" dirty="0" smtClean="0"/>
              <a:t>Orc6</a:t>
            </a:r>
            <a:endParaRPr lang="en-US" sz="1600" b="1" dirty="0"/>
          </a:p>
        </p:txBody>
      </p:sp>
      <p:sp>
        <p:nvSpPr>
          <p:cNvPr id="15" name="Rectangle 14"/>
          <p:cNvSpPr/>
          <p:nvPr/>
        </p:nvSpPr>
        <p:spPr>
          <a:xfrm>
            <a:off x="174675" y="4323988"/>
            <a:ext cx="31133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с добавлением </a:t>
            </a:r>
            <a:r>
              <a:rPr lang="en-US" sz="1600" b="1" dirty="0" smtClean="0"/>
              <a:t>Orc6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491360" y="1256242"/>
            <a:ext cx="1439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 smtClean="0"/>
              <a:t>Эффект </a:t>
            </a:r>
            <a:r>
              <a:rPr lang="en-US" b="1" u="sng" dirty="0" smtClean="0"/>
              <a:t>Orc6</a:t>
            </a:r>
            <a:endParaRPr lang="ru-RU" b="1" u="sng" dirty="0"/>
          </a:p>
        </p:txBody>
      </p:sp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3266043"/>
              </p:ext>
            </p:extLst>
          </p:nvPr>
        </p:nvGraphicFramePr>
        <p:xfrm>
          <a:off x="5397017" y="4540469"/>
          <a:ext cx="3274017" cy="1923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237637" y="6342244"/>
            <a:ext cx="251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–</a:t>
            </a:r>
            <a:endParaRPr lang="en-US" b="1" dirty="0">
              <a:ea typeface="Calibri"/>
              <a:cs typeface="Times New Rom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95198" y="6298323"/>
            <a:ext cx="8318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1мМ </a:t>
            </a:r>
          </a:p>
          <a:p>
            <a:r>
              <a:rPr lang="ru-RU" sz="1600" b="1" dirty="0" smtClean="0"/>
              <a:t>ГТФ</a:t>
            </a:r>
            <a:endParaRPr lang="en-US" sz="1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141734" y="6298323"/>
            <a:ext cx="7896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1мМ</a:t>
            </a:r>
          </a:p>
          <a:p>
            <a:r>
              <a:rPr lang="ru-RU" sz="1600" b="1" dirty="0" smtClean="0"/>
              <a:t>ГДФ</a:t>
            </a:r>
            <a:endParaRPr lang="en-US" sz="1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659367" y="6298323"/>
            <a:ext cx="859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1мМ</a:t>
            </a:r>
            <a:endParaRPr lang="en-US" sz="1400" b="1" dirty="0" smtClean="0"/>
          </a:p>
          <a:p>
            <a:r>
              <a:rPr lang="ru-RU" sz="1600" b="1" dirty="0" smtClean="0"/>
              <a:t>ГТФ</a:t>
            </a:r>
            <a:r>
              <a:rPr lang="el-GR" sz="1600" b="1" dirty="0" smtClean="0"/>
              <a:t>γ</a:t>
            </a:r>
            <a:r>
              <a:rPr lang="en-US" sz="1600" b="1" dirty="0" smtClean="0"/>
              <a:t>S</a:t>
            </a:r>
            <a:endParaRPr lang="en-US" sz="1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418153" y="4296224"/>
            <a:ext cx="334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%</a:t>
            </a:r>
            <a:endParaRPr lang="en-US" sz="1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050405" y="4359455"/>
            <a:ext cx="1160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p&lt;0.001</a:t>
            </a:r>
            <a:endParaRPr lang="en-US" sz="1400" b="1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3941534" y="5147599"/>
            <a:ext cx="230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% </a:t>
            </a:r>
            <a:r>
              <a:rPr lang="ru-RU" sz="1400" b="1" dirty="0" smtClean="0"/>
              <a:t>длинных филаментов (</a:t>
            </a:r>
            <a:r>
              <a:rPr lang="en-US" sz="1400" b="1" dirty="0" smtClean="0"/>
              <a:t>&gt;10 </a:t>
            </a:r>
            <a:r>
              <a:rPr lang="ru-RU" sz="1400" b="1" dirty="0" smtClean="0"/>
              <a:t>мономеров длинной)</a:t>
            </a:r>
            <a:endParaRPr lang="en-US" sz="1400" b="1" dirty="0"/>
          </a:p>
        </p:txBody>
      </p:sp>
      <p:sp>
        <p:nvSpPr>
          <p:cNvPr id="28" name="Right Bracket 27"/>
          <p:cNvSpPr/>
          <p:nvPr/>
        </p:nvSpPr>
        <p:spPr>
          <a:xfrm rot="16200000">
            <a:off x="6457094" y="4381136"/>
            <a:ext cx="85988" cy="612028"/>
          </a:xfrm>
          <a:prstGeom prst="rightBracket">
            <a:avLst>
              <a:gd name="adj" fmla="val 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39" descr="WT_Orc6A4(1)_10854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24704" y="2018191"/>
            <a:ext cx="2112012" cy="2064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3" descr="WT_Orc6A4(1)_GTP 1mM_1100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709782" y="2036621"/>
            <a:ext cx="2097894" cy="20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/>
          <p:nvPr/>
        </p:nvSpPr>
        <p:spPr>
          <a:xfrm>
            <a:off x="5149785" y="1715629"/>
            <a:ext cx="1277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+ </a:t>
            </a:r>
            <a:r>
              <a:rPr lang="en-US" sz="1600" b="1" dirty="0" smtClean="0"/>
              <a:t>Orc6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860214" y="1730837"/>
            <a:ext cx="2094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+Orc6,  +</a:t>
            </a:r>
            <a:r>
              <a:rPr lang="en-US" sz="1600" b="1" u="sng" dirty="0" smtClean="0"/>
              <a:t>1</a:t>
            </a:r>
            <a:r>
              <a:rPr lang="ru-RU" sz="1600" b="1" u="sng" dirty="0" smtClean="0"/>
              <a:t>мМ ГТФ </a:t>
            </a:r>
            <a:endParaRPr lang="ru-RU" sz="1600" b="1" u="sng" dirty="0"/>
          </a:p>
        </p:txBody>
      </p:sp>
      <p:sp>
        <p:nvSpPr>
          <p:cNvPr id="33" name="Rectangle 32"/>
          <p:cNvSpPr/>
          <p:nvPr/>
        </p:nvSpPr>
        <p:spPr>
          <a:xfrm>
            <a:off x="6013890" y="1288652"/>
            <a:ext cx="2031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 smtClean="0"/>
              <a:t>Эффект </a:t>
            </a:r>
            <a:r>
              <a:rPr lang="en-US" b="1" u="sng" dirty="0" smtClean="0"/>
              <a:t>Orc6 + </a:t>
            </a:r>
            <a:r>
              <a:rPr lang="ru-RU" b="1" u="sng" dirty="0" smtClean="0"/>
              <a:t>ГТФ</a:t>
            </a:r>
            <a:endParaRPr lang="ru-RU" b="1" u="sng" dirty="0"/>
          </a:p>
        </p:txBody>
      </p:sp>
      <p:sp>
        <p:nvSpPr>
          <p:cNvPr id="36" name="Line 9"/>
          <p:cNvSpPr>
            <a:spLocks noChangeShapeType="1"/>
          </p:cNvSpPr>
          <p:nvPr/>
        </p:nvSpPr>
        <p:spPr bwMode="auto">
          <a:xfrm>
            <a:off x="1683557" y="4113038"/>
            <a:ext cx="464837" cy="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38" name="TextBox 37"/>
          <p:cNvSpPr txBox="1"/>
          <p:nvPr/>
        </p:nvSpPr>
        <p:spPr>
          <a:xfrm>
            <a:off x="5906194" y="3676512"/>
            <a:ext cx="736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100 нм</a:t>
            </a:r>
            <a:endParaRPr lang="en-US" sz="1200" b="1" dirty="0"/>
          </a:p>
        </p:txBody>
      </p:sp>
      <p:sp>
        <p:nvSpPr>
          <p:cNvPr id="3" name="Rectangle 2"/>
          <p:cNvSpPr/>
          <p:nvPr/>
        </p:nvSpPr>
        <p:spPr>
          <a:xfrm>
            <a:off x="2521872" y="690320"/>
            <a:ext cx="682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Orc6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72909" y="378372"/>
            <a:ext cx="2349063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/>
              <a:t>Репликация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/>
              <a:t>Цитокинез</a:t>
            </a:r>
            <a:endParaRPr lang="en-US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2380593" y="457201"/>
            <a:ext cx="3358055" cy="993228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373821" y="662152"/>
            <a:ext cx="520262" cy="14188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352800" y="940676"/>
            <a:ext cx="509752" cy="22597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Line 9"/>
          <p:cNvSpPr>
            <a:spLocks noChangeShapeType="1"/>
          </p:cNvSpPr>
          <p:nvPr/>
        </p:nvSpPr>
        <p:spPr bwMode="auto">
          <a:xfrm>
            <a:off x="6013819" y="3918593"/>
            <a:ext cx="464837" cy="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41" name="Line 9"/>
          <p:cNvSpPr>
            <a:spLocks noChangeShapeType="1"/>
          </p:cNvSpPr>
          <p:nvPr/>
        </p:nvSpPr>
        <p:spPr bwMode="auto">
          <a:xfrm>
            <a:off x="8110633" y="3902828"/>
            <a:ext cx="464837" cy="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42" name="TextBox 41"/>
          <p:cNvSpPr txBox="1"/>
          <p:nvPr/>
        </p:nvSpPr>
        <p:spPr>
          <a:xfrm>
            <a:off x="1581187" y="3860447"/>
            <a:ext cx="736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100 нм</a:t>
            </a:r>
            <a:endParaRPr lang="en-US" sz="12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1596952" y="6335631"/>
            <a:ext cx="736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100 нм</a:t>
            </a:r>
            <a:endParaRPr lang="en-US" sz="12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8013520" y="3671258"/>
            <a:ext cx="736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100 нм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173425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Модель механизма стимулирующего влияния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Or6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и ГТФ на формирование септиновых филаменто дрозофилы.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86" y="834925"/>
            <a:ext cx="6715564" cy="553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35364" y="6422978"/>
            <a:ext cx="2364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Akhmetova</a:t>
            </a:r>
            <a:r>
              <a:rPr lang="en-US" sz="1600" i="1" dirty="0" smtClean="0"/>
              <a:t> et al., 2015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173425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94596"/>
            <a:ext cx="1608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Выводы</a:t>
            </a:r>
          </a:p>
        </p:txBody>
      </p:sp>
      <p:sp>
        <p:nvSpPr>
          <p:cNvPr id="4" name="Rectangle 3"/>
          <p:cNvSpPr/>
          <p:nvPr/>
        </p:nvSpPr>
        <p:spPr>
          <a:xfrm>
            <a:off x="157655" y="788839"/>
            <a:ext cx="865526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AutoNum type="arabicParenR"/>
            </a:pPr>
            <a:r>
              <a:rPr lang="ru-RU" dirty="0" smtClean="0"/>
              <a:t>Был </a:t>
            </a:r>
            <a:r>
              <a:rPr lang="ru-RU" dirty="0"/>
              <a:t>создан вектор </a:t>
            </a:r>
            <a:r>
              <a:rPr lang="en-US" i="1" dirty="0" err="1"/>
              <a:t>pUASP</a:t>
            </a:r>
            <a:r>
              <a:rPr lang="ru-RU" i="1" dirty="0"/>
              <a:t>-</a:t>
            </a:r>
            <a:r>
              <a:rPr lang="en-US" i="1" dirty="0"/>
              <a:t>W-</a:t>
            </a:r>
            <a:r>
              <a:rPr lang="en-US" i="1" dirty="0" err="1"/>
              <a:t>pnut</a:t>
            </a:r>
            <a:r>
              <a:rPr lang="ru-RU" i="1" dirty="0"/>
              <a:t>_</a:t>
            </a:r>
            <a:r>
              <a:rPr lang="en-US" i="1" dirty="0" err="1"/>
              <a:t>RNAi</a:t>
            </a:r>
            <a:r>
              <a:rPr lang="ru-RU" dirty="0"/>
              <a:t> для эктопического подавления экспрессии гена </a:t>
            </a:r>
            <a:r>
              <a:rPr lang="en-US" i="1" dirty="0" err="1"/>
              <a:t>pnut</a:t>
            </a:r>
            <a:r>
              <a:rPr lang="ru-RU" i="1" dirty="0"/>
              <a:t> </a:t>
            </a:r>
            <a:r>
              <a:rPr lang="ru-RU" dirty="0"/>
              <a:t>при помощи </a:t>
            </a:r>
            <a:r>
              <a:rPr lang="ru-RU" dirty="0" smtClean="0"/>
              <a:t>РНК-интерференции, </a:t>
            </a:r>
            <a:r>
              <a:rPr lang="ru-RU" dirty="0"/>
              <a:t>и получены соответствующие трансгенные линии дрозофилы. </a:t>
            </a:r>
            <a:endParaRPr lang="ru-RU" dirty="0" smtClean="0"/>
          </a:p>
          <a:p>
            <a:pPr marL="342900" indent="-342900" algn="just">
              <a:buFontTx/>
              <a:buAutoNum type="arabicParenR"/>
            </a:pPr>
            <a:endParaRPr lang="ru-RU" dirty="0"/>
          </a:p>
          <a:p>
            <a:pPr marL="342900" indent="-342900" algn="just">
              <a:buFontTx/>
              <a:buAutoNum type="arabicParenR"/>
            </a:pPr>
            <a:r>
              <a:rPr lang="ru-RU" dirty="0"/>
              <a:t>Показано, что продукт гена </a:t>
            </a:r>
            <a:r>
              <a:rPr lang="en-US" i="1" dirty="0" err="1"/>
              <a:t>pnut</a:t>
            </a:r>
            <a:r>
              <a:rPr lang="ru-RU" i="1" dirty="0"/>
              <a:t> </a:t>
            </a:r>
            <a:r>
              <a:rPr lang="ru-RU" dirty="0"/>
              <a:t>не является критичным для делений </a:t>
            </a:r>
            <a:r>
              <a:rPr lang="ru-RU" dirty="0" smtClean="0"/>
              <a:t>генеративных </a:t>
            </a:r>
            <a:r>
              <a:rPr lang="ru-RU" dirty="0"/>
              <a:t>клеток как в семенниках, так и в яичниках дрозофилы</a:t>
            </a:r>
            <a:r>
              <a:rPr lang="ru-RU" dirty="0" smtClean="0"/>
              <a:t>.</a:t>
            </a:r>
          </a:p>
          <a:p>
            <a:pPr marL="342900" indent="-342900" algn="just">
              <a:buFontTx/>
              <a:buAutoNum type="arabicParenR"/>
            </a:pPr>
            <a:endParaRPr lang="ru-RU" dirty="0"/>
          </a:p>
          <a:p>
            <a:pPr marL="342900" indent="-342900" algn="just">
              <a:buFontTx/>
              <a:buAutoNum type="arabicParenR"/>
            </a:pPr>
            <a:r>
              <a:rPr lang="ru-RU" dirty="0"/>
              <a:t>Показано, что снижение уровня экспрессии гена </a:t>
            </a:r>
            <a:r>
              <a:rPr lang="en-US" i="1" dirty="0" err="1"/>
              <a:t>pnut</a:t>
            </a:r>
            <a:r>
              <a:rPr lang="ru-RU" dirty="0"/>
              <a:t> в семенниках дрозофилы приводит к стерильности самцов, причиной которой является неподвижность спермиев. Ультраструктурный анализ показал дефекты в структуре базального тела неподвижных </a:t>
            </a:r>
            <a:r>
              <a:rPr lang="ru-RU" dirty="0" smtClean="0"/>
              <a:t>сперматозоидов. Снижение </a:t>
            </a:r>
            <a:r>
              <a:rPr lang="ru-RU" dirty="0"/>
              <a:t>уровня экспрессии гена </a:t>
            </a:r>
            <a:r>
              <a:rPr lang="en-US" i="1" dirty="0" err="1"/>
              <a:t>pnut</a:t>
            </a:r>
            <a:r>
              <a:rPr lang="en-US" i="1" dirty="0"/>
              <a:t> </a:t>
            </a:r>
            <a:r>
              <a:rPr lang="ru-RU" dirty="0"/>
              <a:t>в яичниках дрозофилы приводит к следующим аномалиям оогенеза: нарушение поляризации </a:t>
            </a:r>
            <a:r>
              <a:rPr lang="ru-RU" dirty="0" smtClean="0"/>
              <a:t>яйцевых камер, </a:t>
            </a:r>
            <a:r>
              <a:rPr lang="ru-RU" dirty="0"/>
              <a:t>нарушение цитокинеза в клетках хориона и нарушение </a:t>
            </a:r>
            <a:r>
              <a:rPr lang="ru-RU" dirty="0" smtClean="0"/>
              <a:t>структуры </a:t>
            </a:r>
            <a:r>
              <a:rPr lang="ru-RU" dirty="0"/>
              <a:t>хроматина в фолликулярных клетках. Обнаруженные дефекты указывают на роль продукта гена </a:t>
            </a:r>
            <a:r>
              <a:rPr lang="en-US" i="1" dirty="0" err="1"/>
              <a:t>pnut</a:t>
            </a:r>
            <a:r>
              <a:rPr lang="ru-RU" i="1" dirty="0"/>
              <a:t> </a:t>
            </a:r>
            <a:r>
              <a:rPr lang="ru-RU" dirty="0"/>
              <a:t>в соматических клетках, входящих  </a:t>
            </a:r>
            <a:r>
              <a:rPr lang="ru-RU" dirty="0" smtClean="0"/>
              <a:t>состав яичников.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3425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76448" y="141890"/>
            <a:ext cx="2062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Септины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  <a:endParaRPr lang="ru-RU" sz="2400" b="1" dirty="0" smtClean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366" y="2782612"/>
            <a:ext cx="4263606" cy="142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67" y="1545020"/>
            <a:ext cx="8644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Позднее, септины были </a:t>
            </a:r>
            <a:r>
              <a:rPr lang="ru-RU" dirty="0"/>
              <a:t>обнаружены практически у всех эукариот, за исключением высших растений.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399" y="762000"/>
            <a:ext cx="8786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Септины</a:t>
            </a:r>
            <a:r>
              <a:rPr lang="ru-RU" dirty="0" smtClean="0"/>
              <a:t> (от лат. септум  - перегородка) были открыты в 1971 на почкующихся дрожжах </a:t>
            </a:r>
            <a:r>
              <a:rPr lang="en-US" i="1" dirty="0" err="1"/>
              <a:t>S.cerevisiae</a:t>
            </a:r>
            <a:r>
              <a:rPr lang="en-US" i="1" dirty="0"/>
              <a:t> </a:t>
            </a:r>
            <a:r>
              <a:rPr lang="ru-RU" dirty="0" smtClean="0"/>
              <a:t>как </a:t>
            </a:r>
            <a:r>
              <a:rPr lang="ru-RU" dirty="0" smtClean="0"/>
              <a:t>гены, </a:t>
            </a:r>
            <a:r>
              <a:rPr lang="ru-RU" dirty="0" smtClean="0"/>
              <a:t>мутации в которых приводили к дефектам цитокинеза.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1944" y="2982310"/>
            <a:ext cx="2584704" cy="1447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i="1" dirty="0"/>
              <a:t>S</a:t>
            </a:r>
            <a:r>
              <a:rPr lang="ru-RU" i="1" dirty="0"/>
              <a:t>.</a:t>
            </a:r>
            <a:r>
              <a:rPr lang="en-US" i="1" dirty="0" err="1" smtClean="0"/>
              <a:t>cerevisia</a:t>
            </a:r>
            <a:r>
              <a:rPr lang="en-US" i="1" dirty="0" err="1"/>
              <a:t>e</a:t>
            </a:r>
            <a:r>
              <a:rPr lang="en-US" dirty="0" smtClean="0"/>
              <a:t> </a:t>
            </a:r>
            <a:r>
              <a:rPr lang="ru-RU" dirty="0" smtClean="0"/>
              <a:t>  </a:t>
            </a:r>
            <a:r>
              <a:rPr lang="ru-RU" dirty="0"/>
              <a:t>-   7  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i="1" dirty="0" smtClean="0"/>
              <a:t>C</a:t>
            </a:r>
            <a:r>
              <a:rPr lang="ru-RU" i="1" dirty="0"/>
              <a:t>.</a:t>
            </a:r>
            <a:r>
              <a:rPr lang="en-US" i="1" dirty="0" err="1"/>
              <a:t>elegans</a:t>
            </a:r>
            <a:r>
              <a:rPr lang="en-US" dirty="0"/>
              <a:t> </a:t>
            </a:r>
            <a:r>
              <a:rPr lang="ru-RU" dirty="0"/>
              <a:t> -   2  </a:t>
            </a:r>
            <a:endParaRPr lang="en-US" dirty="0"/>
          </a:p>
          <a:p>
            <a:pPr>
              <a:lnSpc>
                <a:spcPct val="80000"/>
              </a:lnSpc>
            </a:pPr>
            <a:r>
              <a:rPr lang="en-US" i="1" dirty="0" err="1" smtClean="0"/>
              <a:t>D.melanogaster</a:t>
            </a:r>
            <a:r>
              <a:rPr lang="en-US" dirty="0" smtClean="0"/>
              <a:t> </a:t>
            </a:r>
            <a:r>
              <a:rPr lang="en-US" dirty="0"/>
              <a:t>-  5 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i="1" dirty="0" err="1" smtClean="0"/>
              <a:t>X.laevis</a:t>
            </a:r>
            <a:r>
              <a:rPr lang="en-US" dirty="0" smtClean="0"/>
              <a:t> </a:t>
            </a:r>
            <a:r>
              <a:rPr lang="en-US" dirty="0"/>
              <a:t>-  9</a:t>
            </a:r>
            <a:endParaRPr lang="ru-RU" dirty="0"/>
          </a:p>
          <a:p>
            <a:pPr>
              <a:lnSpc>
                <a:spcPct val="80000"/>
              </a:lnSpc>
            </a:pPr>
            <a:r>
              <a:rPr lang="en-US" i="1" dirty="0" err="1"/>
              <a:t>M.musculus</a:t>
            </a:r>
            <a:r>
              <a:rPr lang="en-US" dirty="0"/>
              <a:t> -  13</a:t>
            </a:r>
          </a:p>
          <a:p>
            <a:pPr>
              <a:lnSpc>
                <a:spcPct val="80000"/>
              </a:lnSpc>
            </a:pPr>
            <a:r>
              <a:rPr lang="en-US" i="1" dirty="0" err="1"/>
              <a:t>H.sapiens</a:t>
            </a:r>
            <a:r>
              <a:rPr lang="en-US" dirty="0"/>
              <a:t> – </a:t>
            </a:r>
            <a:r>
              <a:rPr lang="en-US" dirty="0" smtClean="0"/>
              <a:t>1</a:t>
            </a:r>
            <a:r>
              <a:rPr lang="ru-RU" dirty="0" smtClean="0"/>
              <a:t>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8752" y="2246586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Количество септиновых генов у раличных организмов</a:t>
            </a:r>
            <a:endParaRPr lang="en-US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63064" y="4549676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Клеточная локализация:</a:t>
            </a:r>
          </a:p>
          <a:p>
            <a:r>
              <a:rPr lang="ru-RU" dirty="0" smtClean="0"/>
              <a:t>У дрожжей: кортикально, в  </a:t>
            </a:r>
            <a:r>
              <a:rPr lang="ru-RU" dirty="0"/>
              <a:t>месте перешейка между материнской клеткой и </a:t>
            </a:r>
            <a:r>
              <a:rPr lang="ru-RU" dirty="0" smtClean="0"/>
              <a:t>почкой.</a:t>
            </a:r>
            <a:endParaRPr lang="en-US" dirty="0" smtClean="0"/>
          </a:p>
          <a:p>
            <a:endParaRPr lang="ru-RU" dirty="0" smtClean="0"/>
          </a:p>
          <a:p>
            <a:r>
              <a:rPr lang="ru-RU" dirty="0" smtClean="0"/>
              <a:t>У многоклеточных: главным образом кортикально, по всей клеточной мембране. В некоторых случаях  в цитоплазме.</a:t>
            </a:r>
            <a:endParaRPr lang="ru-RU" dirty="0"/>
          </a:p>
          <a:p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464268"/>
            <a:ext cx="154305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669" y="6591627"/>
            <a:ext cx="1466850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331" y="4461641"/>
            <a:ext cx="154305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892" y="6569620"/>
            <a:ext cx="127635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626773" y="3988672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Weirich</a:t>
            </a:r>
            <a:r>
              <a:rPr lang="en-US" i="1" dirty="0" smtClean="0"/>
              <a:t> et al.,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52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9306" y="778413"/>
            <a:ext cx="865244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4)Был </a:t>
            </a:r>
            <a:r>
              <a:rPr lang="ru-RU" dirty="0"/>
              <a:t>проанализирован эффект мутаций в ГТФазном домене </a:t>
            </a:r>
            <a:r>
              <a:rPr lang="en-US" dirty="0"/>
              <a:t>Pnut </a:t>
            </a:r>
            <a:r>
              <a:rPr lang="ru-RU" dirty="0"/>
              <a:t>на функционирование септинового комплеска </a:t>
            </a:r>
            <a:r>
              <a:rPr lang="en-US" i="1" dirty="0"/>
              <a:t>in vitro</a:t>
            </a:r>
            <a:r>
              <a:rPr lang="ru-RU" dirty="0"/>
              <a:t>.</a:t>
            </a:r>
            <a:r>
              <a:rPr lang="en-US" dirty="0"/>
              <a:t> </a:t>
            </a:r>
            <a:r>
              <a:rPr lang="ru-RU" dirty="0"/>
              <a:t>Показано, что ГТФазный домен </a:t>
            </a:r>
            <a:r>
              <a:rPr lang="en-US" dirty="0"/>
              <a:t>Pnut </a:t>
            </a:r>
            <a:r>
              <a:rPr lang="ru-RU" dirty="0"/>
              <a:t>не влияет на формирование септинового комплекса </a:t>
            </a:r>
            <a:r>
              <a:rPr lang="en-US" dirty="0"/>
              <a:t>Pnut-Sep2-Sep1-Sep1-Sep2-Pnut</a:t>
            </a:r>
            <a:r>
              <a:rPr lang="ru-RU" dirty="0"/>
              <a:t>, однако препятствует полимеризации комплексов с формированием септиновых филаментов</a:t>
            </a:r>
            <a:r>
              <a:rPr lang="ru-RU" dirty="0" smtClean="0"/>
              <a:t>.</a:t>
            </a:r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5) Был проанализирован эффект мутаций в ГТФазном домене </a:t>
            </a:r>
            <a:r>
              <a:rPr lang="en-US" dirty="0" smtClean="0"/>
              <a:t>Pnut</a:t>
            </a:r>
            <a:r>
              <a:rPr lang="ru-RU" dirty="0" smtClean="0"/>
              <a:t>,  а также делеций С-концевого домена </a:t>
            </a:r>
            <a:r>
              <a:rPr lang="en-US" i="1" dirty="0" smtClean="0"/>
              <a:t>in vivo</a:t>
            </a:r>
            <a:r>
              <a:rPr lang="en-US" dirty="0" smtClean="0"/>
              <a:t>.</a:t>
            </a:r>
            <a:r>
              <a:rPr lang="en-US" dirty="0"/>
              <a:t> </a:t>
            </a:r>
            <a:r>
              <a:rPr lang="ru-RU" dirty="0"/>
              <a:t>Мутантные белки </a:t>
            </a:r>
            <a:r>
              <a:rPr lang="en-US" dirty="0" err="1"/>
              <a:t>Pnut</a:t>
            </a:r>
            <a:r>
              <a:rPr lang="ru-RU" dirty="0"/>
              <a:t>(1-460 а/к), </a:t>
            </a:r>
            <a:r>
              <a:rPr lang="en-US" dirty="0" err="1"/>
              <a:t>Pnut</a:t>
            </a:r>
            <a:r>
              <a:rPr lang="ru-RU" dirty="0"/>
              <a:t>(1-427 а/к), </a:t>
            </a:r>
            <a:r>
              <a:rPr lang="en-US" dirty="0" err="1"/>
              <a:t>Pnut</a:t>
            </a:r>
            <a:r>
              <a:rPr lang="ru-RU" dirty="0"/>
              <a:t>(</a:t>
            </a:r>
            <a:r>
              <a:rPr lang="en-US" dirty="0"/>
              <a:t>G</a:t>
            </a:r>
            <a:r>
              <a:rPr lang="ru-RU" dirty="0"/>
              <a:t>4) и </a:t>
            </a:r>
            <a:r>
              <a:rPr lang="en-US" dirty="0" err="1"/>
              <a:t>Pnut</a:t>
            </a:r>
            <a:r>
              <a:rPr lang="ru-RU" dirty="0"/>
              <a:t>(</a:t>
            </a:r>
            <a:r>
              <a:rPr lang="en-US" dirty="0"/>
              <a:t>G</a:t>
            </a:r>
            <a:r>
              <a:rPr lang="ru-RU" dirty="0"/>
              <a:t>1,</a:t>
            </a:r>
            <a:r>
              <a:rPr lang="en-US" dirty="0"/>
              <a:t>G</a:t>
            </a:r>
            <a:r>
              <a:rPr lang="ru-RU" dirty="0"/>
              <a:t>3,</a:t>
            </a:r>
            <a:r>
              <a:rPr lang="en-US" dirty="0"/>
              <a:t>G</a:t>
            </a:r>
            <a:r>
              <a:rPr lang="ru-RU" dirty="0"/>
              <a:t>4) </a:t>
            </a:r>
            <a:r>
              <a:rPr lang="ru-RU" dirty="0" smtClean="0"/>
              <a:t>имели </a:t>
            </a:r>
            <a:r>
              <a:rPr lang="ru-RU" dirty="0"/>
              <a:t>нарушенную клеточную </a:t>
            </a:r>
            <a:r>
              <a:rPr lang="ru-RU" dirty="0" smtClean="0"/>
              <a:t>локализацию и не восстанавливали </a:t>
            </a:r>
            <a:r>
              <a:rPr lang="ru-RU" dirty="0"/>
              <a:t>жизнеспособность летального нуль-аллеля</a:t>
            </a:r>
            <a:r>
              <a:rPr lang="en-US" i="1" dirty="0"/>
              <a:t> </a:t>
            </a:r>
            <a:r>
              <a:rPr lang="en-US" i="1" dirty="0" err="1"/>
              <a:t>pnut</a:t>
            </a:r>
            <a:r>
              <a:rPr lang="ru-RU" i="1" dirty="0"/>
              <a:t>. </a:t>
            </a:r>
            <a:endParaRPr lang="ru-RU" i="1" dirty="0" smtClean="0"/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6) Был проанализирован стимулирующий эффект белка </a:t>
            </a:r>
            <a:r>
              <a:rPr lang="en-US" dirty="0" smtClean="0"/>
              <a:t>Orc6 </a:t>
            </a:r>
            <a:r>
              <a:rPr lang="ru-RU" dirty="0" smtClean="0"/>
              <a:t>на полимеризацию септинов. При помощи электронной микроскопии было показано, что </a:t>
            </a:r>
            <a:r>
              <a:rPr lang="en-US" dirty="0" err="1" smtClean="0"/>
              <a:t>Orc</a:t>
            </a:r>
            <a:r>
              <a:rPr lang="ru-RU" dirty="0"/>
              <a:t>6 способствует формированию септиновых филаментов, непосредственно связываясь с септиновым </a:t>
            </a:r>
            <a:r>
              <a:rPr lang="ru-RU" dirty="0" smtClean="0"/>
              <a:t>комплексом </a:t>
            </a:r>
            <a:r>
              <a:rPr lang="ru-RU" dirty="0"/>
              <a:t>в соотношении 2 молекулы </a:t>
            </a:r>
            <a:r>
              <a:rPr lang="en-US" dirty="0" err="1"/>
              <a:t>Orc</a:t>
            </a:r>
            <a:r>
              <a:rPr lang="ru-RU" dirty="0"/>
              <a:t>6 на один комплекс. </a:t>
            </a:r>
            <a:r>
              <a:rPr lang="ru-RU" dirty="0" smtClean="0"/>
              <a:t>Добавление высоких концентраций ГТФ приводило к формированию более длинных филаментов в присутствие </a:t>
            </a:r>
            <a:r>
              <a:rPr lang="en-US" dirty="0" smtClean="0"/>
              <a:t>Orc6</a:t>
            </a:r>
            <a:r>
              <a:rPr lang="ru-RU" dirty="0" smtClean="0"/>
              <a:t>. 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12124" y="126125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Выводы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val="2366265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4154214"/>
            <a:ext cx="83058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1) ГТФ-связывающий домен: ответственнен за связывание и/или гидролиз ГТФ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2) С-концевой домен</a:t>
            </a:r>
            <a:r>
              <a:rPr lang="en-US" dirty="0" smtClean="0"/>
              <a:t>: </a:t>
            </a:r>
            <a:r>
              <a:rPr lang="ru-RU" dirty="0" smtClean="0"/>
              <a:t>участвует во вазимодействии с другими белками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3) Многоосновный (</a:t>
            </a:r>
            <a:r>
              <a:rPr lang="en-US" dirty="0" smtClean="0"/>
              <a:t>Polybasic </a:t>
            </a:r>
            <a:r>
              <a:rPr lang="ru-RU" dirty="0" smtClean="0"/>
              <a:t>) участок  (20 а/к) </a:t>
            </a:r>
            <a:r>
              <a:rPr lang="en-US" dirty="0" smtClean="0"/>
              <a:t>:</a:t>
            </a:r>
            <a:r>
              <a:rPr lang="ru-RU" dirty="0" smtClean="0"/>
              <a:t> обеспечивает </a:t>
            </a:r>
            <a:r>
              <a:rPr lang="ru-RU" baseline="0" dirty="0" smtClean="0"/>
              <a:t>взаимодействие с фосфолипидами клеточных мембран </a:t>
            </a:r>
            <a:r>
              <a:rPr lang="ru-RU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4) Уникальный септиновый элемент  (50 а/к) </a:t>
            </a:r>
            <a:r>
              <a:rPr lang="en-US" dirty="0" smtClean="0"/>
              <a:t>: </a:t>
            </a:r>
            <a:r>
              <a:rPr lang="ru-RU" dirty="0" smtClean="0"/>
              <a:t>функции неизвестны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01765" y="118239"/>
            <a:ext cx="40141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Типичная структура септина 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89235" y="3633952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Основные функциональные домены септинов</a:t>
            </a: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9" y="867269"/>
            <a:ext cx="8976715" cy="245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465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9400" y="0"/>
            <a:ext cx="4087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Функции септинов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4507" y="809132"/>
            <a:ext cx="46896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Цитокинез</a:t>
            </a:r>
          </a:p>
          <a:p>
            <a:r>
              <a:rPr lang="ru-RU" dirty="0" smtClean="0"/>
              <a:t>Установление клеточной полярности</a:t>
            </a:r>
          </a:p>
          <a:p>
            <a:r>
              <a:rPr lang="ru-RU" dirty="0" smtClean="0"/>
              <a:t>Везикулярный траффик</a:t>
            </a:r>
          </a:p>
          <a:p>
            <a:r>
              <a:rPr lang="ru-RU" dirty="0" smtClean="0"/>
              <a:t>Экзоцитоз</a:t>
            </a:r>
          </a:p>
          <a:p>
            <a:r>
              <a:rPr lang="ru-RU" dirty="0" smtClean="0"/>
              <a:t>Фагоцитоз</a:t>
            </a:r>
            <a:endParaRPr lang="ru-RU" dirty="0" smtClean="0"/>
          </a:p>
          <a:p>
            <a:r>
              <a:rPr lang="ru-RU" dirty="0" smtClean="0"/>
              <a:t>Апоптоз</a:t>
            </a:r>
          </a:p>
          <a:p>
            <a:r>
              <a:rPr lang="ru-RU" dirty="0" smtClean="0"/>
              <a:t>Нейрогенез</a:t>
            </a:r>
            <a:endParaRPr lang="ru-RU" dirty="0" smtClean="0"/>
          </a:p>
          <a:p>
            <a:r>
              <a:rPr lang="ru-RU" dirty="0" smtClean="0"/>
              <a:t>Сперматогенез</a:t>
            </a:r>
            <a:r>
              <a:rPr lang="en-US" dirty="0" smtClean="0"/>
              <a:t> </a:t>
            </a:r>
            <a:r>
              <a:rPr lang="ru-RU" dirty="0" smtClean="0"/>
              <a:t>и др.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3263462"/>
            <a:ext cx="89154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Септины выполняют свои функции: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1) Образуя </a:t>
            </a:r>
            <a:r>
              <a:rPr lang="ru-RU" b="1" dirty="0" smtClean="0"/>
              <a:t>каркас</a:t>
            </a:r>
            <a:r>
              <a:rPr lang="ru-RU" dirty="0" smtClean="0"/>
              <a:t> для </a:t>
            </a:r>
            <a:r>
              <a:rPr lang="ru-RU" dirty="0"/>
              <a:t>привлечения и удержания других белков </a:t>
            </a:r>
            <a:r>
              <a:rPr lang="ru-RU" dirty="0" smtClean="0"/>
              <a:t>в определенном месте</a:t>
            </a:r>
          </a:p>
          <a:p>
            <a:r>
              <a:rPr lang="ru-RU" dirty="0" smtClean="0"/>
              <a:t>2) Формируя </a:t>
            </a:r>
            <a:r>
              <a:rPr lang="ru-RU" b="1" dirty="0" smtClean="0"/>
              <a:t>диффузионный барьер</a:t>
            </a:r>
            <a:r>
              <a:rPr lang="ru-RU" dirty="0" smtClean="0"/>
              <a:t>, обеспечивающий внутриклеточную </a:t>
            </a:r>
            <a:r>
              <a:rPr lang="ru-RU" dirty="0"/>
              <a:t>компартментализацию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0621" y="457200"/>
            <a:ext cx="3671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У млекопитающих</a:t>
            </a:r>
            <a:endParaRPr lang="en-US" sz="20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869731" y="5073869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 ГТФазная активность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54864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 Способность формировать филаменты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8200" y="59436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 Взаимодействие с мембранами</a:t>
            </a:r>
          </a:p>
        </p:txBody>
      </p:sp>
      <p:sp>
        <p:nvSpPr>
          <p:cNvPr id="12" name="Right Brace 11"/>
          <p:cNvSpPr/>
          <p:nvPr/>
        </p:nvSpPr>
        <p:spPr>
          <a:xfrm>
            <a:off x="4953000" y="4953000"/>
            <a:ext cx="533400" cy="1524000"/>
          </a:xfrm>
          <a:prstGeom prst="rightBrace">
            <a:avLst>
              <a:gd name="adj1" fmla="val 31410"/>
              <a:gd name="adj2" fmla="val 4884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562600" y="4953000"/>
            <a:ext cx="27958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Септины как четвертая компонента цитоскелета.</a:t>
            </a:r>
          </a:p>
        </p:txBody>
      </p:sp>
    </p:spTree>
    <p:extLst>
      <p:ext uri="{BB962C8B-B14F-4D97-AF65-F5344CB8AC3E}">
        <p14:creationId xmlns:p14="http://schemas.microsoft.com/office/powerpoint/2010/main" val="76627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833" y="2714798"/>
            <a:ext cx="6011560" cy="2282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39158" y="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Септиновые комплексы и филаменты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04593" y="1949669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Септиновый комплекс  человека </a:t>
            </a:r>
          </a:p>
          <a:p>
            <a:r>
              <a:rPr lang="en-US" b="1" dirty="0" smtClean="0"/>
              <a:t>SEPT</a:t>
            </a:r>
            <a:r>
              <a:rPr lang="ru-RU" b="1" dirty="0"/>
              <a:t>7-</a:t>
            </a:r>
            <a:r>
              <a:rPr lang="en-US" b="1" dirty="0"/>
              <a:t>SEPT</a:t>
            </a:r>
            <a:r>
              <a:rPr lang="ru-RU" b="1" dirty="0"/>
              <a:t>6-</a:t>
            </a:r>
            <a:r>
              <a:rPr lang="en-US" b="1" dirty="0"/>
              <a:t>SEPT</a:t>
            </a:r>
            <a:r>
              <a:rPr lang="ru-RU" b="1" dirty="0"/>
              <a:t>2-</a:t>
            </a:r>
            <a:r>
              <a:rPr lang="en-US" b="1" dirty="0"/>
              <a:t>SEPT</a:t>
            </a:r>
            <a:r>
              <a:rPr lang="ru-RU" b="1" dirty="0"/>
              <a:t>2-</a:t>
            </a:r>
            <a:r>
              <a:rPr lang="en-US" b="1" dirty="0"/>
              <a:t>SEPT</a:t>
            </a:r>
            <a:r>
              <a:rPr lang="ru-RU" b="1" dirty="0"/>
              <a:t>6-</a:t>
            </a:r>
            <a:r>
              <a:rPr lang="en-US" b="1" dirty="0"/>
              <a:t>SEPT</a:t>
            </a:r>
            <a:r>
              <a:rPr lang="ru-RU" b="1" dirty="0" smtClean="0"/>
              <a:t>7  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53607" y="662152"/>
            <a:ext cx="3962400" cy="92333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Комплексы и филаменты представляют собой функциональную форму </a:t>
            </a:r>
            <a:r>
              <a:rPr lang="ru-RU" dirty="0" smtClean="0"/>
              <a:t>септинов в клетках. 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853966" y="1219200"/>
            <a:ext cx="1519176" cy="1195243"/>
            <a:chOff x="2884874" y="355561"/>
            <a:chExt cx="2633413" cy="2071891"/>
          </a:xfrm>
        </p:grpSpPr>
        <p:grpSp>
          <p:nvGrpSpPr>
            <p:cNvPr id="11" name="Group 10"/>
            <p:cNvGrpSpPr/>
            <p:nvPr/>
          </p:nvGrpSpPr>
          <p:grpSpPr>
            <a:xfrm rot="18716971">
              <a:off x="3836939" y="1476235"/>
              <a:ext cx="988035" cy="914400"/>
              <a:chOff x="2659845" y="3157126"/>
              <a:chExt cx="988035" cy="914400"/>
            </a:xfrm>
          </p:grpSpPr>
          <p:sp>
            <p:nvSpPr>
              <p:cNvPr id="27" name="Block Arc 26"/>
              <p:cNvSpPr/>
              <p:nvPr/>
            </p:nvSpPr>
            <p:spPr>
              <a:xfrm rot="16200000">
                <a:off x="2733480" y="3157125"/>
                <a:ext cx="914400" cy="914401"/>
              </a:xfrm>
              <a:prstGeom prst="blockArc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659845" y="3380585"/>
                <a:ext cx="235527" cy="586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 smtClean="0"/>
                  <a:t>7</a:t>
                </a:r>
                <a:endParaRPr lang="en-US" sz="1600" b="1" dirty="0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 rot="3531658">
              <a:off x="3573130" y="480267"/>
              <a:ext cx="914400" cy="914400"/>
              <a:chOff x="3484640" y="1111028"/>
              <a:chExt cx="914400" cy="914400"/>
            </a:xfrm>
          </p:grpSpPr>
          <p:sp>
            <p:nvSpPr>
              <p:cNvPr id="25" name="Block Arc 24"/>
              <p:cNvSpPr/>
              <p:nvPr/>
            </p:nvSpPr>
            <p:spPr>
              <a:xfrm rot="5400000">
                <a:off x="3484640" y="1111028"/>
                <a:ext cx="914400" cy="914400"/>
              </a:xfrm>
              <a:prstGeom prst="blockArc">
                <a:avLst/>
              </a:prstGeom>
              <a:solidFill>
                <a:srgbClr val="00B050"/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069093" y="1261272"/>
                <a:ext cx="235527" cy="586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 smtClean="0"/>
                  <a:t>6</a:t>
                </a:r>
                <a:endParaRPr lang="en-US" sz="1600" b="1" dirty="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 rot="6049238">
              <a:off x="4381719" y="1356641"/>
              <a:ext cx="996402" cy="914400"/>
              <a:chOff x="5876790" y="1332254"/>
              <a:chExt cx="996402" cy="914400"/>
            </a:xfrm>
          </p:grpSpPr>
          <p:sp>
            <p:nvSpPr>
              <p:cNvPr id="23" name="Block Arc 22"/>
              <p:cNvSpPr/>
              <p:nvPr/>
            </p:nvSpPr>
            <p:spPr>
              <a:xfrm rot="16200000">
                <a:off x="5958792" y="1332254"/>
                <a:ext cx="914400" cy="914400"/>
              </a:xfrm>
              <a:prstGeom prst="blockArc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876790" y="1522159"/>
                <a:ext cx="235527" cy="586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 smtClean="0"/>
                  <a:t>2</a:t>
                </a:r>
                <a:endParaRPr lang="en-US" sz="1600" b="1" dirty="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 rot="631061">
              <a:off x="3169902" y="700801"/>
              <a:ext cx="979957" cy="914400"/>
              <a:chOff x="5893235" y="1332254"/>
              <a:chExt cx="979957" cy="914400"/>
            </a:xfrm>
          </p:grpSpPr>
          <p:sp>
            <p:nvSpPr>
              <p:cNvPr id="21" name="Block Arc 20"/>
              <p:cNvSpPr/>
              <p:nvPr/>
            </p:nvSpPr>
            <p:spPr>
              <a:xfrm rot="16200000">
                <a:off x="5958792" y="1332254"/>
                <a:ext cx="914400" cy="914400"/>
              </a:xfrm>
              <a:prstGeom prst="blockArc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893235" y="1497951"/>
                <a:ext cx="235527" cy="586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 smtClean="0"/>
                  <a:t>2</a:t>
                </a:r>
                <a:endParaRPr lang="en-US" sz="1600" b="1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 rot="7726441">
              <a:off x="2884874" y="1276945"/>
              <a:ext cx="914400" cy="914400"/>
              <a:chOff x="5202384" y="2001290"/>
              <a:chExt cx="914400" cy="914400"/>
            </a:xfrm>
          </p:grpSpPr>
          <p:sp>
            <p:nvSpPr>
              <p:cNvPr id="19" name="Block Arc 18"/>
              <p:cNvSpPr/>
              <p:nvPr/>
            </p:nvSpPr>
            <p:spPr>
              <a:xfrm rot="5400000">
                <a:off x="5202384" y="2001290"/>
                <a:ext cx="914400" cy="914400"/>
              </a:xfrm>
              <a:prstGeom prst="blockArc">
                <a:avLst/>
              </a:prstGeom>
              <a:solidFill>
                <a:srgbClr val="00B050"/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780396" y="2114055"/>
                <a:ext cx="235527" cy="586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 smtClean="0"/>
                  <a:t>6</a:t>
                </a:r>
                <a:endParaRPr lang="en-US" sz="1600" b="1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 rot="15833731">
              <a:off x="4571753" y="387695"/>
              <a:ext cx="978668" cy="914400"/>
              <a:chOff x="2653904" y="3170886"/>
              <a:chExt cx="978668" cy="914400"/>
            </a:xfrm>
          </p:grpSpPr>
          <p:sp>
            <p:nvSpPr>
              <p:cNvPr id="17" name="Block Arc 16"/>
              <p:cNvSpPr/>
              <p:nvPr/>
            </p:nvSpPr>
            <p:spPr>
              <a:xfrm rot="16200000">
                <a:off x="2718172" y="3170886"/>
                <a:ext cx="914400" cy="914400"/>
              </a:xfrm>
              <a:prstGeom prst="blockArc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653904" y="3307748"/>
                <a:ext cx="235527" cy="586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 smtClean="0"/>
                  <a:t>7</a:t>
                </a:r>
                <a:endParaRPr lang="en-US" sz="1600" b="1" dirty="0"/>
              </a:p>
            </p:txBody>
          </p:sp>
        </p:grpSp>
      </p:grpSp>
      <p:cxnSp>
        <p:nvCxnSpPr>
          <p:cNvPr id="29" name="Straight Arrow Connector 28"/>
          <p:cNvCxnSpPr/>
          <p:nvPr/>
        </p:nvCxnSpPr>
        <p:spPr>
          <a:xfrm>
            <a:off x="1684282" y="2559269"/>
            <a:ext cx="0" cy="838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228600" y="6019800"/>
            <a:ext cx="5467779" cy="527505"/>
            <a:chOff x="907186" y="3782793"/>
            <a:chExt cx="5467779" cy="527505"/>
          </a:xfrm>
        </p:grpSpPr>
        <p:grpSp>
          <p:nvGrpSpPr>
            <p:cNvPr id="31" name="Group 30"/>
            <p:cNvGrpSpPr/>
            <p:nvPr/>
          </p:nvGrpSpPr>
          <p:grpSpPr>
            <a:xfrm>
              <a:off x="907186" y="3782793"/>
              <a:ext cx="1822054" cy="527505"/>
              <a:chOff x="2678589" y="2205354"/>
              <a:chExt cx="1822054" cy="527505"/>
            </a:xfrm>
          </p:grpSpPr>
          <p:sp>
            <p:nvSpPr>
              <p:cNvPr id="60" name="Block Arc 59"/>
              <p:cNvSpPr/>
              <p:nvPr/>
            </p:nvSpPr>
            <p:spPr>
              <a:xfrm rot="16200000">
                <a:off x="3325751" y="2205355"/>
                <a:ext cx="527504" cy="527503"/>
              </a:xfrm>
              <a:prstGeom prst="blockArc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Block Arc 60"/>
              <p:cNvSpPr/>
              <p:nvPr/>
            </p:nvSpPr>
            <p:spPr>
              <a:xfrm rot="5400000">
                <a:off x="3365712" y="2205355"/>
                <a:ext cx="527504" cy="527503"/>
              </a:xfrm>
              <a:prstGeom prst="blockArc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Block Arc 61"/>
              <p:cNvSpPr/>
              <p:nvPr/>
            </p:nvSpPr>
            <p:spPr>
              <a:xfrm rot="5400000">
                <a:off x="2766278" y="2205355"/>
                <a:ext cx="527504" cy="527503"/>
              </a:xfrm>
              <a:prstGeom prst="blockArc">
                <a:avLst/>
              </a:prstGeom>
              <a:solidFill>
                <a:srgbClr val="00B050"/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Block Arc 62"/>
              <p:cNvSpPr/>
              <p:nvPr/>
            </p:nvSpPr>
            <p:spPr>
              <a:xfrm rot="16200000">
                <a:off x="3933177" y="2205355"/>
                <a:ext cx="527504" cy="527503"/>
              </a:xfrm>
              <a:prstGeom prst="blockArc">
                <a:avLst/>
              </a:prstGeom>
              <a:solidFill>
                <a:srgbClr val="00B050"/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Block Arc 63"/>
              <p:cNvSpPr/>
              <p:nvPr/>
            </p:nvSpPr>
            <p:spPr>
              <a:xfrm rot="5400000">
                <a:off x="3973140" y="2205355"/>
                <a:ext cx="527504" cy="527503"/>
              </a:xfrm>
              <a:prstGeom prst="blockArc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3110182" y="2313821"/>
                <a:ext cx="1358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 smtClean="0"/>
                  <a:t>6</a:t>
                </a:r>
                <a:endParaRPr lang="en-US" sz="1600" b="1" dirty="0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3885451" y="2313821"/>
                <a:ext cx="1358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 smtClean="0"/>
                  <a:t>6</a:t>
                </a:r>
                <a:endParaRPr lang="en-US" sz="1600" b="1" dirty="0"/>
              </a:p>
            </p:txBody>
          </p:sp>
          <p:grpSp>
            <p:nvGrpSpPr>
              <p:cNvPr id="67" name="Group 66"/>
              <p:cNvGrpSpPr/>
              <p:nvPr/>
            </p:nvGrpSpPr>
            <p:grpSpPr>
              <a:xfrm>
                <a:off x="2678589" y="2205354"/>
                <a:ext cx="567239" cy="527504"/>
                <a:chOff x="2649293" y="3170886"/>
                <a:chExt cx="983279" cy="914400"/>
              </a:xfrm>
            </p:grpSpPr>
            <p:sp>
              <p:nvSpPr>
                <p:cNvPr id="71" name="Block Arc 70"/>
                <p:cNvSpPr/>
                <p:nvPr/>
              </p:nvSpPr>
              <p:spPr>
                <a:xfrm rot="16200000">
                  <a:off x="2718172" y="3170886"/>
                  <a:ext cx="914400" cy="914400"/>
                </a:xfrm>
                <a:prstGeom prst="blockArc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2649293" y="3358908"/>
                  <a:ext cx="235527" cy="5868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600" b="1" dirty="0" smtClean="0"/>
                    <a:t>7</a:t>
                  </a:r>
                  <a:endParaRPr lang="en-US" sz="1600" b="1" dirty="0"/>
                </a:p>
              </p:txBody>
            </p:sp>
          </p:grpSp>
          <p:sp>
            <p:nvSpPr>
              <p:cNvPr id="68" name="TextBox 67"/>
              <p:cNvSpPr txBox="1"/>
              <p:nvPr/>
            </p:nvSpPr>
            <p:spPr>
              <a:xfrm>
                <a:off x="4301060" y="2313821"/>
                <a:ext cx="1358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 smtClean="0"/>
                  <a:t>7</a:t>
                </a:r>
                <a:endParaRPr lang="en-US" sz="1600" b="1" dirty="0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3278023" y="2313821"/>
                <a:ext cx="1358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 smtClean="0"/>
                  <a:t>2</a:t>
                </a:r>
                <a:endParaRPr lang="en-US" sz="1600" b="1" dirty="0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3701627" y="2311086"/>
                <a:ext cx="23977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 smtClean="0"/>
                  <a:t>2</a:t>
                </a:r>
                <a:endParaRPr lang="en-US" sz="1600" b="1" dirty="0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2724110" y="3782793"/>
              <a:ext cx="1822054" cy="527505"/>
              <a:chOff x="2678589" y="2205354"/>
              <a:chExt cx="1822054" cy="527505"/>
            </a:xfrm>
          </p:grpSpPr>
          <p:sp>
            <p:nvSpPr>
              <p:cNvPr id="47" name="Block Arc 46"/>
              <p:cNvSpPr/>
              <p:nvPr/>
            </p:nvSpPr>
            <p:spPr>
              <a:xfrm rot="16200000">
                <a:off x="3325751" y="2205355"/>
                <a:ext cx="527504" cy="527503"/>
              </a:xfrm>
              <a:prstGeom prst="blockArc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Block Arc 47"/>
              <p:cNvSpPr/>
              <p:nvPr/>
            </p:nvSpPr>
            <p:spPr>
              <a:xfrm rot="5400000">
                <a:off x="3365712" y="2205355"/>
                <a:ext cx="527504" cy="527503"/>
              </a:xfrm>
              <a:prstGeom prst="blockArc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Block Arc 48"/>
              <p:cNvSpPr/>
              <p:nvPr/>
            </p:nvSpPr>
            <p:spPr>
              <a:xfrm rot="5400000">
                <a:off x="2766278" y="2205355"/>
                <a:ext cx="527504" cy="527503"/>
              </a:xfrm>
              <a:prstGeom prst="blockArc">
                <a:avLst/>
              </a:prstGeom>
              <a:solidFill>
                <a:srgbClr val="00B050"/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Block Arc 49"/>
              <p:cNvSpPr/>
              <p:nvPr/>
            </p:nvSpPr>
            <p:spPr>
              <a:xfrm rot="16200000">
                <a:off x="3933177" y="2205355"/>
                <a:ext cx="527504" cy="527503"/>
              </a:xfrm>
              <a:prstGeom prst="blockArc">
                <a:avLst/>
              </a:prstGeom>
              <a:solidFill>
                <a:srgbClr val="00B050"/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Block Arc 50"/>
              <p:cNvSpPr/>
              <p:nvPr/>
            </p:nvSpPr>
            <p:spPr>
              <a:xfrm rot="5400000">
                <a:off x="3973140" y="2205355"/>
                <a:ext cx="527504" cy="527503"/>
              </a:xfrm>
              <a:prstGeom prst="blockArc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110182" y="2313821"/>
                <a:ext cx="1358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 smtClean="0"/>
                  <a:t>6</a:t>
                </a:r>
                <a:endParaRPr lang="en-US" sz="1600" b="1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885451" y="2313821"/>
                <a:ext cx="1358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 smtClean="0"/>
                  <a:t>6</a:t>
                </a:r>
                <a:endParaRPr lang="en-US" sz="1600" b="1" dirty="0"/>
              </a:p>
            </p:txBody>
          </p:sp>
          <p:grpSp>
            <p:nvGrpSpPr>
              <p:cNvPr id="54" name="Group 53"/>
              <p:cNvGrpSpPr/>
              <p:nvPr/>
            </p:nvGrpSpPr>
            <p:grpSpPr>
              <a:xfrm>
                <a:off x="2678589" y="2205354"/>
                <a:ext cx="567239" cy="527504"/>
                <a:chOff x="2649293" y="3170886"/>
                <a:chExt cx="983279" cy="914400"/>
              </a:xfrm>
            </p:grpSpPr>
            <p:sp>
              <p:nvSpPr>
                <p:cNvPr id="58" name="Block Arc 57"/>
                <p:cNvSpPr/>
                <p:nvPr/>
              </p:nvSpPr>
              <p:spPr>
                <a:xfrm rot="16200000">
                  <a:off x="2718172" y="3170886"/>
                  <a:ext cx="914400" cy="914400"/>
                </a:xfrm>
                <a:prstGeom prst="blockArc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2649293" y="3358908"/>
                  <a:ext cx="235527" cy="5868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600" b="1" dirty="0" smtClean="0"/>
                    <a:t>7</a:t>
                  </a:r>
                  <a:endParaRPr lang="en-US" sz="1600" b="1" dirty="0"/>
                </a:p>
              </p:txBody>
            </p:sp>
          </p:grpSp>
          <p:sp>
            <p:nvSpPr>
              <p:cNvPr id="55" name="TextBox 54"/>
              <p:cNvSpPr txBox="1"/>
              <p:nvPr/>
            </p:nvSpPr>
            <p:spPr>
              <a:xfrm>
                <a:off x="4301060" y="2313821"/>
                <a:ext cx="1358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 smtClean="0"/>
                  <a:t>7</a:t>
                </a:r>
                <a:endParaRPr lang="en-US" sz="1600" b="1" dirty="0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3278023" y="2313821"/>
                <a:ext cx="1358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 smtClean="0"/>
                  <a:t>2</a:t>
                </a:r>
                <a:endParaRPr lang="en-US" sz="1600" b="1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3701627" y="2311086"/>
                <a:ext cx="23977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 smtClean="0"/>
                  <a:t>2</a:t>
                </a:r>
                <a:endParaRPr lang="en-US" sz="1600" b="1" dirty="0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4552911" y="3782793"/>
              <a:ext cx="1822054" cy="527505"/>
              <a:chOff x="2678589" y="2205354"/>
              <a:chExt cx="1822054" cy="527505"/>
            </a:xfrm>
          </p:grpSpPr>
          <p:sp>
            <p:nvSpPr>
              <p:cNvPr id="34" name="Block Arc 33"/>
              <p:cNvSpPr/>
              <p:nvPr/>
            </p:nvSpPr>
            <p:spPr>
              <a:xfrm rot="16200000">
                <a:off x="3325751" y="2205355"/>
                <a:ext cx="527504" cy="527503"/>
              </a:xfrm>
              <a:prstGeom prst="blockArc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Block Arc 34"/>
              <p:cNvSpPr/>
              <p:nvPr/>
            </p:nvSpPr>
            <p:spPr>
              <a:xfrm rot="5400000">
                <a:off x="3365712" y="2205355"/>
                <a:ext cx="527504" cy="527503"/>
              </a:xfrm>
              <a:prstGeom prst="blockArc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Block Arc 35"/>
              <p:cNvSpPr/>
              <p:nvPr/>
            </p:nvSpPr>
            <p:spPr>
              <a:xfrm rot="5400000">
                <a:off x="2766278" y="2205355"/>
                <a:ext cx="527504" cy="527503"/>
              </a:xfrm>
              <a:prstGeom prst="blockArc">
                <a:avLst/>
              </a:prstGeom>
              <a:solidFill>
                <a:srgbClr val="00B050"/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Block Arc 36"/>
              <p:cNvSpPr/>
              <p:nvPr/>
            </p:nvSpPr>
            <p:spPr>
              <a:xfrm rot="16200000">
                <a:off x="3933177" y="2205355"/>
                <a:ext cx="527504" cy="527503"/>
              </a:xfrm>
              <a:prstGeom prst="blockArc">
                <a:avLst/>
              </a:prstGeom>
              <a:solidFill>
                <a:srgbClr val="00B050"/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Block Arc 37"/>
              <p:cNvSpPr/>
              <p:nvPr/>
            </p:nvSpPr>
            <p:spPr>
              <a:xfrm rot="5400000">
                <a:off x="3973140" y="2205355"/>
                <a:ext cx="527504" cy="527503"/>
              </a:xfrm>
              <a:prstGeom prst="blockArc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110182" y="2313821"/>
                <a:ext cx="1358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 smtClean="0"/>
                  <a:t>6</a:t>
                </a:r>
                <a:endParaRPr lang="en-US" sz="1600" b="1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3885451" y="2313821"/>
                <a:ext cx="1358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 smtClean="0"/>
                  <a:t>6</a:t>
                </a:r>
                <a:endParaRPr lang="en-US" sz="1600" b="1" dirty="0"/>
              </a:p>
            </p:txBody>
          </p:sp>
          <p:grpSp>
            <p:nvGrpSpPr>
              <p:cNvPr id="41" name="Group 40"/>
              <p:cNvGrpSpPr/>
              <p:nvPr/>
            </p:nvGrpSpPr>
            <p:grpSpPr>
              <a:xfrm>
                <a:off x="2678589" y="2205354"/>
                <a:ext cx="567239" cy="527504"/>
                <a:chOff x="2649293" y="3170886"/>
                <a:chExt cx="983279" cy="914400"/>
              </a:xfrm>
            </p:grpSpPr>
            <p:sp>
              <p:nvSpPr>
                <p:cNvPr id="45" name="Block Arc 44"/>
                <p:cNvSpPr/>
                <p:nvPr/>
              </p:nvSpPr>
              <p:spPr>
                <a:xfrm rot="16200000">
                  <a:off x="2718172" y="3170886"/>
                  <a:ext cx="914400" cy="914400"/>
                </a:xfrm>
                <a:prstGeom prst="blockArc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2649293" y="3358908"/>
                  <a:ext cx="235527" cy="5868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600" b="1" dirty="0" smtClean="0"/>
                    <a:t>7</a:t>
                  </a:r>
                  <a:endParaRPr lang="en-US" sz="1600" b="1" dirty="0"/>
                </a:p>
              </p:txBody>
            </p:sp>
          </p:grpSp>
          <p:sp>
            <p:nvSpPr>
              <p:cNvPr id="42" name="TextBox 41"/>
              <p:cNvSpPr txBox="1"/>
              <p:nvPr/>
            </p:nvSpPr>
            <p:spPr>
              <a:xfrm>
                <a:off x="4301060" y="2313821"/>
                <a:ext cx="1358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 smtClean="0"/>
                  <a:t>7</a:t>
                </a:r>
                <a:endParaRPr lang="en-US" sz="1600" b="1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278023" y="2313821"/>
                <a:ext cx="1358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 smtClean="0"/>
                  <a:t>2</a:t>
                </a:r>
                <a:endParaRPr lang="en-US" sz="1600" b="1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701627" y="2311086"/>
                <a:ext cx="23977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 smtClean="0"/>
                  <a:t>2</a:t>
                </a:r>
                <a:endParaRPr lang="en-US" sz="1600" b="1" dirty="0"/>
              </a:p>
            </p:txBody>
          </p:sp>
        </p:grpSp>
      </p:grpSp>
      <p:grpSp>
        <p:nvGrpSpPr>
          <p:cNvPr id="73" name="Group 72"/>
          <p:cNvGrpSpPr/>
          <p:nvPr/>
        </p:nvGrpSpPr>
        <p:grpSpPr>
          <a:xfrm>
            <a:off x="533400" y="3581400"/>
            <a:ext cx="1822054" cy="527505"/>
            <a:chOff x="2678589" y="2205354"/>
            <a:chExt cx="1822054" cy="527505"/>
          </a:xfrm>
        </p:grpSpPr>
        <p:sp>
          <p:nvSpPr>
            <p:cNvPr id="74" name="Block Arc 73"/>
            <p:cNvSpPr/>
            <p:nvPr/>
          </p:nvSpPr>
          <p:spPr>
            <a:xfrm rot="16200000">
              <a:off x="3325751" y="2205355"/>
              <a:ext cx="527504" cy="527503"/>
            </a:xfrm>
            <a:prstGeom prst="blockArc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75" name="Block Arc 74"/>
            <p:cNvSpPr/>
            <p:nvPr/>
          </p:nvSpPr>
          <p:spPr>
            <a:xfrm rot="5400000">
              <a:off x="3365712" y="2205355"/>
              <a:ext cx="527504" cy="527503"/>
            </a:xfrm>
            <a:prstGeom prst="blockArc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76" name="Block Arc 75"/>
            <p:cNvSpPr/>
            <p:nvPr/>
          </p:nvSpPr>
          <p:spPr>
            <a:xfrm rot="5400000">
              <a:off x="2766278" y="2205355"/>
              <a:ext cx="527504" cy="527503"/>
            </a:xfrm>
            <a:prstGeom prst="blockArc">
              <a:avLst/>
            </a:prstGeom>
            <a:solidFill>
              <a:srgbClr val="00B050"/>
            </a:solidFill>
            <a:ln>
              <a:solidFill>
                <a:srgbClr val="00800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77" name="Block Arc 76"/>
            <p:cNvSpPr/>
            <p:nvPr/>
          </p:nvSpPr>
          <p:spPr>
            <a:xfrm rot="16200000">
              <a:off x="3933177" y="2205355"/>
              <a:ext cx="527504" cy="527503"/>
            </a:xfrm>
            <a:prstGeom prst="blockArc">
              <a:avLst/>
            </a:prstGeom>
            <a:solidFill>
              <a:srgbClr val="00B050"/>
            </a:solidFill>
            <a:ln>
              <a:solidFill>
                <a:srgbClr val="00800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78" name="Block Arc 77"/>
            <p:cNvSpPr/>
            <p:nvPr/>
          </p:nvSpPr>
          <p:spPr>
            <a:xfrm rot="5400000">
              <a:off x="3973140" y="2205355"/>
              <a:ext cx="527504" cy="527503"/>
            </a:xfrm>
            <a:prstGeom prst="blockArc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110182" y="2313821"/>
              <a:ext cx="135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6</a:t>
              </a:r>
              <a:endParaRPr lang="en-US" sz="1600" b="1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885451" y="2313821"/>
              <a:ext cx="135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6</a:t>
              </a:r>
              <a:endParaRPr lang="en-US" sz="1600" b="1" dirty="0"/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2678589" y="2205354"/>
              <a:ext cx="567239" cy="527504"/>
              <a:chOff x="2649293" y="3170886"/>
              <a:chExt cx="983279" cy="914400"/>
            </a:xfrm>
          </p:grpSpPr>
          <p:sp>
            <p:nvSpPr>
              <p:cNvPr id="85" name="Block Arc 84"/>
              <p:cNvSpPr/>
              <p:nvPr/>
            </p:nvSpPr>
            <p:spPr>
              <a:xfrm rot="16200000">
                <a:off x="2718172" y="3170886"/>
                <a:ext cx="914400" cy="914400"/>
              </a:xfrm>
              <a:prstGeom prst="blockArc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2649293" y="3358908"/>
                <a:ext cx="235527" cy="586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 smtClean="0"/>
                  <a:t>7</a:t>
                </a:r>
                <a:endParaRPr lang="en-US" sz="1600" b="1" dirty="0"/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4301060" y="2313821"/>
              <a:ext cx="135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7</a:t>
              </a:r>
              <a:endParaRPr lang="en-US" sz="1600" b="1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278023" y="2313821"/>
              <a:ext cx="135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2</a:t>
              </a:r>
              <a:endParaRPr lang="en-US" sz="1600" b="1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701627" y="2311086"/>
              <a:ext cx="2397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2</a:t>
              </a:r>
              <a:endParaRPr lang="en-US" sz="1600" b="1" dirty="0"/>
            </a:p>
          </p:txBody>
        </p:sp>
      </p:grpSp>
      <p:cxnSp>
        <p:nvCxnSpPr>
          <p:cNvPr id="87" name="Straight Arrow Connector 86"/>
          <p:cNvCxnSpPr/>
          <p:nvPr/>
        </p:nvCxnSpPr>
        <p:spPr>
          <a:xfrm>
            <a:off x="1652752" y="4372303"/>
            <a:ext cx="0" cy="1143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5028" y="6858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Индивидуальные септиновые субъединицы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0" y="2540876"/>
            <a:ext cx="2044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Сборка комплекса</a:t>
            </a:r>
            <a:endParaRPr lang="en-US" sz="1400" b="1" dirty="0"/>
          </a:p>
        </p:txBody>
      </p:sp>
      <p:sp>
        <p:nvSpPr>
          <p:cNvPr id="91" name="TextBox 90"/>
          <p:cNvSpPr txBox="1"/>
          <p:nvPr/>
        </p:nvSpPr>
        <p:spPr>
          <a:xfrm>
            <a:off x="0" y="4406462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полимеризация</a:t>
            </a:r>
            <a:endParaRPr lang="en-US" sz="1400" b="1" dirty="0"/>
          </a:p>
        </p:txBody>
      </p:sp>
      <p:sp>
        <p:nvSpPr>
          <p:cNvPr id="92" name="TextBox 91"/>
          <p:cNvSpPr txBox="1"/>
          <p:nvPr/>
        </p:nvSpPr>
        <p:spPr>
          <a:xfrm>
            <a:off x="304800" y="55626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Неполярные септиновые филаменты</a:t>
            </a:r>
            <a:endParaRPr lang="en-US" dirty="0"/>
          </a:p>
        </p:txBody>
      </p:sp>
      <p:cxnSp>
        <p:nvCxnSpPr>
          <p:cNvPr id="95" name="Straight Connector 94"/>
          <p:cNvCxnSpPr/>
          <p:nvPr/>
        </p:nvCxnSpPr>
        <p:spPr>
          <a:xfrm flipV="1">
            <a:off x="2438400" y="3352800"/>
            <a:ext cx="762000" cy="290946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2438400" y="4038600"/>
            <a:ext cx="609600" cy="27016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8830" y="2948151"/>
            <a:ext cx="1403131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Роль ГТФ - </a:t>
            </a:r>
            <a:r>
              <a:rPr lang="ru-RU" sz="2400" b="1" dirty="0" smtClean="0"/>
              <a:t>?</a:t>
            </a:r>
            <a:endParaRPr lang="en-US" sz="2400" b="1" dirty="0"/>
          </a:p>
        </p:txBody>
      </p:sp>
      <p:sp>
        <p:nvSpPr>
          <p:cNvPr id="93" name="TextBox 92"/>
          <p:cNvSpPr txBox="1"/>
          <p:nvPr/>
        </p:nvSpPr>
        <p:spPr>
          <a:xfrm>
            <a:off x="126124" y="4850524"/>
            <a:ext cx="1392621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Роль ГТФ - </a:t>
            </a:r>
            <a:r>
              <a:rPr lang="ru-RU" sz="2400" b="1" dirty="0" smtClean="0"/>
              <a:t>?</a:t>
            </a:r>
            <a:endParaRPr lang="en-US" sz="2400" b="1" dirty="0"/>
          </a:p>
        </p:txBody>
      </p:sp>
      <p:sp>
        <p:nvSpPr>
          <p:cNvPr id="8" name="Right Bracket 7"/>
          <p:cNvSpPr/>
          <p:nvPr/>
        </p:nvSpPr>
        <p:spPr>
          <a:xfrm rot="5400000">
            <a:off x="4769069" y="4185748"/>
            <a:ext cx="189186" cy="677918"/>
          </a:xfrm>
          <a:prstGeom prst="rightBracket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ight Bracket 131"/>
          <p:cNvSpPr/>
          <p:nvPr/>
        </p:nvSpPr>
        <p:spPr>
          <a:xfrm rot="5400000">
            <a:off x="6498021" y="4212024"/>
            <a:ext cx="189186" cy="677918"/>
          </a:xfrm>
          <a:prstGeom prst="rightBracket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ight Bracket 132"/>
          <p:cNvSpPr/>
          <p:nvPr/>
        </p:nvSpPr>
        <p:spPr>
          <a:xfrm rot="5400000">
            <a:off x="8216462" y="4196259"/>
            <a:ext cx="189186" cy="677918"/>
          </a:xfrm>
          <a:prstGeom prst="rightBracket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ight Bracket 133"/>
          <p:cNvSpPr/>
          <p:nvPr/>
        </p:nvSpPr>
        <p:spPr>
          <a:xfrm rot="5400000">
            <a:off x="3061138" y="4148962"/>
            <a:ext cx="189186" cy="677918"/>
          </a:xfrm>
          <a:prstGeom prst="rightBracket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9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23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Септиновый комплекс и формирование филаментов у дрозофилы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618" y="1261039"/>
            <a:ext cx="2076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Sept7</a:t>
            </a:r>
            <a:r>
              <a:rPr lang="ru-RU" dirty="0" smtClean="0"/>
              <a:t> </a:t>
            </a:r>
            <a:r>
              <a:rPr lang="en-US" dirty="0" smtClean="0"/>
              <a:t>= Pnut</a:t>
            </a:r>
          </a:p>
          <a:p>
            <a:r>
              <a:rPr lang="en-US" dirty="0" smtClean="0"/>
              <a:t>Sept6</a:t>
            </a:r>
            <a:r>
              <a:rPr lang="ru-RU" dirty="0" smtClean="0"/>
              <a:t> </a:t>
            </a:r>
            <a:r>
              <a:rPr lang="en-US" dirty="0" smtClean="0"/>
              <a:t>= Sep2</a:t>
            </a:r>
          </a:p>
          <a:p>
            <a:r>
              <a:rPr lang="en-US" dirty="0" smtClean="0"/>
              <a:t>Sept2</a:t>
            </a:r>
            <a:r>
              <a:rPr lang="ru-RU" dirty="0" smtClean="0"/>
              <a:t> </a:t>
            </a:r>
            <a:r>
              <a:rPr lang="en-US" dirty="0" smtClean="0"/>
              <a:t>= Sep1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02915" y="530850"/>
            <a:ext cx="88864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Септиновый комплекс дрозофилы </a:t>
            </a:r>
            <a:r>
              <a:rPr lang="en-US" b="1" dirty="0" smtClean="0"/>
              <a:t>Peanut-Sep2-Sep1-Sep1-Sep2-Peanut</a:t>
            </a:r>
            <a:r>
              <a:rPr lang="en-US" dirty="0" smtClean="0"/>
              <a:t> </a:t>
            </a:r>
            <a:r>
              <a:rPr lang="ru-RU" dirty="0" smtClean="0"/>
              <a:t>гомологичен септиновому комплексу человека.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060230" y="3367112"/>
            <a:ext cx="398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9" name="Down Arrow 8"/>
          <p:cNvSpPr/>
          <p:nvPr/>
        </p:nvSpPr>
        <p:spPr>
          <a:xfrm>
            <a:off x="4163726" y="3954748"/>
            <a:ext cx="199160" cy="30527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2262348" y="1875766"/>
            <a:ext cx="643490" cy="20507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 b="1"/>
          </a:p>
        </p:txBody>
      </p:sp>
      <p:sp>
        <p:nvSpPr>
          <p:cNvPr id="30" name="Rectangle 29"/>
          <p:cNvSpPr/>
          <p:nvPr/>
        </p:nvSpPr>
        <p:spPr bwMode="auto">
          <a:xfrm>
            <a:off x="2905838" y="1875766"/>
            <a:ext cx="641569" cy="20507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 b="1"/>
          </a:p>
        </p:txBody>
      </p:sp>
      <p:sp>
        <p:nvSpPr>
          <p:cNvPr id="31" name="Rectangle 30"/>
          <p:cNvSpPr/>
          <p:nvPr/>
        </p:nvSpPr>
        <p:spPr bwMode="auto">
          <a:xfrm>
            <a:off x="3547407" y="1875766"/>
            <a:ext cx="643489" cy="205079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 b="1"/>
          </a:p>
        </p:txBody>
      </p:sp>
      <p:sp>
        <p:nvSpPr>
          <p:cNvPr id="33" name="Rectangle 32"/>
          <p:cNvSpPr/>
          <p:nvPr/>
        </p:nvSpPr>
        <p:spPr bwMode="auto">
          <a:xfrm>
            <a:off x="4191098" y="1875766"/>
            <a:ext cx="643490" cy="205079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 b="1"/>
          </a:p>
        </p:txBody>
      </p:sp>
      <p:sp>
        <p:nvSpPr>
          <p:cNvPr id="34" name="Rectangle 33"/>
          <p:cNvSpPr/>
          <p:nvPr/>
        </p:nvSpPr>
        <p:spPr bwMode="auto">
          <a:xfrm>
            <a:off x="4834588" y="1875766"/>
            <a:ext cx="641569" cy="20507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 b="1"/>
          </a:p>
        </p:txBody>
      </p:sp>
      <p:sp>
        <p:nvSpPr>
          <p:cNvPr id="35" name="Rectangle 34"/>
          <p:cNvSpPr/>
          <p:nvPr/>
        </p:nvSpPr>
        <p:spPr bwMode="auto">
          <a:xfrm>
            <a:off x="5476157" y="1875766"/>
            <a:ext cx="643489" cy="20507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 b="1"/>
          </a:p>
        </p:txBody>
      </p:sp>
      <p:sp>
        <p:nvSpPr>
          <p:cNvPr id="36" name="TextBox 35"/>
          <p:cNvSpPr txBox="1"/>
          <p:nvPr/>
        </p:nvSpPr>
        <p:spPr>
          <a:xfrm>
            <a:off x="2246586" y="1820233"/>
            <a:ext cx="914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SEPT7</a:t>
            </a:r>
            <a:endParaRPr lang="en-US" sz="15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5466984" y="1820233"/>
            <a:ext cx="914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SEPT7</a:t>
            </a:r>
            <a:endParaRPr lang="en-US" sz="15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2902972" y="1820232"/>
            <a:ext cx="914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SEPT6</a:t>
            </a:r>
            <a:endParaRPr lang="en-US" sz="15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4825852" y="1820233"/>
            <a:ext cx="914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SEPT6</a:t>
            </a:r>
            <a:endParaRPr lang="en-US" sz="15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3557748" y="1820231"/>
            <a:ext cx="914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SEPT2</a:t>
            </a:r>
            <a:endParaRPr lang="en-US" sz="15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4173702" y="1820234"/>
            <a:ext cx="914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SEPT2</a:t>
            </a:r>
            <a:endParaRPr lang="en-US" sz="15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463862" y="1281472"/>
            <a:ext cx="2522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Drosophila melanogaster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558455" y="1802832"/>
            <a:ext cx="1986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Homo sapiens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05767" y="3941608"/>
            <a:ext cx="1119352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+ </a:t>
            </a:r>
            <a:r>
              <a:rPr lang="en-US" b="1" dirty="0" smtClean="0"/>
              <a:t>Orc6   </a:t>
            </a:r>
            <a:r>
              <a:rPr lang="en-US" sz="2400" b="1" dirty="0" smtClean="0"/>
              <a:t>?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7198" y="2592128"/>
            <a:ext cx="7977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Показана стимулирующая роль репликационного белка </a:t>
            </a:r>
            <a:r>
              <a:rPr lang="en-US" b="1" dirty="0" smtClean="0"/>
              <a:t>Orc6</a:t>
            </a:r>
            <a:r>
              <a:rPr lang="ru-RU" dirty="0" smtClean="0"/>
              <a:t> в формировании сепиновых филаментов. Однако </a:t>
            </a:r>
            <a:r>
              <a:rPr lang="ru-RU" u="sng" dirty="0" smtClean="0"/>
              <a:t>механизм до конца не выяснен</a:t>
            </a:r>
            <a:r>
              <a:rPr lang="ru-RU" dirty="0" smtClean="0"/>
              <a:t>.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04498" y="5380816"/>
            <a:ext cx="76462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Фенотип гомозигот по нуль-аллелю </a:t>
            </a:r>
            <a:r>
              <a:rPr lang="ru-RU" b="1" i="1" dirty="0" smtClean="0"/>
              <a:t>pnut</a:t>
            </a:r>
            <a:r>
              <a:rPr lang="ru-RU" b="1" i="1" baseline="30000" dirty="0" smtClean="0"/>
              <a:t>XP</a:t>
            </a:r>
            <a:r>
              <a:rPr lang="ru-RU" dirty="0"/>
              <a:t> </a:t>
            </a:r>
            <a:r>
              <a:rPr lang="ru-RU" sz="1400" dirty="0"/>
              <a:t>(Neufeld and Rubin, </a:t>
            </a:r>
            <a:r>
              <a:rPr lang="ru-RU" sz="1400" dirty="0" smtClean="0"/>
              <a:t>1994)</a:t>
            </a:r>
            <a:endParaRPr lang="ru-RU" sz="1400" dirty="0"/>
          </a:p>
          <a:p>
            <a:pPr marL="285750" indent="-285750">
              <a:buFontTx/>
              <a:buChar char="-"/>
            </a:pPr>
            <a:r>
              <a:rPr lang="ru-RU" dirty="0" smtClean="0"/>
              <a:t>Летальны на стадии третьего личиночного возраста или ранней куколки</a:t>
            </a:r>
          </a:p>
          <a:p>
            <a:r>
              <a:rPr lang="ru-RU" dirty="0" smtClean="0"/>
              <a:t>-    В соматических тканях – полиплоидия</a:t>
            </a:r>
          </a:p>
          <a:p>
            <a:pPr marL="285750" indent="-285750">
              <a:buFontTx/>
              <a:buChar char="-"/>
            </a:pPr>
            <a:r>
              <a:rPr lang="ru-RU" b="1" u="sng" dirty="0" smtClean="0"/>
              <a:t>В генеративных тканях -</a:t>
            </a:r>
            <a:r>
              <a:rPr lang="ru-RU" sz="2400" b="1" u="sng" dirty="0" smtClean="0"/>
              <a:t>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76158" y="1303890"/>
            <a:ext cx="4134798" cy="323168"/>
            <a:chOff x="2276158" y="1590498"/>
            <a:chExt cx="4134798" cy="323168"/>
          </a:xfrm>
        </p:grpSpPr>
        <p:sp>
          <p:nvSpPr>
            <p:cNvPr id="53" name="Rectangle 52"/>
            <p:cNvSpPr/>
            <p:nvPr/>
          </p:nvSpPr>
          <p:spPr bwMode="auto">
            <a:xfrm>
              <a:off x="2291920" y="1646033"/>
              <a:ext cx="643490" cy="20507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2935410" y="1646033"/>
              <a:ext cx="641569" cy="20507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3576979" y="1646033"/>
              <a:ext cx="643489" cy="20507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4220670" y="1646033"/>
              <a:ext cx="643490" cy="20507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4864160" y="1646033"/>
              <a:ext cx="641569" cy="20507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5505729" y="1646033"/>
              <a:ext cx="643489" cy="20507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276158" y="1590500"/>
              <a:ext cx="9144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Pnut</a:t>
              </a:r>
              <a:endParaRPr lang="en-US" sz="1500" b="1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496556" y="1590500"/>
              <a:ext cx="9144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Pnut</a:t>
              </a:r>
              <a:endParaRPr lang="en-US" sz="1500" b="1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932544" y="1590499"/>
              <a:ext cx="9144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Sep2</a:t>
              </a:r>
              <a:endParaRPr lang="en-US" sz="1500" b="1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855424" y="1590500"/>
              <a:ext cx="9144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Sep2</a:t>
              </a:r>
              <a:endParaRPr lang="en-US" sz="1500" b="1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587320" y="1590498"/>
              <a:ext cx="9144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Sep1</a:t>
              </a:r>
              <a:endParaRPr lang="en-US" sz="1500" b="1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203274" y="1590501"/>
              <a:ext cx="9144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Sep1</a:t>
              </a:r>
              <a:endParaRPr lang="en-US" sz="1500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803620" y="4544231"/>
            <a:ext cx="2672371" cy="327866"/>
            <a:chOff x="275070" y="3616188"/>
            <a:chExt cx="2672371" cy="327866"/>
          </a:xfrm>
        </p:grpSpPr>
        <p:sp>
          <p:nvSpPr>
            <p:cNvPr id="66" name="Rectangle 65"/>
            <p:cNvSpPr/>
            <p:nvPr/>
          </p:nvSpPr>
          <p:spPr bwMode="auto">
            <a:xfrm>
              <a:off x="275070" y="3681824"/>
              <a:ext cx="643490" cy="20507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918560" y="3681824"/>
              <a:ext cx="274320" cy="20507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68" name="Rectangle 67"/>
            <p:cNvSpPr/>
            <p:nvPr/>
          </p:nvSpPr>
          <p:spPr bwMode="auto">
            <a:xfrm>
              <a:off x="1191633" y="3681824"/>
              <a:ext cx="274320" cy="20507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69" name="Rectangle 68"/>
            <p:cNvSpPr/>
            <p:nvPr/>
          </p:nvSpPr>
          <p:spPr bwMode="auto">
            <a:xfrm>
              <a:off x="1466828" y="3681824"/>
              <a:ext cx="274320" cy="20507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1741822" y="3681824"/>
              <a:ext cx="274320" cy="20507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71" name="Rectangle 70"/>
            <p:cNvSpPr/>
            <p:nvPr/>
          </p:nvSpPr>
          <p:spPr bwMode="auto">
            <a:xfrm>
              <a:off x="2014895" y="3681824"/>
              <a:ext cx="643489" cy="20507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13898" y="3620203"/>
              <a:ext cx="62779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Pnut</a:t>
              </a:r>
              <a:endParaRPr lang="en-US" sz="1500" b="1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033041" y="3616188"/>
              <a:ext cx="9144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Pnut</a:t>
              </a:r>
              <a:endParaRPr lang="en-US" sz="1500" b="1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61104" y="3620888"/>
              <a:ext cx="49002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S2</a:t>
              </a:r>
              <a:endParaRPr lang="en-US" sz="1500" b="1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692162" y="3620888"/>
              <a:ext cx="4914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S2</a:t>
              </a:r>
              <a:endParaRPr lang="en-US" sz="1500" b="1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147395" y="3620888"/>
              <a:ext cx="53128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/>
                <a:t>S</a:t>
              </a:r>
              <a:r>
                <a:rPr lang="en-US" sz="1500" b="1" dirty="0" smtClean="0"/>
                <a:t>1</a:t>
              </a:r>
              <a:endParaRPr lang="en-US" sz="1500" b="1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422149" y="3620889"/>
              <a:ext cx="50218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S1</a:t>
              </a:r>
              <a:endParaRPr lang="en-US" sz="1500" b="1" dirty="0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4767458" y="3507005"/>
            <a:ext cx="2672371" cy="327866"/>
            <a:chOff x="275070" y="3616188"/>
            <a:chExt cx="2672371" cy="327866"/>
          </a:xfrm>
        </p:grpSpPr>
        <p:sp>
          <p:nvSpPr>
            <p:cNvPr id="82" name="Rectangle 81"/>
            <p:cNvSpPr/>
            <p:nvPr/>
          </p:nvSpPr>
          <p:spPr bwMode="auto">
            <a:xfrm>
              <a:off x="275070" y="3681824"/>
              <a:ext cx="643490" cy="20507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918560" y="3681824"/>
              <a:ext cx="274320" cy="20507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1191633" y="3681824"/>
              <a:ext cx="274320" cy="20507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1466828" y="3681824"/>
              <a:ext cx="274320" cy="20507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86" name="Rectangle 85"/>
            <p:cNvSpPr/>
            <p:nvPr/>
          </p:nvSpPr>
          <p:spPr bwMode="auto">
            <a:xfrm>
              <a:off x="1741822" y="3681824"/>
              <a:ext cx="274320" cy="20507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2014895" y="3681824"/>
              <a:ext cx="643489" cy="20507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13898" y="3620203"/>
              <a:ext cx="62779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Pnut</a:t>
              </a:r>
              <a:endParaRPr lang="en-US" sz="1500" b="1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033041" y="3616188"/>
              <a:ext cx="9144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Pnut</a:t>
              </a:r>
              <a:endParaRPr lang="en-US" sz="1500" b="1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61104" y="3620888"/>
              <a:ext cx="49002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S2</a:t>
              </a:r>
              <a:endParaRPr lang="en-US" sz="1500" b="1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692162" y="3620888"/>
              <a:ext cx="4914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S2</a:t>
              </a:r>
              <a:endParaRPr lang="en-US" sz="1500" b="1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147395" y="3620888"/>
              <a:ext cx="53128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/>
                <a:t>S</a:t>
              </a:r>
              <a:r>
                <a:rPr lang="en-US" sz="1500" b="1" dirty="0" smtClean="0"/>
                <a:t>1</a:t>
              </a:r>
              <a:endParaRPr lang="en-US" sz="1500" b="1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422149" y="3620889"/>
              <a:ext cx="50218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S1</a:t>
              </a:r>
              <a:endParaRPr lang="en-US" sz="1500" b="1" dirty="0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1298652" y="3507005"/>
            <a:ext cx="2672371" cy="327866"/>
            <a:chOff x="275070" y="3616188"/>
            <a:chExt cx="2672371" cy="327866"/>
          </a:xfrm>
        </p:grpSpPr>
        <p:sp>
          <p:nvSpPr>
            <p:cNvPr id="95" name="Rectangle 94"/>
            <p:cNvSpPr/>
            <p:nvPr/>
          </p:nvSpPr>
          <p:spPr bwMode="auto">
            <a:xfrm>
              <a:off x="275070" y="3681824"/>
              <a:ext cx="643490" cy="20507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918560" y="3681824"/>
              <a:ext cx="274320" cy="20507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1191633" y="3681824"/>
              <a:ext cx="274320" cy="20507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1466828" y="3681824"/>
              <a:ext cx="274320" cy="20507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99" name="Rectangle 98"/>
            <p:cNvSpPr/>
            <p:nvPr/>
          </p:nvSpPr>
          <p:spPr bwMode="auto">
            <a:xfrm>
              <a:off x="1741822" y="3681824"/>
              <a:ext cx="274320" cy="20507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100" name="Rectangle 99"/>
            <p:cNvSpPr/>
            <p:nvPr/>
          </p:nvSpPr>
          <p:spPr bwMode="auto">
            <a:xfrm>
              <a:off x="2014895" y="3681824"/>
              <a:ext cx="643489" cy="20507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13898" y="3620203"/>
              <a:ext cx="62779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Pnut</a:t>
              </a:r>
              <a:endParaRPr lang="en-US" sz="1500" b="1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033041" y="3616188"/>
              <a:ext cx="9144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Pnut</a:t>
              </a:r>
              <a:endParaRPr lang="en-US" sz="1500" b="1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861104" y="3620888"/>
              <a:ext cx="49002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S2</a:t>
              </a:r>
              <a:endParaRPr lang="en-US" sz="1500" b="1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692162" y="3620888"/>
              <a:ext cx="4914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S2</a:t>
              </a:r>
              <a:endParaRPr lang="en-US" sz="1500" b="1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147395" y="3620888"/>
              <a:ext cx="53128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/>
                <a:t>S</a:t>
              </a:r>
              <a:r>
                <a:rPr lang="en-US" sz="1500" b="1" dirty="0" smtClean="0"/>
                <a:t>1</a:t>
              </a:r>
              <a:endParaRPr lang="en-US" sz="1500" b="1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422149" y="3620889"/>
              <a:ext cx="50218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S1</a:t>
              </a:r>
              <a:endParaRPr lang="en-US" sz="1500" b="1" dirty="0"/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184870" y="4544231"/>
            <a:ext cx="2672371" cy="327866"/>
            <a:chOff x="275070" y="3616188"/>
            <a:chExt cx="2672371" cy="327866"/>
          </a:xfrm>
        </p:grpSpPr>
        <p:sp>
          <p:nvSpPr>
            <p:cNvPr id="121" name="Rectangle 120"/>
            <p:cNvSpPr/>
            <p:nvPr/>
          </p:nvSpPr>
          <p:spPr bwMode="auto">
            <a:xfrm>
              <a:off x="275070" y="3681824"/>
              <a:ext cx="643490" cy="20507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918560" y="3681824"/>
              <a:ext cx="274320" cy="20507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1191633" y="3681824"/>
              <a:ext cx="274320" cy="20507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124" name="Rectangle 123"/>
            <p:cNvSpPr/>
            <p:nvPr/>
          </p:nvSpPr>
          <p:spPr bwMode="auto">
            <a:xfrm>
              <a:off x="1466828" y="3681824"/>
              <a:ext cx="274320" cy="20507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125" name="Rectangle 124"/>
            <p:cNvSpPr/>
            <p:nvPr/>
          </p:nvSpPr>
          <p:spPr bwMode="auto">
            <a:xfrm>
              <a:off x="1741822" y="3681824"/>
              <a:ext cx="274320" cy="20507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126" name="Rectangle 125"/>
            <p:cNvSpPr/>
            <p:nvPr/>
          </p:nvSpPr>
          <p:spPr bwMode="auto">
            <a:xfrm>
              <a:off x="2014895" y="3681824"/>
              <a:ext cx="643489" cy="20507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 b="1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13898" y="3620203"/>
              <a:ext cx="62779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Pnut</a:t>
              </a:r>
              <a:endParaRPr lang="en-US" sz="1500" b="1" dirty="0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033041" y="3616188"/>
              <a:ext cx="9144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Pnut</a:t>
              </a:r>
              <a:endParaRPr lang="en-US" sz="1500" b="1" dirty="0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61104" y="3620888"/>
              <a:ext cx="49002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S2</a:t>
              </a:r>
              <a:endParaRPr lang="en-US" sz="1500" b="1" dirty="0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1692162" y="3620888"/>
              <a:ext cx="4914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S2</a:t>
              </a:r>
              <a:endParaRPr lang="en-US" sz="1500" b="1" dirty="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1147395" y="3620888"/>
              <a:ext cx="53128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/>
                <a:t>S</a:t>
              </a:r>
              <a:r>
                <a:rPr lang="en-US" sz="1500" b="1" dirty="0" smtClean="0"/>
                <a:t>1</a:t>
              </a:r>
              <a:endParaRPr lang="en-US" sz="1500" b="1" dirty="0"/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1422149" y="3620889"/>
              <a:ext cx="50218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S1</a:t>
              </a:r>
              <a:endParaRPr lang="en-US" sz="15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1750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0359" y="1817874"/>
            <a:ext cx="87630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Задачи:</a:t>
            </a:r>
            <a:endParaRPr lang="ru-RU" sz="2400" b="1" dirty="0">
              <a:solidFill>
                <a:srgbClr val="002060"/>
              </a:solidFill>
            </a:endParaRPr>
          </a:p>
          <a:p>
            <a:pPr algn="just"/>
            <a:endParaRPr lang="ru-RU" dirty="0"/>
          </a:p>
          <a:p>
            <a:pPr marL="342900" indent="-342900" algn="just">
              <a:buAutoNum type="arabicParenR"/>
            </a:pPr>
            <a:r>
              <a:rPr lang="ru-RU" dirty="0" smtClean="0"/>
              <a:t>Создать </a:t>
            </a:r>
            <a:r>
              <a:rPr lang="ru-RU" dirty="0"/>
              <a:t>вектор для эктопического подавления экспрессии гена </a:t>
            </a:r>
            <a:r>
              <a:rPr lang="en-US" i="1" dirty="0" err="1" smtClean="0"/>
              <a:t>pnut</a:t>
            </a:r>
            <a:r>
              <a:rPr lang="en-US" i="1" dirty="0" smtClean="0"/>
              <a:t> </a:t>
            </a:r>
            <a:r>
              <a:rPr lang="ru-RU" dirty="0"/>
              <a:t>при помощи РНК-интерференции. Получить соответствующие трансгенные линии дрозофилы. </a:t>
            </a:r>
            <a:endParaRPr lang="en-US" dirty="0" smtClean="0"/>
          </a:p>
          <a:p>
            <a:pPr marL="342900" indent="-342900" algn="just">
              <a:buAutoNum type="arabicParenR"/>
            </a:pPr>
            <a:endParaRPr lang="en-US" dirty="0" smtClean="0"/>
          </a:p>
          <a:p>
            <a:pPr marL="342900" lvl="0" indent="-342900" algn="just">
              <a:buFontTx/>
              <a:buAutoNum type="arabicParenR"/>
            </a:pPr>
            <a:r>
              <a:rPr lang="ru-RU" dirty="0" smtClean="0"/>
              <a:t>Изучить </a:t>
            </a:r>
            <a:r>
              <a:rPr lang="ru-RU" dirty="0"/>
              <a:t>роль </a:t>
            </a:r>
            <a:r>
              <a:rPr lang="en-US" dirty="0" smtClean="0"/>
              <a:t>Pnut</a:t>
            </a:r>
            <a:r>
              <a:rPr lang="ru-RU" dirty="0" smtClean="0"/>
              <a:t> </a:t>
            </a:r>
            <a:r>
              <a:rPr lang="ru-RU" dirty="0"/>
              <a:t>в гонадогенезе при помощи эктопического подавления экспрессии гена </a:t>
            </a:r>
            <a:r>
              <a:rPr lang="en-US" i="1" dirty="0" err="1" smtClean="0"/>
              <a:t>pnut</a:t>
            </a:r>
            <a:r>
              <a:rPr lang="en-US" i="1" dirty="0" smtClean="0"/>
              <a:t> </a:t>
            </a:r>
            <a:r>
              <a:rPr lang="ru-RU" dirty="0"/>
              <a:t>при РНК-интерференции</a:t>
            </a:r>
            <a:r>
              <a:rPr lang="ru-RU" dirty="0" smtClean="0"/>
              <a:t>.</a:t>
            </a:r>
            <a:endParaRPr lang="en-US" dirty="0" smtClean="0"/>
          </a:p>
          <a:p>
            <a:pPr marL="342900" lvl="0" indent="-342900" algn="just">
              <a:buFontTx/>
              <a:buAutoNum type="arabicParenR"/>
            </a:pPr>
            <a:endParaRPr lang="en-US" dirty="0" smtClean="0"/>
          </a:p>
          <a:p>
            <a:pPr marL="342900" lvl="0" indent="-342900" algn="just">
              <a:buFontTx/>
              <a:buAutoNum type="arabicParenR"/>
            </a:pPr>
            <a:r>
              <a:rPr lang="ru-RU" dirty="0"/>
              <a:t>Проанализировать роль ГТФ-азного домена </a:t>
            </a:r>
            <a:r>
              <a:rPr lang="ru-RU" dirty="0" smtClean="0"/>
              <a:t>Pnut </a:t>
            </a:r>
            <a:r>
              <a:rPr lang="ru-RU" dirty="0"/>
              <a:t>в функционировании септинового комплекса </a:t>
            </a:r>
            <a:r>
              <a:rPr lang="ru-RU" i="1" dirty="0"/>
              <a:t>in vitro</a:t>
            </a:r>
            <a:r>
              <a:rPr lang="ru-RU" dirty="0" smtClean="0"/>
              <a:t>.</a:t>
            </a:r>
            <a:endParaRPr lang="en-US" dirty="0" smtClean="0"/>
          </a:p>
          <a:p>
            <a:pPr marL="342900" lvl="0" indent="-342900" algn="just">
              <a:buFontTx/>
              <a:buAutoNum type="arabicParenR"/>
            </a:pPr>
            <a:endParaRPr lang="en-US" dirty="0" smtClean="0"/>
          </a:p>
          <a:p>
            <a:pPr marL="342900" indent="-342900" algn="just">
              <a:buFontTx/>
              <a:buAutoNum type="arabicParenR"/>
            </a:pPr>
            <a:r>
              <a:rPr lang="ru-RU" dirty="0"/>
              <a:t>Охарактеризовать эффект мутаций в консервативных доменах </a:t>
            </a:r>
            <a:r>
              <a:rPr lang="en-US" dirty="0" smtClean="0"/>
              <a:t>Pnut</a:t>
            </a:r>
            <a:r>
              <a:rPr lang="ru-RU" dirty="0" smtClean="0"/>
              <a:t>  </a:t>
            </a:r>
            <a:r>
              <a:rPr lang="en-US" i="1" dirty="0"/>
              <a:t>in </a:t>
            </a:r>
            <a:r>
              <a:rPr lang="en-US" i="1" dirty="0" smtClean="0"/>
              <a:t>vivo</a:t>
            </a:r>
            <a:r>
              <a:rPr lang="ru-RU" dirty="0" smtClean="0"/>
              <a:t>. </a:t>
            </a:r>
            <a:endParaRPr lang="en-US" dirty="0" smtClean="0"/>
          </a:p>
          <a:p>
            <a:pPr marL="342900" indent="-342900" algn="just">
              <a:buFontTx/>
              <a:buAutoNum type="arabicParenR"/>
            </a:pPr>
            <a:endParaRPr lang="en-US" dirty="0"/>
          </a:p>
          <a:p>
            <a:pPr marL="342900" lvl="0" indent="-342900" algn="just">
              <a:buFontTx/>
              <a:buAutoNum type="arabicParenR"/>
            </a:pPr>
            <a:r>
              <a:rPr lang="ru-RU" dirty="0"/>
              <a:t>Проанализировать эффект белка </a:t>
            </a:r>
            <a:r>
              <a:rPr lang="en-US" dirty="0" err="1"/>
              <a:t>Orc</a:t>
            </a:r>
            <a:r>
              <a:rPr lang="ru-RU" dirty="0"/>
              <a:t>6, а также ГТФ на </a:t>
            </a:r>
            <a:r>
              <a:rPr lang="ru-RU" dirty="0" smtClean="0"/>
              <a:t>формирование септиновых филаментов дрозофилы </a:t>
            </a:r>
            <a:r>
              <a:rPr lang="ru-RU" i="1" dirty="0"/>
              <a:t>in vitro</a:t>
            </a:r>
            <a:r>
              <a:rPr lang="ru-RU" i="1" dirty="0" smtClean="0"/>
              <a:t>.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21673" y="318653"/>
            <a:ext cx="838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Цель работы:</a:t>
            </a:r>
          </a:p>
          <a:p>
            <a:endParaRPr lang="ru-RU" dirty="0" smtClean="0"/>
          </a:p>
          <a:p>
            <a:r>
              <a:rPr lang="ru-RU" dirty="0" smtClean="0"/>
              <a:t>Изучение септина </a:t>
            </a:r>
            <a:r>
              <a:rPr lang="en-US" dirty="0" smtClean="0"/>
              <a:t>Peanut</a:t>
            </a:r>
            <a:r>
              <a:rPr lang="ru-RU" dirty="0" smtClean="0"/>
              <a:t>, а также его отдельных функциональных доменов </a:t>
            </a:r>
            <a:endParaRPr lang="ru-RU" dirty="0"/>
          </a:p>
          <a:p>
            <a:r>
              <a:rPr lang="ru-RU" dirty="0" smtClean="0"/>
              <a:t>у </a:t>
            </a:r>
            <a:r>
              <a:rPr lang="en-US" i="1" dirty="0" smtClean="0"/>
              <a:t>Drosophila melanogaster </a:t>
            </a:r>
            <a:r>
              <a:rPr lang="ru-RU" i="1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25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060" y="0"/>
            <a:ext cx="9191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Анализ клеточного деления у гомозигот по нуль-аллелю гена </a:t>
            </a:r>
            <a:r>
              <a:rPr lang="en-US" sz="2400" b="1" i="1" dirty="0" err="1" smtClean="0">
                <a:solidFill>
                  <a:schemeClr val="tx2">
                    <a:lumMod val="75000"/>
                  </a:schemeClr>
                </a:solidFill>
              </a:rPr>
              <a:t>pnut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8718" y="1181833"/>
            <a:ext cx="8158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Соматические клетки  </a:t>
            </a:r>
            <a:r>
              <a:rPr lang="ru-RU" dirty="0" smtClean="0"/>
              <a:t>(нервные ганглии личинок третьего возраста):</a:t>
            </a:r>
          </a:p>
          <a:p>
            <a:endParaRPr lang="en-US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/>
              <a:t>Нарушения цитокинеза (ожидаемы из литературных данных)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/>
              <a:t>Аномалии прикрепления хромосом к </a:t>
            </a:r>
            <a:r>
              <a:rPr lang="ru-RU" dirty="0" smtClean="0"/>
              <a:t>веретену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smtClean="0"/>
              <a:t>Нерасхождение </a:t>
            </a:r>
            <a:r>
              <a:rPr lang="ru-RU" dirty="0"/>
              <a:t>центросом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-    </a:t>
            </a:r>
            <a:r>
              <a:rPr lang="ru-RU" dirty="0"/>
              <a:t>Хромосомные мосты </a:t>
            </a:r>
            <a:endParaRPr lang="en-US" dirty="0"/>
          </a:p>
        </p:txBody>
      </p:sp>
      <p:sp>
        <p:nvSpPr>
          <p:cNvPr id="7" name="Right Brace 6"/>
          <p:cNvSpPr/>
          <p:nvPr/>
        </p:nvSpPr>
        <p:spPr>
          <a:xfrm>
            <a:off x="5486400" y="2306471"/>
            <a:ext cx="204717" cy="105087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904759" y="2449779"/>
            <a:ext cx="1911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Ранее показано не было</a:t>
            </a:r>
            <a:endParaRPr lang="en-US" u="sng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363" y="4327858"/>
            <a:ext cx="2312168" cy="230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280780" y="4299193"/>
            <a:ext cx="1212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>
                <a:solidFill>
                  <a:srgbClr val="00CC00"/>
                </a:solidFill>
                <a:cs typeface="Arial" charset="0"/>
              </a:rPr>
              <a:t>α </a:t>
            </a:r>
            <a:r>
              <a:rPr lang="ru-RU" sz="1600" b="1" dirty="0" smtClean="0">
                <a:solidFill>
                  <a:srgbClr val="00CC00"/>
                </a:solidFill>
                <a:cs typeface="Arial" charset="0"/>
              </a:rPr>
              <a:t>-</a:t>
            </a:r>
            <a:r>
              <a:rPr lang="en-US" sz="1600" b="1" dirty="0" smtClean="0">
                <a:solidFill>
                  <a:srgbClr val="00CC00"/>
                </a:solidFill>
                <a:cs typeface="Arial" charset="0"/>
              </a:rPr>
              <a:t>tub</a:t>
            </a:r>
            <a:endParaRPr lang="en-US" sz="1600" b="1" dirty="0">
              <a:solidFill>
                <a:srgbClr val="00CC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7792" y="3921933"/>
            <a:ext cx="2310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Нормальная анафаза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856852" y="3921933"/>
            <a:ext cx="2697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Нерасхождение центросом</a:t>
            </a:r>
            <a:endParaRPr lang="en-US" sz="1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912935" y="3921933"/>
            <a:ext cx="2234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Хромосомный мост</a:t>
            </a:r>
            <a:endParaRPr lang="en-US" sz="1600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5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60" y="4334507"/>
            <a:ext cx="2280977" cy="2292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32120" y="4326489"/>
            <a:ext cx="1212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smtClean="0">
                <a:solidFill>
                  <a:srgbClr val="00CC00"/>
                </a:solidFill>
                <a:cs typeface="Arial" charset="0"/>
              </a:rPr>
              <a:t>γ</a:t>
            </a:r>
            <a:r>
              <a:rPr lang="ru-RU" sz="1600" b="1" dirty="0" smtClean="0">
                <a:solidFill>
                  <a:srgbClr val="00CC00"/>
                </a:solidFill>
                <a:cs typeface="Arial" charset="0"/>
              </a:rPr>
              <a:t>-</a:t>
            </a:r>
            <a:r>
              <a:rPr lang="en-US" sz="1600" b="1" dirty="0" smtClean="0">
                <a:solidFill>
                  <a:srgbClr val="00CC00"/>
                </a:solidFill>
                <a:cs typeface="Arial" charset="0"/>
              </a:rPr>
              <a:t>tub</a:t>
            </a:r>
            <a:endParaRPr lang="en-US" sz="1600" dirty="0">
              <a:solidFill>
                <a:srgbClr val="00CC0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04" y="4334508"/>
            <a:ext cx="2268972" cy="229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527945" y="4312841"/>
            <a:ext cx="1212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smtClean="0">
                <a:solidFill>
                  <a:srgbClr val="00CC00"/>
                </a:solidFill>
                <a:cs typeface="Arial" charset="0"/>
              </a:rPr>
              <a:t>γ</a:t>
            </a:r>
            <a:r>
              <a:rPr lang="ru-RU" sz="1600" b="1" dirty="0" smtClean="0">
                <a:solidFill>
                  <a:srgbClr val="00CC00"/>
                </a:solidFill>
                <a:cs typeface="Arial" charset="0"/>
              </a:rPr>
              <a:t>-</a:t>
            </a:r>
            <a:r>
              <a:rPr lang="en-US" sz="1600" b="1" dirty="0" smtClean="0">
                <a:solidFill>
                  <a:srgbClr val="00CC00"/>
                </a:solidFill>
                <a:cs typeface="Arial" charset="0"/>
              </a:rPr>
              <a:t>tub</a:t>
            </a:r>
            <a:endParaRPr lang="en-US" sz="1600" dirty="0">
              <a:solidFill>
                <a:srgbClr val="00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24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</a:rPr>
              <a:t>Получение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вектора для проведения РНК-интерференции гена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i="1" dirty="0" err="1" smtClean="0">
                <a:solidFill>
                  <a:schemeClr val="accent1">
                    <a:lumMod val="50000"/>
                  </a:schemeClr>
                </a:solidFill>
              </a:rPr>
              <a:t>pnut</a:t>
            </a: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66" y="526470"/>
            <a:ext cx="7456619" cy="419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6897061" y="4438581"/>
            <a:ext cx="240718" cy="72027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622878" y="5227797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Трансгенные линии дрозофилы, несущие конструкт </a:t>
            </a:r>
          </a:p>
          <a:p>
            <a:pPr algn="ctr"/>
            <a:r>
              <a:rPr lang="en-US" i="1" dirty="0" err="1" smtClean="0"/>
              <a:t>pUASP</a:t>
            </a:r>
            <a:r>
              <a:rPr lang="en-US" i="1" dirty="0" smtClean="0"/>
              <a:t>-W-</a:t>
            </a:r>
            <a:r>
              <a:rPr lang="en-US" i="1" dirty="0" err="1" smtClean="0"/>
              <a:t>pnut_RNAi</a:t>
            </a:r>
            <a:endParaRPr lang="en-US" i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158854" y="5491733"/>
            <a:ext cx="580424" cy="83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93327" y="5049673"/>
            <a:ext cx="2497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Проверка функциональности конструкта</a:t>
            </a:r>
            <a:endParaRPr lang="en-US" dirty="0"/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6000" contras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17" r="8382"/>
          <a:stretch/>
        </p:blipFill>
        <p:spPr bwMode="auto">
          <a:xfrm>
            <a:off x="109182" y="5087927"/>
            <a:ext cx="1856096" cy="177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973648" y="6119609"/>
            <a:ext cx="1021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/>
              <a:t>β</a:t>
            </a:r>
            <a:r>
              <a:rPr lang="en-US" sz="1400" b="1" dirty="0" smtClean="0"/>
              <a:t>-tubulin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965937" y="5463955"/>
            <a:ext cx="1021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Pnut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09180" y="4763063"/>
            <a:ext cx="941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контроль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105469" y="4763063"/>
            <a:ext cx="968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err="1"/>
              <a:t>p</a:t>
            </a:r>
            <a:r>
              <a:rPr lang="en-US" sz="1400" b="1" i="1" dirty="0" err="1" smtClean="0"/>
              <a:t>nut</a:t>
            </a:r>
            <a:r>
              <a:rPr lang="ru-RU" sz="1400" b="1" dirty="0" smtClean="0"/>
              <a:t> </a:t>
            </a:r>
            <a:r>
              <a:rPr lang="en-US" sz="1400" b="1" dirty="0" err="1" smtClean="0"/>
              <a:t>RNAi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17342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rgbClr val="DDF2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2304</TotalTime>
  <Words>3905</Words>
  <Application>Microsoft Office PowerPoint</Application>
  <PresentationFormat>On-screen Show (4:3)</PresentationFormat>
  <Paragraphs>406</Paragraphs>
  <Slides>20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</dc:creator>
  <cp:lastModifiedBy>Kat</cp:lastModifiedBy>
  <cp:revision>439</cp:revision>
  <dcterms:created xsi:type="dcterms:W3CDTF">2015-01-31T15:54:26Z</dcterms:created>
  <dcterms:modified xsi:type="dcterms:W3CDTF">2015-02-08T16:44:25Z</dcterms:modified>
</cp:coreProperties>
</file>